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</p14:sldIdLst>
        </p14:section>
        <p14:section name="Presentation Slides" id="{AA65376A-F1B8-4985-9D91-856E127C1E0B}">
          <p14:sldIdLst>
            <p14:sldId id="256"/>
            <p14:sldId id="258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1A3A64"/>
    <a:srgbClr val="BCC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38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3.png"/><Relationship Id="rId5" Type="http://schemas.openxmlformats.org/officeDocument/2006/relationships/image" Target="../media/image18.png"/><Relationship Id="rId10" Type="http://schemas.openxmlformats.org/officeDocument/2006/relationships/image" Target="../media/image2.jpe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947462" y="1467801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55000" lnSpcReduction="20000"/>
          </a:bodyPr>
          <a:lstStyle/>
          <a:p>
            <a:pPr algn="ctr"/>
            <a:r>
              <a:rPr lang="en-US" sz="50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and versatile radionuclide source term estimation, </a:t>
            </a:r>
          </a:p>
          <a:p>
            <a:pPr algn="ctr"/>
            <a:r>
              <a:rPr lang="en-US" sz="50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host rock seepage and atmospheric venting</a:t>
            </a:r>
          </a:p>
          <a:p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=""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947463" y="2344870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62500" lnSpcReduction="20000"/>
          </a:bodyPr>
          <a:lstStyle/>
          <a:p>
            <a:r>
              <a:rPr lang="de-DE" sz="29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Adler</a:t>
            </a:r>
            <a:r>
              <a:rPr lang="de-DE" sz="2900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9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Eric </a:t>
            </a:r>
            <a:r>
              <a:rPr lang="de-DE" sz="29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r>
              <a:rPr lang="de-DE" sz="2900" baseline="300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9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="" xmlns:a16="http://schemas.microsoft.com/office/drawing/2014/main" id="{D704B700-9CAA-AD00-BCFB-1247EE1D285E}"/>
              </a:ext>
            </a:extLst>
          </p:cNvPr>
          <p:cNvSpPr txBox="1"/>
          <p:nvPr/>
        </p:nvSpPr>
        <p:spPr>
          <a:xfrm>
            <a:off x="1166537" y="2929409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1600" baseline="30000" dirty="0">
                <a:solidFill>
                  <a:srgbClr val="3333FF"/>
                </a:solidFill>
              </a:rPr>
              <a:t>1</a:t>
            </a:r>
            <a:r>
              <a:rPr lang="fr-FR" sz="1600" dirty="0">
                <a:solidFill>
                  <a:srgbClr val="3333FF"/>
                </a:solidFill>
              </a:rPr>
              <a:t>Sorbonne Université, </a:t>
            </a:r>
            <a:r>
              <a:rPr lang="fr-FR" sz="1600" dirty="0" err="1">
                <a:solidFill>
                  <a:srgbClr val="3333FF"/>
                </a:solidFill>
              </a:rPr>
              <a:t>Metis</a:t>
            </a:r>
            <a:r>
              <a:rPr lang="fr-FR" sz="1600" dirty="0">
                <a:solidFill>
                  <a:srgbClr val="3333FF"/>
                </a:solidFill>
              </a:rPr>
              <a:t>, 4 place Jussieu, 75252 Paris Cedex 05, France.</a:t>
            </a:r>
          </a:p>
          <a:p>
            <a:r>
              <a:rPr lang="fr-FR" sz="1600" baseline="30000" dirty="0">
                <a:solidFill>
                  <a:srgbClr val="3333FF"/>
                </a:solidFill>
              </a:rPr>
              <a:t>2</a:t>
            </a:r>
            <a:r>
              <a:rPr lang="fr-FR" sz="1600" dirty="0">
                <a:solidFill>
                  <a:srgbClr val="3333FF"/>
                </a:solidFill>
              </a:rPr>
              <a:t>CEA, DAM, DIF, F-91297, Arpajon, France</a:t>
            </a:r>
          </a:p>
          <a:p>
            <a:endParaRPr lang="en-GB" sz="1400" noProof="0" dirty="0"/>
          </a:p>
          <a:p>
            <a:endParaRPr lang="en-GB" sz="1400" noProof="0" dirty="0"/>
          </a:p>
        </p:txBody>
      </p:sp>
      <p:sp>
        <p:nvSpPr>
          <p:cNvPr id="13" name="TextBox 3">
            <a:extLst>
              <a:ext uri="{FF2B5EF4-FFF2-40B4-BE49-F238E27FC236}">
                <a16:creationId xmlns="" xmlns:a16="http://schemas.microsoft.com/office/drawing/2014/main" id="{D1B99D56-EC8A-2AAE-205C-D5BC83000B29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=""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2636518" y="4273614"/>
            <a:ext cx="6984367" cy="1938992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b="1" dirty="0">
                <a:solidFill>
                  <a:srgbClr val="3333FF"/>
                </a:solidFill>
              </a:rPr>
              <a:t>Objective:</a:t>
            </a:r>
            <a:r>
              <a:rPr lang="fr-FR" dirty="0">
                <a:solidFill>
                  <a:srgbClr val="3333FF"/>
                </a:solidFill>
              </a:rPr>
              <a:t>  to </a:t>
            </a:r>
            <a:r>
              <a:rPr lang="fr-FR" dirty="0" err="1">
                <a:solidFill>
                  <a:srgbClr val="3333FF"/>
                </a:solidFill>
              </a:rPr>
              <a:t>obtain</a:t>
            </a:r>
            <a:r>
              <a:rPr lang="fr-FR" dirty="0">
                <a:solidFill>
                  <a:srgbClr val="3333FF"/>
                </a:solidFill>
              </a:rPr>
              <a:t> a </a:t>
            </a:r>
            <a:r>
              <a:rPr lang="en-US" dirty="0">
                <a:solidFill>
                  <a:srgbClr val="3333FF"/>
                </a:solidFill>
              </a:rPr>
              <a:t>rapid estimation of a radionuclide source term (including </a:t>
            </a:r>
            <a:r>
              <a:rPr lang="en-US" dirty="0" err="1">
                <a:solidFill>
                  <a:srgbClr val="3333FF"/>
                </a:solidFill>
              </a:rPr>
              <a:t>radioxenon</a:t>
            </a:r>
            <a:r>
              <a:rPr lang="en-US" dirty="0">
                <a:solidFill>
                  <a:srgbClr val="3333FF"/>
                </a:solidFill>
              </a:rPr>
              <a:t>) </a:t>
            </a:r>
            <a:r>
              <a:rPr lang="en-US" dirty="0" smtClean="0">
                <a:solidFill>
                  <a:srgbClr val="3333FF"/>
                </a:solidFill>
              </a:rPr>
              <a:t>potentially </a:t>
            </a:r>
            <a:r>
              <a:rPr lang="en-US" dirty="0">
                <a:solidFill>
                  <a:srgbClr val="3333FF"/>
                </a:solidFill>
              </a:rPr>
              <a:t>released to the atmosphere from an underground nuclear cavity by replacing the real situation by 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dirty="0">
                <a:solidFill>
                  <a:srgbClr val="3333FF"/>
                </a:solidFill>
              </a:rPr>
              <a:t>a simplified one which nevertheless includes all the physical phenomena and the orders of magnitude of </a:t>
            </a:r>
            <a:r>
              <a:rPr lang="en-US" dirty="0" smtClean="0">
                <a:solidFill>
                  <a:srgbClr val="3333FF"/>
                </a:solidFill>
              </a:rPr>
              <a:t>the </a:t>
            </a:r>
            <a:r>
              <a:rPr lang="en-US" dirty="0">
                <a:solidFill>
                  <a:srgbClr val="3333FF"/>
                </a:solidFill>
              </a:rPr>
              <a:t>major parameters.</a:t>
            </a:r>
            <a:endParaRPr lang="fr-FR" dirty="0">
              <a:solidFill>
                <a:srgbClr val="3333FF"/>
              </a:solidFill>
            </a:endParaRPr>
          </a:p>
          <a:p>
            <a:endParaRPr lang="en-GB" dirty="0"/>
          </a:p>
          <a:p>
            <a:r>
              <a:rPr lang="en-GB" b="1" dirty="0" smtClean="0">
                <a:solidFill>
                  <a:srgbClr val="3333FF"/>
                </a:solidFill>
              </a:rPr>
              <a:t>Results: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rgbClr val="3333FF"/>
                </a:solidFill>
              </a:rPr>
              <a:t>Objective fulfilled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rgbClr val="3333FF"/>
                </a:solidFill>
              </a:rPr>
              <a:t>Further simplification proposed: convection plays a major role and diffusion processes can be </a:t>
            </a:r>
            <a:r>
              <a:rPr lang="en-GB" dirty="0">
                <a:solidFill>
                  <a:srgbClr val="3333FF"/>
                </a:solidFill>
              </a:rPr>
              <a:t>often </a:t>
            </a:r>
            <a:r>
              <a:rPr lang="en-GB" dirty="0" smtClean="0">
                <a:solidFill>
                  <a:srgbClr val="3333FF"/>
                </a:solidFill>
              </a:rPr>
              <a:t>neglected.</a:t>
            </a:r>
            <a:endParaRPr lang="en-GB" dirty="0">
              <a:solidFill>
                <a:srgbClr val="3333FF"/>
              </a:solidFill>
            </a:endParaRPr>
          </a:p>
        </p:txBody>
      </p:sp>
      <p:pic>
        <p:nvPicPr>
          <p:cNvPr id="1027" name="Picture 3" descr="0001_-_copie-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688" y="2301875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463" y="205495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3">
            <a:extLst>
              <a:ext uri="{FF2B5EF4-FFF2-40B4-BE49-F238E27FC236}">
                <a16:creationId xmlns=""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r>
              <a:rPr lang="fr-FR" sz="1200" dirty="0" smtClean="0">
                <a:solidFill>
                  <a:srgbClr val="3333FF"/>
                </a:solidFill>
              </a:rPr>
              <a:t>             Ground </a:t>
            </a:r>
            <a:r>
              <a:rPr lang="fr-FR" sz="1200" dirty="0">
                <a:solidFill>
                  <a:srgbClr val="3333FF"/>
                </a:solidFill>
              </a:rPr>
              <a:t>surface</a:t>
            </a:r>
          </a:p>
          <a:p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fr-FR" sz="12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Fluctuating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atmospheric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fr-FR" sz="1200" baseline="30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s; amplitude 1000 Pa. </a:t>
            </a: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smtClean="0">
                <a:solidFill>
                  <a:srgbClr val="3333FF"/>
                </a:solidFill>
              </a:rPr>
              <a:t>             Fracture </a:t>
            </a:r>
            <a:r>
              <a:rPr lang="fr-FR" sz="1200" dirty="0">
                <a:solidFill>
                  <a:srgbClr val="3333FF"/>
                </a:solidFill>
              </a:rPr>
              <a:t>network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192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384 fractures  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aperture b = 1 mm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hexagons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radius R=20m</a:t>
            </a:r>
          </a:p>
          <a:p>
            <a:endParaRPr lang="fr-FR" sz="1200" dirty="0" smtClean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smtClean="0">
                <a:solidFill>
                  <a:srgbClr val="3333FF"/>
                </a:solidFill>
              </a:rPr>
              <a:t>               </a:t>
            </a:r>
          </a:p>
          <a:p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smtClean="0">
                <a:solidFill>
                  <a:srgbClr val="3333FF"/>
                </a:solidFill>
              </a:rPr>
              <a:t>           </a:t>
            </a:r>
            <a:r>
              <a:rPr lang="fr-FR" sz="1200" dirty="0" err="1" smtClean="0">
                <a:solidFill>
                  <a:srgbClr val="3333FF"/>
                </a:solidFill>
              </a:rPr>
              <a:t>Chimney</a:t>
            </a:r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smtClean="0">
                <a:solidFill>
                  <a:srgbClr val="3333FF"/>
                </a:solidFill>
              </a:rPr>
              <a:t>           </a:t>
            </a:r>
            <a:r>
              <a:rPr lang="fr-FR" sz="1200" dirty="0" err="1" smtClean="0">
                <a:solidFill>
                  <a:srgbClr val="3333FF"/>
                </a:solidFill>
              </a:rPr>
              <a:t>Cavity</a:t>
            </a:r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smtClean="0">
                <a:solidFill>
                  <a:srgbClr val="3333FF"/>
                </a:solidFill>
              </a:rPr>
              <a:t>            Magma</a:t>
            </a:r>
            <a:endParaRPr lang="fr-FR" sz="1200" dirty="0">
              <a:solidFill>
                <a:srgbClr val="3333FF"/>
              </a:solidFill>
            </a:endParaRPr>
          </a:p>
          <a:p>
            <a:endParaRPr lang="en-GB" sz="1200" dirty="0"/>
          </a:p>
        </p:txBody>
      </p:sp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419699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200" noProof="0" dirty="0"/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and versatile radionuclide source term estimation, 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host rock seepage and atmospheric </a:t>
            </a:r>
            <a:r>
              <a:rPr lang="en-US" sz="1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venting</a:t>
            </a:r>
            <a:endParaRPr lang="en-US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160019" y="1520535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1200" b="1" dirty="0" err="1">
                <a:solidFill>
                  <a:srgbClr val="3333FF"/>
                </a:solidFill>
              </a:rPr>
              <a:t>Nuclear</a:t>
            </a:r>
            <a:r>
              <a:rPr lang="fr-FR" sz="1200" b="1" dirty="0">
                <a:solidFill>
                  <a:srgbClr val="3333FF"/>
                </a:solidFill>
              </a:rPr>
              <a:t> test site: </a:t>
            </a:r>
            <a:r>
              <a:rPr lang="fr-FR" sz="1200" b="1" dirty="0" err="1" smtClean="0">
                <a:solidFill>
                  <a:srgbClr val="3333FF"/>
                </a:solidFill>
              </a:rPr>
              <a:t>inspired</a:t>
            </a:r>
            <a:r>
              <a:rPr lang="fr-FR" sz="1200" b="1" dirty="0" smtClean="0">
                <a:solidFill>
                  <a:srgbClr val="3333FF"/>
                </a:solidFill>
              </a:rPr>
              <a:t> by </a:t>
            </a:r>
            <a:r>
              <a:rPr lang="fr-FR" sz="1200" b="1" dirty="0" err="1" smtClean="0">
                <a:solidFill>
                  <a:srgbClr val="3333FF"/>
                </a:solidFill>
              </a:rPr>
              <a:t>what</a:t>
            </a:r>
            <a:r>
              <a:rPr lang="fr-FR" sz="1200" b="1" dirty="0" smtClean="0">
                <a:solidFill>
                  <a:srgbClr val="3333FF"/>
                </a:solidFill>
              </a:rPr>
              <a:t> </a:t>
            </a:r>
            <a:r>
              <a:rPr lang="fr-FR" sz="1200" b="1" dirty="0" err="1" smtClean="0">
                <a:solidFill>
                  <a:srgbClr val="3333FF"/>
                </a:solidFill>
              </a:rPr>
              <a:t>could</a:t>
            </a:r>
            <a:r>
              <a:rPr lang="fr-FR" sz="1200" b="1" dirty="0" smtClean="0">
                <a:solidFill>
                  <a:srgbClr val="3333FF"/>
                </a:solidFill>
              </a:rPr>
              <a:t> </a:t>
            </a:r>
            <a:r>
              <a:rPr lang="fr-FR" sz="1200" b="1" dirty="0" err="1" smtClean="0">
                <a:solidFill>
                  <a:srgbClr val="3333FF"/>
                </a:solidFill>
              </a:rPr>
              <a:t>be</a:t>
            </a:r>
            <a:r>
              <a:rPr lang="fr-FR" sz="1200" b="1" dirty="0" smtClean="0">
                <a:solidFill>
                  <a:srgbClr val="3333FF"/>
                </a:solidFill>
              </a:rPr>
              <a:t> </a:t>
            </a:r>
          </a:p>
          <a:p>
            <a:r>
              <a:rPr lang="fr-FR" sz="1200" b="1" dirty="0">
                <a:solidFill>
                  <a:srgbClr val="3333FF"/>
                </a:solidFill>
              </a:rPr>
              <a:t>t</a:t>
            </a:r>
            <a:r>
              <a:rPr lang="fr-FR" sz="1200" b="1" dirty="0" smtClean="0">
                <a:solidFill>
                  <a:srgbClr val="3333FF"/>
                </a:solidFill>
              </a:rPr>
              <a:t>he </a:t>
            </a:r>
            <a:r>
              <a:rPr lang="fr-FR" sz="1200" b="1" dirty="0" err="1" smtClean="0">
                <a:solidFill>
                  <a:srgbClr val="3333FF"/>
                </a:solidFill>
              </a:rPr>
              <a:t>Punggye</a:t>
            </a:r>
            <a:r>
              <a:rPr lang="fr-FR" sz="1200" b="1" dirty="0" smtClean="0">
                <a:solidFill>
                  <a:srgbClr val="3333FF"/>
                </a:solidFill>
              </a:rPr>
              <a:t>-Ri </a:t>
            </a:r>
            <a:r>
              <a:rPr lang="fr-FR" sz="1200" b="1" dirty="0" err="1">
                <a:solidFill>
                  <a:srgbClr val="3333FF"/>
                </a:solidFill>
              </a:rPr>
              <a:t>nuclear</a:t>
            </a:r>
            <a:r>
              <a:rPr lang="fr-FR" sz="1200" b="1" dirty="0">
                <a:solidFill>
                  <a:srgbClr val="3333FF"/>
                </a:solidFill>
              </a:rPr>
              <a:t> test site (DPRK) </a:t>
            </a:r>
          </a:p>
          <a:p>
            <a:r>
              <a:rPr lang="fr-FR" sz="1200" dirty="0">
                <a:solidFill>
                  <a:srgbClr val="3333FF"/>
                </a:solidFill>
              </a:rPr>
              <a:t>a </a:t>
            </a:r>
            <a:r>
              <a:rPr lang="fr-FR" sz="1200" dirty="0" err="1">
                <a:solidFill>
                  <a:srgbClr val="3333FF"/>
                </a:solidFill>
              </a:rPr>
              <a:t>parallelipipedon</a:t>
            </a:r>
            <a:r>
              <a:rPr lang="fr-FR" sz="1200" dirty="0">
                <a:solidFill>
                  <a:srgbClr val="3333FF"/>
                </a:solidFill>
              </a:rPr>
              <a:t> of size 200×200×650 m</a:t>
            </a: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b="1" dirty="0" smtClean="0">
              <a:solidFill>
                <a:srgbClr val="3333FF"/>
              </a:solidFill>
            </a:endParaRPr>
          </a:p>
          <a:p>
            <a:r>
              <a:rPr lang="fr-FR" b="1" dirty="0" smtClean="0">
                <a:solidFill>
                  <a:srgbClr val="3333FF"/>
                </a:solidFill>
              </a:rPr>
              <a:t>                </a:t>
            </a:r>
            <a:r>
              <a:rPr lang="fr-FR" b="1" dirty="0" err="1" smtClean="0">
                <a:solidFill>
                  <a:srgbClr val="3333FF"/>
                </a:solidFill>
              </a:rPr>
              <a:t>Embedding</a:t>
            </a:r>
            <a:r>
              <a:rPr lang="fr-FR" b="1" dirty="0" smtClean="0">
                <a:solidFill>
                  <a:srgbClr val="3333FF"/>
                </a:solidFill>
              </a:rPr>
              <a:t> </a:t>
            </a:r>
            <a:r>
              <a:rPr lang="fr-FR" b="1" dirty="0" err="1">
                <a:solidFill>
                  <a:srgbClr val="3333FF"/>
                </a:solidFill>
              </a:rPr>
              <a:t>porous</a:t>
            </a:r>
            <a:r>
              <a:rPr lang="fr-FR" b="1" dirty="0">
                <a:solidFill>
                  <a:srgbClr val="3333FF"/>
                </a:solidFill>
              </a:rPr>
              <a:t> medium: </a:t>
            </a:r>
            <a:r>
              <a:rPr lang="fr-FR" b="1" dirty="0" smtClean="0">
                <a:solidFill>
                  <a:srgbClr val="3333FF"/>
                </a:solidFill>
              </a:rPr>
              <a:t>   </a:t>
            </a:r>
            <a:endParaRPr lang="fr-FR" b="1" dirty="0">
              <a:solidFill>
                <a:srgbClr val="3333FF"/>
              </a:solidFill>
            </a:endParaRPr>
          </a:p>
          <a:p>
            <a:r>
              <a:rPr lang="fr-FR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fr-FR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Permeability</a:t>
            </a:r>
            <a:r>
              <a:rPr lang="fr-FR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1200" baseline="-25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fr-FR" sz="1200" baseline="30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-16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fr-FR" sz="1200" baseline="30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sz="12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porosity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1200" dirty="0" err="1">
                <a:solidFill>
                  <a:srgbClr val="3333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e</a:t>
            </a:r>
            <a:r>
              <a:rPr lang="fr-FR" sz="1200" baseline="-25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0.01 or 0.05</a:t>
            </a:r>
            <a:r>
              <a:rPr lang="fr-FR" sz="1200" dirty="0"/>
              <a:t> </a:t>
            </a: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sz="12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Simplified</a:t>
            </a:r>
            <a:r>
              <a:rPr lang="fr-FR" sz="1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structure: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sz="12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Permeability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K=10</a:t>
            </a:r>
            <a:r>
              <a:rPr lang="fr-FR" sz="1200" baseline="30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-14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fr-FR" sz="1200" baseline="30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fr-FR" sz="12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porosity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solidFill>
                  <a:srgbClr val="3333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e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0.29  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T=802.15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3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 pressures: </a:t>
            </a: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P</a:t>
            </a:r>
            <a:r>
              <a:rPr lang="fr-FR" sz="1200" baseline="-250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=50, 100, 200 bars</a:t>
            </a:r>
          </a:p>
          <a:p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>
              <a:solidFill>
                <a:srgbClr val="3333FF"/>
              </a:solidFill>
            </a:endParaRPr>
          </a:p>
        </p:txBody>
      </p:sp>
      <p:sp>
        <p:nvSpPr>
          <p:cNvPr id="15" name="TextBox 3">
            <a:extLst>
              <a:ext uri="{FF2B5EF4-FFF2-40B4-BE49-F238E27FC236}">
                <a16:creationId xmlns=""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4064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Adler, 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endParaRPr lang="de-DE" sz="1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=""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sz="1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real configuration and </a:t>
            </a:r>
            <a:r>
              <a:rPr lang="fr-FR" sz="1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fr-FR" sz="1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modelization</a:t>
            </a:r>
            <a:endParaRPr lang="fr-FR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dirty="0"/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3976" y="1090776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69" y="1339596"/>
            <a:ext cx="5353050" cy="6858000"/>
          </a:xfrm>
          <a:prstGeom prst="rect">
            <a:avLst/>
          </a:prstGeom>
        </p:spPr>
      </p:pic>
      <p:pic>
        <p:nvPicPr>
          <p:cNvPr id="64" name="Picture 3" descr="0001_-_copie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728" y="6344051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 rot="16200000">
            <a:off x="3824205" y="4020259"/>
            <a:ext cx="74558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X’ (m)</a:t>
            </a:r>
            <a:endParaRPr lang="fr-FR" sz="1600" b="1" dirty="0">
              <a:ln>
                <a:solidFill>
                  <a:schemeClr val="bg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941" y="6080942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2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3">
            <a:extLst>
              <a:ext uri="{FF2B5EF4-FFF2-40B4-BE49-F238E27FC236}">
                <a16:creationId xmlns=""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b="1" dirty="0">
                <a:solidFill>
                  <a:srgbClr val="3333FF"/>
                </a:solidFill>
              </a:rPr>
              <a:t>Physical </a:t>
            </a:r>
            <a:r>
              <a:rPr lang="fr-FR" b="1" dirty="0" err="1" smtClean="0">
                <a:solidFill>
                  <a:srgbClr val="3333FF"/>
                </a:solidFill>
              </a:rPr>
              <a:t>parameters</a:t>
            </a:r>
            <a:endParaRPr lang="fr-FR" b="1" dirty="0" smtClean="0">
              <a:solidFill>
                <a:srgbClr val="3333FF"/>
              </a:solidFill>
            </a:endParaRPr>
          </a:p>
          <a:p>
            <a:r>
              <a:rPr lang="fr-FR" sz="1200" dirty="0">
                <a:solidFill>
                  <a:srgbClr val="3333FF"/>
                </a:solidFill>
              </a:rPr>
              <a:t>The </a:t>
            </a:r>
            <a:r>
              <a:rPr lang="fr-FR" sz="1200" dirty="0" err="1">
                <a:solidFill>
                  <a:srgbClr val="3333FF"/>
                </a:solidFill>
              </a:rPr>
              <a:t>cavity</a:t>
            </a:r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err="1">
                <a:solidFill>
                  <a:srgbClr val="3333FF"/>
                </a:solidFill>
              </a:rPr>
              <a:t>is</a:t>
            </a:r>
            <a:r>
              <a:rPr lang="fr-FR" sz="1200" dirty="0">
                <a:solidFill>
                  <a:srgbClr val="3333FF"/>
                </a:solidFill>
              </a:rPr>
              <a:t> about 600 m </a:t>
            </a:r>
            <a:r>
              <a:rPr lang="fr-FR" sz="1200" dirty="0" err="1">
                <a:solidFill>
                  <a:srgbClr val="3333FF"/>
                </a:solidFill>
              </a:rPr>
              <a:t>below</a:t>
            </a:r>
            <a:r>
              <a:rPr lang="fr-FR" sz="1200" dirty="0">
                <a:solidFill>
                  <a:srgbClr val="3333FF"/>
                </a:solidFill>
              </a:rPr>
              <a:t> the </a:t>
            </a:r>
            <a:r>
              <a:rPr lang="fr-FR" sz="1200" dirty="0" err="1">
                <a:solidFill>
                  <a:srgbClr val="3333FF"/>
                </a:solidFill>
              </a:rPr>
              <a:t>ground</a:t>
            </a:r>
            <a:r>
              <a:rPr lang="fr-FR" sz="1200" dirty="0">
                <a:solidFill>
                  <a:srgbClr val="3333FF"/>
                </a:solidFill>
              </a:rPr>
              <a:t> surface.</a:t>
            </a:r>
          </a:p>
          <a:p>
            <a:r>
              <a:rPr lang="fr-FR" sz="1200" dirty="0" err="1">
                <a:solidFill>
                  <a:srgbClr val="3333FF"/>
                </a:solidFill>
              </a:rPr>
              <a:t>Cavity</a:t>
            </a:r>
            <a:r>
              <a:rPr lang="fr-FR" sz="1200" dirty="0">
                <a:solidFill>
                  <a:srgbClr val="3333FF"/>
                </a:solidFill>
              </a:rPr>
              <a:t> radius = 20 m</a:t>
            </a:r>
          </a:p>
          <a:p>
            <a:r>
              <a:rPr lang="fr-FR" sz="1200" dirty="0">
                <a:solidFill>
                  <a:srgbClr val="3333FF"/>
                </a:solidFill>
              </a:rPr>
              <a:t>Initial </a:t>
            </a:r>
            <a:r>
              <a:rPr lang="fr-FR" sz="1200" dirty="0" err="1">
                <a:solidFill>
                  <a:srgbClr val="3333FF"/>
                </a:solidFill>
              </a:rPr>
              <a:t>cavity</a:t>
            </a:r>
            <a:r>
              <a:rPr lang="fr-FR" sz="1200" dirty="0">
                <a:solidFill>
                  <a:srgbClr val="3333FF"/>
                </a:solidFill>
              </a:rPr>
              <a:t> pressure </a:t>
            </a:r>
            <a:r>
              <a:rPr lang="fr-FR" sz="1200" dirty="0" err="1">
                <a:solidFill>
                  <a:srgbClr val="3333FF"/>
                </a:solidFill>
              </a:rPr>
              <a:t>between</a:t>
            </a:r>
            <a:r>
              <a:rPr lang="fr-FR" sz="1200" dirty="0">
                <a:solidFill>
                  <a:srgbClr val="3333FF"/>
                </a:solidFill>
              </a:rPr>
              <a:t> 3 and 20 </a:t>
            </a:r>
            <a:r>
              <a:rPr lang="fr-FR" sz="1200" dirty="0" smtClean="0">
                <a:solidFill>
                  <a:srgbClr val="3333FF"/>
                </a:solidFill>
              </a:rPr>
              <a:t>bars</a:t>
            </a:r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err="1">
                <a:solidFill>
                  <a:srgbClr val="3333FF"/>
                </a:solidFill>
              </a:rPr>
              <a:t>Porous</a:t>
            </a:r>
            <a:r>
              <a:rPr lang="fr-FR" sz="1200" dirty="0">
                <a:solidFill>
                  <a:srgbClr val="3333FF"/>
                </a:solidFill>
              </a:rPr>
              <a:t> medium: </a:t>
            </a:r>
            <a:r>
              <a:rPr lang="fr-FR" sz="1200" dirty="0" err="1">
                <a:solidFill>
                  <a:srgbClr val="3333FF"/>
                </a:solidFill>
              </a:rPr>
              <a:t>porosity</a:t>
            </a:r>
            <a:r>
              <a:rPr lang="fr-FR" sz="1200" dirty="0">
                <a:solidFill>
                  <a:srgbClr val="3333FF"/>
                </a:solidFill>
              </a:rPr>
              <a:t> = 0.01, </a:t>
            </a:r>
            <a:r>
              <a:rPr lang="fr-FR" sz="1200" dirty="0" err="1">
                <a:solidFill>
                  <a:srgbClr val="3333FF"/>
                </a:solidFill>
              </a:rPr>
              <a:t>permeability</a:t>
            </a:r>
            <a:r>
              <a:rPr lang="fr-FR" sz="1200" dirty="0">
                <a:solidFill>
                  <a:srgbClr val="3333FF"/>
                </a:solidFill>
              </a:rPr>
              <a:t> = 6.5 10</a:t>
            </a:r>
            <a:r>
              <a:rPr lang="fr-FR" sz="1200" baseline="30000" dirty="0">
                <a:solidFill>
                  <a:srgbClr val="3333FF"/>
                </a:solidFill>
              </a:rPr>
              <a:t>-13</a:t>
            </a:r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smtClean="0">
                <a:solidFill>
                  <a:srgbClr val="3333FF"/>
                </a:solidFill>
              </a:rPr>
              <a:t>m</a:t>
            </a:r>
            <a:r>
              <a:rPr lang="fr-FR" sz="1200" baseline="30000" dirty="0" smtClean="0">
                <a:solidFill>
                  <a:srgbClr val="3333FF"/>
                </a:solidFill>
              </a:rPr>
              <a:t>2</a:t>
            </a:r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>
                <a:solidFill>
                  <a:srgbClr val="3333FF"/>
                </a:solidFill>
              </a:rPr>
              <a:t>Fracture </a:t>
            </a:r>
            <a:r>
              <a:rPr lang="fr-FR" sz="1200" dirty="0" err="1">
                <a:solidFill>
                  <a:srgbClr val="3333FF"/>
                </a:solidFill>
              </a:rPr>
              <a:t>modeled</a:t>
            </a:r>
            <a:r>
              <a:rPr lang="fr-FR" sz="1200" dirty="0">
                <a:solidFill>
                  <a:srgbClr val="3333FF"/>
                </a:solidFill>
              </a:rPr>
              <a:t> as rectangles of apertures </a:t>
            </a:r>
            <a:r>
              <a:rPr lang="fr-FR" sz="1200" dirty="0" err="1">
                <a:solidFill>
                  <a:srgbClr val="3333FF"/>
                </a:solidFill>
              </a:rPr>
              <a:t>between</a:t>
            </a:r>
            <a:r>
              <a:rPr lang="fr-FR" sz="1200" dirty="0">
                <a:solidFill>
                  <a:srgbClr val="3333FF"/>
                </a:solidFill>
              </a:rPr>
              <a:t> 0.25 and 1 </a:t>
            </a:r>
            <a:r>
              <a:rPr lang="fr-FR" sz="1200" dirty="0" err="1">
                <a:solidFill>
                  <a:srgbClr val="3333FF"/>
                </a:solidFill>
              </a:rPr>
              <a:t>mm.</a:t>
            </a:r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err="1">
                <a:solidFill>
                  <a:srgbClr val="3333FF"/>
                </a:solidFill>
              </a:rPr>
              <a:t>Width</a:t>
            </a:r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err="1">
                <a:solidFill>
                  <a:srgbClr val="3333FF"/>
                </a:solidFill>
              </a:rPr>
              <a:t>equal</a:t>
            </a:r>
            <a:r>
              <a:rPr lang="fr-FR" sz="1200" dirty="0">
                <a:solidFill>
                  <a:srgbClr val="3333FF"/>
                </a:solidFill>
              </a:rPr>
              <a:t> to the </a:t>
            </a:r>
            <a:r>
              <a:rPr lang="fr-FR" sz="1200" dirty="0" err="1">
                <a:solidFill>
                  <a:srgbClr val="3333FF"/>
                </a:solidFill>
              </a:rPr>
              <a:t>cavity</a:t>
            </a:r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err="1">
                <a:solidFill>
                  <a:srgbClr val="3333FF"/>
                </a:solidFill>
              </a:rPr>
              <a:t>diameter</a:t>
            </a:r>
            <a:r>
              <a:rPr lang="fr-FR" sz="1200" dirty="0" smtClean="0">
                <a:solidFill>
                  <a:srgbClr val="3333FF"/>
                </a:solidFill>
              </a:rPr>
              <a:t>.</a:t>
            </a:r>
            <a:endParaRPr lang="fr-FR" sz="1200" dirty="0">
              <a:solidFill>
                <a:srgbClr val="3333FF"/>
              </a:solidFill>
            </a:endParaRPr>
          </a:p>
          <a:p>
            <a:r>
              <a:rPr lang="fr-FR" sz="1200" dirty="0" err="1">
                <a:solidFill>
                  <a:srgbClr val="3333FF"/>
                </a:solidFill>
              </a:rPr>
              <a:t>Atmospheric</a:t>
            </a:r>
            <a:r>
              <a:rPr lang="fr-FR" sz="1200" dirty="0">
                <a:solidFill>
                  <a:srgbClr val="3333FF"/>
                </a:solidFill>
              </a:rPr>
              <a:t> pressure: </a:t>
            </a:r>
            <a:r>
              <a:rPr lang="fr-FR" sz="1200" dirty="0" err="1">
                <a:solidFill>
                  <a:srgbClr val="3333FF"/>
                </a:solidFill>
              </a:rPr>
              <a:t>p</a:t>
            </a:r>
            <a:r>
              <a:rPr lang="fr-FR" sz="1200" baseline="-25000" dirty="0" err="1">
                <a:solidFill>
                  <a:srgbClr val="3333FF"/>
                </a:solidFill>
              </a:rPr>
              <a:t>a</a:t>
            </a:r>
            <a:r>
              <a:rPr lang="fr-FR" sz="1200" dirty="0">
                <a:solidFill>
                  <a:srgbClr val="3333FF"/>
                </a:solidFill>
              </a:rPr>
              <a:t> = p</a:t>
            </a:r>
            <a:r>
              <a:rPr lang="fr-FR" sz="1200" baseline="-25000" dirty="0">
                <a:solidFill>
                  <a:srgbClr val="3333FF"/>
                </a:solidFill>
              </a:rPr>
              <a:t>a0</a:t>
            </a:r>
            <a:r>
              <a:rPr lang="fr-FR" sz="1200" dirty="0">
                <a:solidFill>
                  <a:srgbClr val="3333FF"/>
                </a:solidFill>
              </a:rPr>
              <a:t> + </a:t>
            </a:r>
            <a:r>
              <a:rPr lang="fr-FR" sz="1200" dirty="0" err="1">
                <a:solidFill>
                  <a:srgbClr val="3333FF"/>
                </a:solidFill>
              </a:rPr>
              <a:t>A</a:t>
            </a:r>
            <a:r>
              <a:rPr lang="fr-FR" sz="1200" baseline="-25000" dirty="0" err="1">
                <a:solidFill>
                  <a:srgbClr val="3333FF"/>
                </a:solidFill>
              </a:rPr>
              <a:t>p</a:t>
            </a:r>
            <a:r>
              <a:rPr lang="fr-FR" sz="1200" dirty="0">
                <a:solidFill>
                  <a:srgbClr val="3333FF"/>
                </a:solidFill>
              </a:rPr>
              <a:t> sin </a:t>
            </a:r>
            <a:r>
              <a:rPr lang="fr-FR" sz="1200" dirty="0" err="1">
                <a:solidFill>
                  <a:srgbClr val="3333FF"/>
                </a:solidFill>
              </a:rPr>
              <a:t>wt</a:t>
            </a:r>
            <a:r>
              <a:rPr lang="fr-FR" sz="1200" dirty="0">
                <a:solidFill>
                  <a:srgbClr val="3333FF"/>
                </a:solidFill>
              </a:rPr>
              <a:t>        </a:t>
            </a:r>
          </a:p>
          <a:p>
            <a:r>
              <a:rPr lang="fr-FR" sz="1200" dirty="0">
                <a:solidFill>
                  <a:srgbClr val="3333FF"/>
                </a:solidFill>
              </a:rPr>
              <a:t> </a:t>
            </a:r>
            <a:r>
              <a:rPr lang="fr-FR" sz="1200" dirty="0" err="1">
                <a:solidFill>
                  <a:srgbClr val="3333FF"/>
                </a:solidFill>
              </a:rPr>
              <a:t>with</a:t>
            </a:r>
            <a:r>
              <a:rPr lang="fr-FR" sz="1200" dirty="0">
                <a:solidFill>
                  <a:srgbClr val="3333FF"/>
                </a:solidFill>
              </a:rPr>
              <a:t>      p</a:t>
            </a:r>
            <a:r>
              <a:rPr lang="fr-FR" sz="1200" baseline="-25000" dirty="0">
                <a:solidFill>
                  <a:srgbClr val="3333FF"/>
                </a:solidFill>
              </a:rPr>
              <a:t>a0</a:t>
            </a:r>
            <a:r>
              <a:rPr lang="fr-FR" sz="1200" dirty="0">
                <a:solidFill>
                  <a:srgbClr val="3333FF"/>
                </a:solidFill>
              </a:rPr>
              <a:t> = 10</a:t>
            </a:r>
            <a:r>
              <a:rPr lang="fr-FR" sz="1200" baseline="30000" dirty="0">
                <a:solidFill>
                  <a:srgbClr val="3333FF"/>
                </a:solidFill>
              </a:rPr>
              <a:t>5</a:t>
            </a:r>
            <a:r>
              <a:rPr lang="fr-FR" sz="1200" dirty="0">
                <a:solidFill>
                  <a:srgbClr val="3333FF"/>
                </a:solidFill>
              </a:rPr>
              <a:t> Pa, </a:t>
            </a:r>
            <a:r>
              <a:rPr lang="fr-FR" sz="1200" dirty="0" err="1">
                <a:solidFill>
                  <a:srgbClr val="3333FF"/>
                </a:solidFill>
              </a:rPr>
              <a:t>A</a:t>
            </a:r>
            <a:r>
              <a:rPr lang="fr-FR" sz="1200" baseline="-25000" dirty="0" err="1">
                <a:solidFill>
                  <a:srgbClr val="3333FF"/>
                </a:solidFill>
              </a:rPr>
              <a:t>p</a:t>
            </a:r>
            <a:r>
              <a:rPr lang="fr-FR" sz="1200" dirty="0">
                <a:solidFill>
                  <a:srgbClr val="3333FF"/>
                </a:solidFill>
              </a:rPr>
              <a:t> =1000 Pa</a:t>
            </a:r>
          </a:p>
          <a:p>
            <a:pPr algn="ctr"/>
            <a:r>
              <a:rPr lang="fr-FR" sz="1200" dirty="0" smtClean="0">
                <a:solidFill>
                  <a:srgbClr val="3333FF"/>
                </a:solidFill>
              </a:rPr>
              <a:t>:</a:t>
            </a:r>
            <a:endParaRPr lang="fr-FR" sz="1200" dirty="0">
              <a:solidFill>
                <a:srgbClr val="3333FF"/>
              </a:solidFill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and versatile radionuclide source term estimation, 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host rock seepage and atmospheric venting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219092" y="1164209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Modelization</a:t>
            </a:r>
            <a:endParaRPr lang="fr-FR" sz="1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3">
            <a:extLst>
              <a:ext uri="{FF2B5EF4-FFF2-40B4-BE49-F238E27FC236}">
                <a16:creationId xmlns=""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4064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Adler, 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endParaRPr lang="de-DE" sz="1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=""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simplified</a:t>
            </a:r>
            <a:r>
              <a:rPr lang="fr-FR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configuration</a:t>
            </a:r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46847" y="1073609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>
                <a:solidFill>
                  <a:srgbClr val="3333FF"/>
                </a:solidFill>
              </a:rPr>
              <a:t>Chart</a:t>
            </a:r>
            <a:endParaRPr lang="en-GB" dirty="0">
              <a:solidFill>
                <a:srgbClr val="3333FF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" y="1385603"/>
            <a:ext cx="3600000" cy="249658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" y="4192446"/>
            <a:ext cx="3600000" cy="242633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495" y="2408429"/>
            <a:ext cx="2668803" cy="1784017"/>
          </a:xfrm>
          <a:prstGeom prst="rect">
            <a:avLst/>
          </a:prstGeom>
        </p:spPr>
      </p:pic>
      <p:pic>
        <p:nvPicPr>
          <p:cNvPr id="17" name="Picture 3" descr="0001_-_copie-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7" y="6150189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3">
            <a:extLst>
              <a:ext uri="{FF2B5EF4-FFF2-40B4-BE49-F238E27FC236}">
                <a16:creationId xmlns=""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4200349" y="152284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pressurized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cavity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feeds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spherical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fractures.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pressure  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large, </a:t>
            </a:r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Darcy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equations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motion are </a:t>
            </a:r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fr-FR" sz="1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fr-FR" sz="1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fr-FR" sz="1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Non-linear fluid flow equations: iterative approach based on the Picard iterative method.</a:t>
            </a:r>
          </a:p>
          <a:p>
            <a:r>
              <a:rPr lang="en-US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Convection–diffusion equations discretized with a flux limiting scheme based on a </a:t>
            </a:r>
            <a:r>
              <a:rPr lang="en-US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SuperBee</a:t>
            </a:r>
            <a:r>
              <a:rPr lang="en-US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function.</a:t>
            </a:r>
          </a:p>
          <a:p>
            <a:r>
              <a:rPr lang="en-US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equation reduces to a tridiagonal system which is solved by the Thomas algorithm.</a:t>
            </a:r>
          </a:p>
          <a:p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loops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interactions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geometrical</a:t>
            </a:r>
            <a:r>
              <a:rPr lang="fr-FR" sz="1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fr-FR" sz="12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580" y="1440150"/>
            <a:ext cx="2880000" cy="319506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457" y="6026726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3">
            <a:extLst>
              <a:ext uri="{FF2B5EF4-FFF2-40B4-BE49-F238E27FC236}">
                <a16:creationId xmlns=""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</p:txBody>
      </p:sp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419699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/>
              <a:t>From t=0 to 4444 s</a:t>
            </a:r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From </a:t>
            </a:r>
            <a:r>
              <a:rPr lang="en-GB" sz="1200" dirty="0"/>
              <a:t>t=4444    to 563170 </a:t>
            </a:r>
            <a:r>
              <a:rPr lang="en-GB" sz="1200" dirty="0" smtClean="0"/>
              <a:t>s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and versatile radionuclide source term estimation, 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host rock seepage and atmospheric venting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16001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 smtClean="0"/>
              <a:t>From t=0 to 4444 s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From t=4444    to 563170 s</a:t>
            </a:r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noProof="0" dirty="0"/>
          </a:p>
        </p:txBody>
      </p:sp>
      <p:sp>
        <p:nvSpPr>
          <p:cNvPr id="15" name="TextBox 3">
            <a:extLst>
              <a:ext uri="{FF2B5EF4-FFF2-40B4-BE49-F238E27FC236}">
                <a16:creationId xmlns=""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4064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Adler, 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endParaRPr lang="de-DE" sz="1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60019" y="6489116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=""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Evolution of the pressure field in the spherical porous medium p</a:t>
            </a:r>
            <a:r>
              <a:rPr lang="en-GB" baseline="-25000" dirty="0" smtClean="0"/>
              <a:t>c0</a:t>
            </a:r>
            <a:r>
              <a:rPr lang="en-GB" dirty="0" smtClean="0"/>
              <a:t>=3 bars</a:t>
            </a:r>
            <a:endParaRPr lang="en-GB" dirty="0"/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Evolution of the pressure field in the fracture </a:t>
            </a:r>
            <a:r>
              <a:rPr lang="en-GB" dirty="0"/>
              <a:t>p</a:t>
            </a:r>
            <a:r>
              <a:rPr lang="en-GB" baseline="-25000" dirty="0"/>
              <a:t>c0</a:t>
            </a:r>
            <a:r>
              <a:rPr lang="en-GB" dirty="0"/>
              <a:t>=3 bars</a:t>
            </a:r>
          </a:p>
          <a:p>
            <a:endParaRPr lang="en-GB" dirty="0"/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3976" y="1090776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Evolution of the pressure field in the porous medium surrounding the fracture </a:t>
            </a:r>
            <a:r>
              <a:rPr lang="en-GB" dirty="0"/>
              <a:t>p</a:t>
            </a:r>
            <a:r>
              <a:rPr lang="en-GB" baseline="-25000" dirty="0"/>
              <a:t>c0</a:t>
            </a:r>
            <a:r>
              <a:rPr lang="en-GB" dirty="0"/>
              <a:t>=3 bars</a:t>
            </a:r>
          </a:p>
          <a:p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212" y="1851878"/>
            <a:ext cx="2520000" cy="189324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667" y="4352917"/>
            <a:ext cx="2520000" cy="189324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65" y="4394360"/>
            <a:ext cx="2520000" cy="189324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96" y="1872898"/>
            <a:ext cx="2520000" cy="1893242"/>
          </a:xfrm>
          <a:prstGeom prst="rect">
            <a:avLst/>
          </a:prstGeom>
        </p:spPr>
      </p:pic>
      <p:cxnSp>
        <p:nvCxnSpPr>
          <p:cNvPr id="22" name="Connecteur droit avec flèche 21"/>
          <p:cNvCxnSpPr/>
          <p:nvPr/>
        </p:nvCxnSpPr>
        <p:spPr>
          <a:xfrm flipH="1">
            <a:off x="5021145" y="4710445"/>
            <a:ext cx="577986" cy="603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4868745" y="2814087"/>
            <a:ext cx="577986" cy="603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399596" y="261972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51996" y="453493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880" y="1876557"/>
            <a:ext cx="2520000" cy="189324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22" y="4358840"/>
            <a:ext cx="2520000" cy="1893242"/>
          </a:xfrm>
          <a:prstGeom prst="rect">
            <a:avLst/>
          </a:prstGeom>
        </p:spPr>
      </p:pic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8290760" y="1564877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/>
              <a:t>From t=0 to 4444 s</a:t>
            </a:r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From </a:t>
            </a:r>
            <a:r>
              <a:rPr lang="en-GB" sz="1200" dirty="0"/>
              <a:t>t=4444    to 563170 </a:t>
            </a:r>
            <a:r>
              <a:rPr lang="en-GB" sz="1200" dirty="0" smtClean="0"/>
              <a:t>s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882869" y="4820805"/>
            <a:ext cx="654044" cy="1117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>
            <a:off x="806527" y="2924447"/>
            <a:ext cx="577986" cy="603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1337378" y="273008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489778" y="464529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3" descr="0001_-_copie-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204" y="6337199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322" y="6090274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419699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dirty="0" smtClean="0"/>
              <a:t>From </a:t>
            </a:r>
            <a:r>
              <a:rPr lang="en-GB" sz="1200" dirty="0"/>
              <a:t>t=0 to 4444 </a:t>
            </a:r>
            <a:r>
              <a:rPr lang="en-GB" sz="1200" dirty="0" smtClean="0"/>
              <a:t>s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/>
              <a:t>From t=4444    to 563170 s</a:t>
            </a:r>
          </a:p>
          <a:p>
            <a:endParaRPr lang="en-GB" sz="1200" dirty="0" smtClean="0"/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and versatile radionuclide source term estimation, 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host rock seepage and atmospheric venting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16001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/>
              <a:t>From t=0 to 4444 </a:t>
            </a:r>
            <a:r>
              <a:rPr lang="en-GB" sz="1200" dirty="0" smtClean="0"/>
              <a:t>s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From </a:t>
            </a:r>
            <a:r>
              <a:rPr lang="en-GB" sz="1200" dirty="0"/>
              <a:t>t=4444    to 563170 s</a:t>
            </a:r>
          </a:p>
          <a:p>
            <a:endParaRPr lang="en-GB" sz="1200" dirty="0"/>
          </a:p>
        </p:txBody>
      </p:sp>
      <p:sp>
        <p:nvSpPr>
          <p:cNvPr id="15" name="TextBox 3">
            <a:extLst>
              <a:ext uri="{FF2B5EF4-FFF2-40B4-BE49-F238E27FC236}">
                <a16:creationId xmlns=""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4064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Adler, 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endParaRPr lang="de-DE" sz="1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60019" y="6488668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=""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Evolution of the </a:t>
            </a:r>
            <a:r>
              <a:rPr lang="en-GB" dirty="0" smtClean="0"/>
              <a:t>concentration field </a:t>
            </a:r>
            <a:r>
              <a:rPr lang="en-GB" dirty="0"/>
              <a:t>in the fracture p</a:t>
            </a:r>
            <a:r>
              <a:rPr lang="en-GB" baseline="-25000" dirty="0"/>
              <a:t>c0</a:t>
            </a:r>
            <a:r>
              <a:rPr lang="en-GB" dirty="0"/>
              <a:t>=3 bars</a:t>
            </a:r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96999" y="132868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Initial arbitrary </a:t>
            </a:r>
            <a:r>
              <a:rPr lang="en-GB" dirty="0" err="1" smtClean="0"/>
              <a:t>massic</a:t>
            </a:r>
            <a:r>
              <a:rPr lang="en-GB" dirty="0" smtClean="0"/>
              <a:t> concentration c</a:t>
            </a:r>
            <a:r>
              <a:rPr lang="en-GB" baseline="-25000" dirty="0" smtClean="0"/>
              <a:t>0</a:t>
            </a:r>
            <a:r>
              <a:rPr lang="en-GB" dirty="0" smtClean="0"/>
              <a:t>=0.001</a:t>
            </a:r>
          </a:p>
          <a:p>
            <a:r>
              <a:rPr lang="en-GB" dirty="0" err="1"/>
              <a:t>Massic</a:t>
            </a:r>
            <a:r>
              <a:rPr lang="en-GB" dirty="0"/>
              <a:t> concentration in the porous medium surrounding the fracture</a:t>
            </a:r>
          </a:p>
          <a:p>
            <a:endParaRPr lang="en-GB" dirty="0"/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3976" y="1090776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err="1" smtClean="0"/>
              <a:t>Massic</a:t>
            </a:r>
            <a:r>
              <a:rPr lang="en-GB" dirty="0" smtClean="0"/>
              <a:t> concentration in the porous medium surrounding the fracture</a:t>
            </a:r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09" y="4356596"/>
            <a:ext cx="2520000" cy="189324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4" y="1897069"/>
            <a:ext cx="2520000" cy="1893242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 flipV="1">
            <a:off x="1019503" y="2648606"/>
            <a:ext cx="1460938" cy="105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1166648" y="4566737"/>
            <a:ext cx="5255" cy="12770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480441" y="2648606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time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772509" y="5754401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time</a:t>
            </a:r>
            <a:endParaRPr lang="fr-FR" sz="12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445" y="2180839"/>
            <a:ext cx="2520000" cy="189324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445" y="4352917"/>
            <a:ext cx="2520000" cy="1893242"/>
          </a:xfrm>
          <a:prstGeom prst="rect">
            <a:avLst/>
          </a:prstGeom>
        </p:spPr>
      </p:pic>
      <p:cxnSp>
        <p:nvCxnSpPr>
          <p:cNvPr id="28" name="Connecteur droit avec flèche 27"/>
          <p:cNvCxnSpPr/>
          <p:nvPr/>
        </p:nvCxnSpPr>
        <p:spPr>
          <a:xfrm>
            <a:off x="5507421" y="2787105"/>
            <a:ext cx="383627" cy="139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5891048" y="2801006"/>
            <a:ext cx="556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time</a:t>
            </a:r>
            <a:endParaRPr lang="fr-FR" sz="1200" dirty="0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5113263" y="4571997"/>
            <a:ext cx="5255" cy="12770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719124" y="5759661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time</a:t>
            </a:r>
            <a:endParaRPr lang="fr-FR" sz="1200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626" y="2011627"/>
            <a:ext cx="1440000" cy="108185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468" y="1996153"/>
            <a:ext cx="1440000" cy="108185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138" y="3715605"/>
            <a:ext cx="1440000" cy="108185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468" y="3731797"/>
            <a:ext cx="1440000" cy="1081852"/>
          </a:xfrm>
          <a:prstGeom prst="rect">
            <a:avLst/>
          </a:prstGeom>
        </p:spPr>
      </p:pic>
      <p:pic>
        <p:nvPicPr>
          <p:cNvPr id="35" name="Picture 3" descr="0001_-_copie-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204" y="6337199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680704" y="3180711"/>
            <a:ext cx="947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t’= 4444s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0588752" y="3150231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t’= 17142 s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8668512" y="5021703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t’= 80684 s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0552176" y="5015607"/>
            <a:ext cx="1204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t’= 239365 s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468" y="6090274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7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3">
            <a:extLst>
              <a:ext uri="{FF2B5EF4-FFF2-40B4-BE49-F238E27FC236}">
                <a16:creationId xmlns=""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145452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noProof="0" dirty="0" smtClean="0"/>
              <a:t>Assume that the initial mass of  produced by the explosion is 0.2 kg (for an explosion of 150 </a:t>
            </a:r>
            <a:r>
              <a:rPr lang="en-GB" sz="1200" noProof="0" dirty="0" err="1" smtClean="0"/>
              <a:t>kt</a:t>
            </a:r>
            <a:r>
              <a:rPr lang="en-GB" sz="1200" dirty="0" smtClean="0"/>
              <a:t>).</a:t>
            </a:r>
          </a:p>
          <a:p>
            <a:r>
              <a:rPr lang="en-GB" sz="1200" dirty="0" smtClean="0"/>
              <a:t>Therefore, for a cavity of radius 20 m, the initial mass concentration is:</a:t>
            </a:r>
          </a:p>
          <a:p>
            <a:r>
              <a:rPr lang="en-GB" sz="1200" dirty="0"/>
              <a:t>p</a:t>
            </a:r>
            <a:r>
              <a:rPr lang="en-GB" sz="1200" baseline="-25000" dirty="0"/>
              <a:t>c0</a:t>
            </a:r>
            <a:r>
              <a:rPr lang="en-GB" sz="1200" dirty="0"/>
              <a:t>=3 </a:t>
            </a:r>
            <a:r>
              <a:rPr lang="en-GB" sz="1200" dirty="0" smtClean="0"/>
              <a:t>bars    c</a:t>
            </a:r>
            <a:r>
              <a:rPr lang="en-GB" sz="1200" baseline="-25000" dirty="0" smtClean="0"/>
              <a:t>0</a:t>
            </a:r>
            <a:r>
              <a:rPr lang="en-GB" sz="1200" dirty="0" smtClean="0"/>
              <a:t>= 1.63 10</a:t>
            </a:r>
            <a:r>
              <a:rPr lang="en-GB" sz="1200" baseline="30000" dirty="0" smtClean="0"/>
              <a:t>-6</a:t>
            </a:r>
            <a:r>
              <a:rPr lang="en-GB" sz="1200" baseline="30000" dirty="0"/>
              <a:t> </a:t>
            </a:r>
            <a:r>
              <a:rPr lang="en-GB" sz="1200" dirty="0" smtClean="0"/>
              <a:t>      p</a:t>
            </a:r>
            <a:r>
              <a:rPr lang="en-GB" sz="1200" baseline="-25000" dirty="0" smtClean="0"/>
              <a:t>c0</a:t>
            </a:r>
            <a:r>
              <a:rPr lang="en-GB" sz="1200" dirty="0" smtClean="0"/>
              <a:t>=10 bars  </a:t>
            </a:r>
            <a:r>
              <a:rPr lang="en-GB" sz="1200" dirty="0"/>
              <a:t>c</a:t>
            </a:r>
            <a:r>
              <a:rPr lang="en-GB" sz="1200" baseline="-25000" dirty="0"/>
              <a:t>0</a:t>
            </a:r>
            <a:r>
              <a:rPr lang="en-GB" sz="1200" dirty="0"/>
              <a:t>= </a:t>
            </a:r>
            <a:r>
              <a:rPr lang="en-GB" sz="1200" dirty="0" smtClean="0"/>
              <a:t>4.90 10</a:t>
            </a:r>
            <a:r>
              <a:rPr lang="en-GB" sz="1200" baseline="30000" dirty="0" smtClean="0"/>
              <a:t>-7</a:t>
            </a:r>
          </a:p>
          <a:p>
            <a:endParaRPr lang="en-GB" sz="1200" baseline="30000" dirty="0" smtClean="0"/>
          </a:p>
          <a:p>
            <a:r>
              <a:rPr lang="en-GB" sz="1200" dirty="0" smtClean="0"/>
              <a:t>According to the previous graph obtained for </a:t>
            </a:r>
          </a:p>
          <a:p>
            <a:r>
              <a:rPr lang="en-GB" sz="1200" dirty="0" smtClean="0"/>
              <a:t>c</a:t>
            </a:r>
            <a:r>
              <a:rPr lang="en-GB" sz="1200" baseline="-25000" dirty="0" smtClean="0"/>
              <a:t>0</a:t>
            </a:r>
            <a:r>
              <a:rPr lang="en-GB" sz="1200" dirty="0" smtClean="0"/>
              <a:t>= 0.001, the mass of tracer which goes out of the fracture is equal to</a:t>
            </a:r>
          </a:p>
          <a:p>
            <a:r>
              <a:rPr lang="en-GB" sz="1200" dirty="0"/>
              <a:t>p</a:t>
            </a:r>
            <a:r>
              <a:rPr lang="en-GB" sz="1200" baseline="-25000" dirty="0"/>
              <a:t>c0</a:t>
            </a:r>
            <a:r>
              <a:rPr lang="en-GB" sz="1200" dirty="0"/>
              <a:t>=3 bars    </a:t>
            </a:r>
            <a:r>
              <a:rPr lang="en-GB" sz="1200" dirty="0" smtClean="0"/>
              <a:t>0.49 g</a:t>
            </a:r>
            <a:r>
              <a:rPr lang="en-GB" sz="1200" baseline="30000" dirty="0"/>
              <a:t> </a:t>
            </a:r>
            <a:r>
              <a:rPr lang="en-GB" sz="1200" dirty="0" smtClean="0"/>
              <a:t>                 p</a:t>
            </a:r>
            <a:r>
              <a:rPr lang="en-GB" sz="1200" baseline="-25000" dirty="0" smtClean="0"/>
              <a:t>c0</a:t>
            </a:r>
            <a:r>
              <a:rPr lang="en-GB" sz="1200" dirty="0" smtClean="0"/>
              <a:t>=10 </a:t>
            </a:r>
            <a:r>
              <a:rPr lang="en-GB" sz="1200" dirty="0"/>
              <a:t>bars  </a:t>
            </a:r>
            <a:r>
              <a:rPr lang="en-GB" sz="1200" dirty="0" smtClean="0"/>
              <a:t>0.69 g</a:t>
            </a:r>
          </a:p>
          <a:p>
            <a:endParaRPr lang="en-GB" sz="1200" dirty="0"/>
          </a:p>
          <a:p>
            <a:r>
              <a:rPr lang="en-GB" sz="1200" dirty="0" smtClean="0"/>
              <a:t>The radioactive decay constant is 1.528 10-6: </a:t>
            </a:r>
          </a:p>
          <a:p>
            <a:r>
              <a:rPr lang="en-GB" sz="1200" dirty="0" smtClean="0"/>
              <a:t>Therefore after 6 days, these numbers should be multiplied by </a:t>
            </a:r>
            <a:r>
              <a:rPr lang="en-GB" sz="1200" dirty="0" err="1" smtClean="0"/>
              <a:t>exp</a:t>
            </a:r>
            <a:r>
              <a:rPr lang="en-GB" sz="1200" dirty="0" smtClean="0"/>
              <a:t>(-1.528 10-6 x 86400 x6) = 0.45</a:t>
            </a:r>
          </a:p>
          <a:p>
            <a:endParaRPr lang="en-GB" sz="1200" dirty="0"/>
          </a:p>
          <a:p>
            <a:pPr algn="ctr"/>
            <a:r>
              <a:rPr lang="en-GB" b="1" dirty="0"/>
              <a:t>Concluding remarks</a:t>
            </a:r>
          </a:p>
          <a:p>
            <a:r>
              <a:rPr lang="en-GB" sz="1200" dirty="0"/>
              <a:t>1. The basic objective of an estimation </a:t>
            </a:r>
            <a:r>
              <a:rPr lang="en-GB" sz="1200" dirty="0" smtClean="0"/>
              <a:t>more </a:t>
            </a:r>
            <a:r>
              <a:rPr lang="en-GB" sz="1200" dirty="0"/>
              <a:t>faster </a:t>
            </a:r>
            <a:r>
              <a:rPr lang="en-GB" sz="1200" dirty="0" smtClean="0"/>
              <a:t>by a factor of about 30 than </a:t>
            </a:r>
            <a:r>
              <a:rPr lang="en-GB" sz="1200" dirty="0"/>
              <a:t>the </a:t>
            </a:r>
            <a:r>
              <a:rPr lang="en-GB" sz="1200" dirty="0" smtClean="0"/>
              <a:t>one </a:t>
            </a:r>
            <a:r>
              <a:rPr lang="en-GB" sz="1200" dirty="0"/>
              <a:t>obtained by the </a:t>
            </a:r>
            <a:r>
              <a:rPr lang="en-GB" sz="1200" dirty="0" err="1"/>
              <a:t>modelization</a:t>
            </a:r>
            <a:r>
              <a:rPr lang="en-GB" sz="1200" dirty="0"/>
              <a:t> of the real configuration (</a:t>
            </a:r>
            <a:r>
              <a:rPr lang="en-GB" sz="1200" dirty="0" err="1"/>
              <a:t>cf</a:t>
            </a:r>
            <a:r>
              <a:rPr lang="en-GB" sz="1200" dirty="0"/>
              <a:t> </a:t>
            </a:r>
            <a:r>
              <a:rPr lang="en-GB" sz="1200" dirty="0" err="1"/>
              <a:t>Pazdniakou</a:t>
            </a:r>
            <a:r>
              <a:rPr lang="en-GB" sz="1200" dirty="0"/>
              <a:t> et al, 2022 and 2024) basically fulfilled. </a:t>
            </a:r>
          </a:p>
          <a:p>
            <a:r>
              <a:rPr lang="en-GB" sz="1200" dirty="0"/>
              <a:t>2. However, the code still needs to be improved in several ways:</a:t>
            </a:r>
          </a:p>
          <a:p>
            <a:r>
              <a:rPr lang="en-GB" sz="1200" dirty="0"/>
              <a:t>     - improvement of the stability. At the moment it requires small time intervals to converge safely. </a:t>
            </a:r>
          </a:p>
          <a:p>
            <a:r>
              <a:rPr lang="en-GB" sz="1200" dirty="0"/>
              <a:t>     - parallelization of the main calculations. </a:t>
            </a:r>
            <a:endParaRPr lang="en-GB" sz="1200" dirty="0" smtClean="0"/>
          </a:p>
          <a:p>
            <a:r>
              <a:rPr lang="en-GB" sz="1200" dirty="0" smtClean="0"/>
              <a:t>3. Extend the calculations to a concentration c</a:t>
            </a:r>
            <a:r>
              <a:rPr lang="en-GB" sz="1200" baseline="-25000" dirty="0" smtClean="0"/>
              <a:t>0</a:t>
            </a:r>
            <a:r>
              <a:rPr lang="en-GB" sz="1200" dirty="0" smtClean="0"/>
              <a:t> which depends on time.</a:t>
            </a:r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baseline="30000" dirty="0"/>
          </a:p>
          <a:p>
            <a:endParaRPr lang="en-GB" sz="1200" baseline="300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noProof="0" dirty="0"/>
          </a:p>
        </p:txBody>
      </p:sp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419699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 smtClean="0"/>
              <a:t>Blue p</a:t>
            </a:r>
            <a:r>
              <a:rPr lang="en-GB" sz="1200" baseline="-25000" dirty="0" smtClean="0"/>
              <a:t>c0</a:t>
            </a:r>
            <a:r>
              <a:rPr lang="en-GB" sz="1200" dirty="0" smtClean="0"/>
              <a:t>=3 bars</a:t>
            </a:r>
          </a:p>
          <a:p>
            <a:r>
              <a:rPr lang="en-GB" sz="1200" dirty="0" smtClean="0"/>
              <a:t>Red p</a:t>
            </a:r>
            <a:r>
              <a:rPr lang="en-GB" sz="1200" baseline="-25000" dirty="0" smtClean="0"/>
              <a:t>c0</a:t>
            </a:r>
            <a:r>
              <a:rPr lang="en-GB" sz="1200" dirty="0" smtClean="0"/>
              <a:t>=10 bars</a:t>
            </a:r>
          </a:p>
          <a:p>
            <a:r>
              <a:rPr lang="en-GB" sz="1200" dirty="0" smtClean="0"/>
              <a:t>Same line convention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 smtClean="0"/>
              <a:t>Recall that the arbitrary initial mass concentration is equal to 0.001</a:t>
            </a:r>
          </a:p>
          <a:p>
            <a:endParaRPr lang="en-GB" sz="1200" dirty="0"/>
          </a:p>
          <a:p>
            <a:r>
              <a:rPr lang="en-GB" sz="1200" dirty="0" smtClean="0"/>
              <a:t>Therefore, a good approximation is to multiply the gas mass out of the fracture at the ground level by c</a:t>
            </a:r>
            <a:r>
              <a:rPr lang="en-GB" sz="1200" baseline="-25000" dirty="0" smtClean="0"/>
              <a:t>0</a:t>
            </a:r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and versatile radionuclide source term estimation, 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host rock seepage and atmospheric venting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160019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dirty="0"/>
              <a:t>Blue p</a:t>
            </a:r>
            <a:r>
              <a:rPr lang="en-GB" sz="1200" baseline="-25000" dirty="0"/>
              <a:t>c0</a:t>
            </a:r>
            <a:r>
              <a:rPr lang="en-GB" sz="1200" dirty="0"/>
              <a:t>=3 bars</a:t>
            </a:r>
          </a:p>
          <a:p>
            <a:r>
              <a:rPr lang="en-GB" sz="1200" dirty="0" smtClean="0"/>
              <a:t>Red </a:t>
            </a:r>
            <a:r>
              <a:rPr lang="en-GB" sz="1200" dirty="0"/>
              <a:t>p</a:t>
            </a:r>
            <a:r>
              <a:rPr lang="en-GB" sz="1200" baseline="-25000" dirty="0"/>
              <a:t>c0</a:t>
            </a:r>
            <a:r>
              <a:rPr lang="en-GB" sz="1200" dirty="0"/>
              <a:t>=10 </a:t>
            </a:r>
            <a:r>
              <a:rPr lang="en-GB" sz="1200" dirty="0" smtClean="0"/>
              <a:t>bars</a:t>
            </a:r>
          </a:p>
          <a:p>
            <a:r>
              <a:rPr lang="en-GB" sz="1200" dirty="0" smtClean="0"/>
              <a:t>Broken line: no gas and tracer transfer to the porous medium surrounding the cavity</a:t>
            </a:r>
          </a:p>
          <a:p>
            <a:r>
              <a:rPr lang="en-GB" sz="1200" dirty="0" smtClean="0"/>
              <a:t>Solid line: gas </a:t>
            </a:r>
            <a:r>
              <a:rPr lang="en-GB" sz="1200" dirty="0"/>
              <a:t>and tracer transfer to the porous medium surrounding the cavity</a:t>
            </a:r>
          </a:p>
          <a:p>
            <a:endParaRPr lang="en-GB" sz="1200" dirty="0"/>
          </a:p>
        </p:txBody>
      </p:sp>
      <p:sp>
        <p:nvSpPr>
          <p:cNvPr id="15" name="TextBox 3">
            <a:extLst>
              <a:ext uri="{FF2B5EF4-FFF2-40B4-BE49-F238E27FC236}">
                <a16:creationId xmlns=""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4064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Adler, 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endParaRPr lang="de-DE" sz="12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=""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Mass of gas out of the fracture at the ground level for 2 initial pressures of the cavity:</a:t>
            </a:r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The corresponding mass of </a:t>
            </a:r>
            <a:r>
              <a:rPr lang="en-GB" dirty="0"/>
              <a:t>tracer going of the fracture at the ground level for 2 initial pressures of the cavity: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3976" y="1090776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Practical orders of magnitude for </a:t>
            </a:r>
            <a:r>
              <a:rPr lang="en-GB" baseline="30000" dirty="0" smtClean="0"/>
              <a:t>133</a:t>
            </a:r>
            <a:r>
              <a:rPr lang="en-GB" dirty="0" smtClean="0"/>
              <a:t>Xe</a:t>
            </a:r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862" y="2767446"/>
            <a:ext cx="3600000" cy="270463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83" y="2797336"/>
            <a:ext cx="3600000" cy="2704631"/>
          </a:xfrm>
          <a:prstGeom prst="rect">
            <a:avLst/>
          </a:prstGeom>
        </p:spPr>
      </p:pic>
      <p:pic>
        <p:nvPicPr>
          <p:cNvPr id="22" name="Picture 3" descr="0001_-_copie-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204" y="6337199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000" y="6213736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SnT2025_E-Poster Adler</Template>
  <TotalTime>2098</TotalTime>
  <Words>1159</Words>
  <Application>Microsoft Office PowerPoint</Application>
  <PresentationFormat>Grand écran</PresentationFormat>
  <Paragraphs>309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Symbol</vt:lpstr>
      <vt:lpstr>Times New Roman</vt:lpstr>
      <vt:lpstr>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METIS - UMR 7619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pma</dc:creator>
  <cp:lastModifiedBy>pma</cp:lastModifiedBy>
  <cp:revision>47</cp:revision>
  <cp:lastPrinted>2025-08-11T14:20:05Z</cp:lastPrinted>
  <dcterms:created xsi:type="dcterms:W3CDTF">2025-08-11T12:00:21Z</dcterms:created>
  <dcterms:modified xsi:type="dcterms:W3CDTF">2025-08-29T09:23:00Z</dcterms:modified>
</cp:coreProperties>
</file>