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87" d="100"/>
          <a:sy n="87" d="100"/>
        </p:scale>
        <p:origin x="2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 Monika" userId="3b68d60c-c869-4e55-a1d7-a484fc139185" providerId="ADAL" clId="{1A5AAC24-009C-4EA8-8A23-88E15EF1FFD7}"/>
    <pc:docChg chg="modSld">
      <pc:chgData name="KRYSTA Monika" userId="3b68d60c-c869-4e55-a1d7-a484fc139185" providerId="ADAL" clId="{1A5AAC24-009C-4EA8-8A23-88E15EF1FFD7}" dt="2025-07-01T12:52:42.364" v="258" actId="790"/>
      <pc:docMkLst>
        <pc:docMk/>
      </pc:docMkLst>
      <pc:sldChg chg="modSp mod">
        <pc:chgData name="KRYSTA Monika" userId="3b68d60c-c869-4e55-a1d7-a484fc139185" providerId="ADAL" clId="{1A5AAC24-009C-4EA8-8A23-88E15EF1FFD7}" dt="2025-07-01T12:52:42.364" v="258" actId="790"/>
        <pc:sldMkLst>
          <pc:docMk/>
          <pc:sldMk cId="1115389416" sldId="290"/>
        </pc:sldMkLst>
        <pc:spChg chg="mod">
          <ac:chgData name="KRYSTA Monika" userId="3b68d60c-c869-4e55-a1d7-a484fc139185" providerId="ADAL" clId="{1A5AAC24-009C-4EA8-8A23-88E15EF1FFD7}" dt="2025-07-01T12:52:42.364" v="258" actId="790"/>
          <ac:spMkLst>
            <pc:docMk/>
            <pc:sldMk cId="1115389416" sldId="290"/>
            <ac:spMk id="4" creationId="{B2C432A9-8271-B31C-1FB8-AEE25AC05787}"/>
          </ac:spMkLst>
        </pc:spChg>
      </pc:sldChg>
    </pc:docChg>
  </pc:docChgLst>
  <pc:docChgLst>
    <pc:chgData name="KRYSTA Monika" userId="3b68d60c-c869-4e55-a1d7-a484fc139185" providerId="ADAL" clId="{51C38698-9208-40DE-9D85-6DF19AFC0DF7}"/>
    <pc:docChg chg="custSel modSld">
      <pc:chgData name="KRYSTA Monika" userId="3b68d60c-c869-4e55-a1d7-a484fc139185" providerId="ADAL" clId="{51C38698-9208-40DE-9D85-6DF19AFC0DF7}" dt="2025-06-16T13:11:02.442" v="356"/>
      <pc:docMkLst>
        <pc:docMk/>
      </pc:docMkLst>
      <pc:sldChg chg="modSp mod">
        <pc:chgData name="KRYSTA Monika" userId="3b68d60c-c869-4e55-a1d7-a484fc139185" providerId="ADAL" clId="{51C38698-9208-40DE-9D85-6DF19AFC0DF7}" dt="2025-06-16T13:11:02.442" v="356"/>
        <pc:sldMkLst>
          <pc:docMk/>
          <pc:sldMk cId="2678455944" sldId="289"/>
        </pc:sldMkLst>
        <pc:spChg chg="mod">
          <ac:chgData name="KRYSTA Monika" userId="3b68d60c-c869-4e55-a1d7-a484fc139185" providerId="ADAL" clId="{51C38698-9208-40DE-9D85-6DF19AFC0DF7}" dt="2025-06-16T06:09:34.820" v="47" actId="20577"/>
          <ac:spMkLst>
            <pc:docMk/>
            <pc:sldMk cId="2678455944" sldId="289"/>
            <ac:spMk id="2" creationId="{18A207AD-5FDB-9580-4D2A-3A22F97B5FBF}"/>
          </ac:spMkLst>
        </pc:spChg>
        <pc:spChg chg="mod">
          <ac:chgData name="KRYSTA Monika" userId="3b68d60c-c869-4e55-a1d7-a484fc139185" providerId="ADAL" clId="{51C38698-9208-40DE-9D85-6DF19AFC0DF7}" dt="2025-06-16T13:11:02.442" v="356"/>
          <ac:spMkLst>
            <pc:docMk/>
            <pc:sldMk cId="2678455944" sldId="289"/>
            <ac:spMk id="3" creationId="{8AC015EC-7085-FFC6-ED5E-2B0F1E838440}"/>
          </ac:spMkLst>
        </pc:spChg>
      </pc:sldChg>
      <pc:sldChg chg="modSp mod">
        <pc:chgData name="KRYSTA Monika" userId="3b68d60c-c869-4e55-a1d7-a484fc139185" providerId="ADAL" clId="{51C38698-9208-40DE-9D85-6DF19AFC0DF7}" dt="2025-06-16T13:09:33.022" v="307" actId="20577"/>
        <pc:sldMkLst>
          <pc:docMk/>
          <pc:sldMk cId="1115389416" sldId="290"/>
        </pc:sldMkLst>
        <pc:spChg chg="mod">
          <ac:chgData name="KRYSTA Monika" userId="3b68d60c-c869-4e55-a1d7-a484fc139185" providerId="ADAL" clId="{51C38698-9208-40DE-9D85-6DF19AFC0DF7}" dt="2025-06-16T06:10:16.125" v="179" actId="20577"/>
          <ac:spMkLst>
            <pc:docMk/>
            <pc:sldMk cId="1115389416" sldId="290"/>
            <ac:spMk id="2" creationId="{79F3575F-04ED-F07C-527A-71E98F3599B1}"/>
          </ac:spMkLst>
        </pc:spChg>
        <pc:spChg chg="mod">
          <ac:chgData name="KRYSTA Monika" userId="3b68d60c-c869-4e55-a1d7-a484fc139185" providerId="ADAL" clId="{51C38698-9208-40DE-9D85-6DF19AFC0DF7}" dt="2025-06-16T13:09:33.022" v="307" actId="20577"/>
          <ac:spMkLst>
            <pc:docMk/>
            <pc:sldMk cId="1115389416" sldId="290"/>
            <ac:spMk id="3" creationId="{2C4EE331-82EC-DC2E-F549-79BC0DEFA6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02.09.2025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xmlns=""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xmlns="" id="{4341A611-AF14-A507-CF4C-D55889C24D88}"/>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5" name="Fußzeilenplatzhalter 4">
            <a:extLst>
              <a:ext uri="{FF2B5EF4-FFF2-40B4-BE49-F238E27FC236}">
                <a16:creationId xmlns:a16="http://schemas.microsoft.com/office/drawing/2014/main" xmlns=""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xmlns=""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02F9595D-7D32-96A4-9FC7-BED5253E992A}"/>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5" name="Fußzeilenplatzhalter 4">
            <a:extLst>
              <a:ext uri="{FF2B5EF4-FFF2-40B4-BE49-F238E27FC236}">
                <a16:creationId xmlns:a16="http://schemas.microsoft.com/office/drawing/2014/main" xmlns=""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xmlns=""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B4B69923-0D37-153A-14FE-18B512755625}"/>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5" name="Fußzeilenplatzhalter 4">
            <a:extLst>
              <a:ext uri="{FF2B5EF4-FFF2-40B4-BE49-F238E27FC236}">
                <a16:creationId xmlns:a16="http://schemas.microsoft.com/office/drawing/2014/main" xmlns=""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614FBE63-DCD2-E5B9-D9FD-112B7AB5A0A6}"/>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5" name="Fußzeilenplatzhalter 4">
            <a:extLst>
              <a:ext uri="{FF2B5EF4-FFF2-40B4-BE49-F238E27FC236}">
                <a16:creationId xmlns:a16="http://schemas.microsoft.com/office/drawing/2014/main" xmlns=""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xmlns=""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xmlns="" id="{A251CFBA-CBEE-72F6-BC79-DEEBAE28FCD0}"/>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5" name="Fußzeilenplatzhalter 4">
            <a:extLst>
              <a:ext uri="{FF2B5EF4-FFF2-40B4-BE49-F238E27FC236}">
                <a16:creationId xmlns:a16="http://schemas.microsoft.com/office/drawing/2014/main" xmlns=""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xmlns=""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xmlns="" id="{8CAF71A2-BA86-DC2F-95D1-A8BF09D80962}"/>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6" name="Fußzeilenplatzhalter 5">
            <a:extLst>
              <a:ext uri="{FF2B5EF4-FFF2-40B4-BE49-F238E27FC236}">
                <a16:creationId xmlns:a16="http://schemas.microsoft.com/office/drawing/2014/main" xmlns=""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xmlns=""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xmlns=""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xmlns=""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xmlns=""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xmlns="" id="{2DE66489-B20C-28DE-4C0D-642733F16477}"/>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8" name="Fußzeilenplatzhalter 7">
            <a:extLst>
              <a:ext uri="{FF2B5EF4-FFF2-40B4-BE49-F238E27FC236}">
                <a16:creationId xmlns:a16="http://schemas.microsoft.com/office/drawing/2014/main" xmlns=""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xmlns="" id="{79A84875-AEBA-0479-B01D-CCDBFB027C32}"/>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4" name="Fußzeilenplatzhalter 3">
            <a:extLst>
              <a:ext uri="{FF2B5EF4-FFF2-40B4-BE49-F238E27FC236}">
                <a16:creationId xmlns:a16="http://schemas.microsoft.com/office/drawing/2014/main" xmlns=""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49B65038-B923-D424-AD70-1993AFD33D27}"/>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3" name="Fußzeilenplatzhalter 2">
            <a:extLst>
              <a:ext uri="{FF2B5EF4-FFF2-40B4-BE49-F238E27FC236}">
                <a16:creationId xmlns:a16="http://schemas.microsoft.com/office/drawing/2014/main" xmlns=""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xmlns=""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xmlns="" id="{79CC4207-3B72-F770-8531-E66B5C3AB8C6}"/>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6" name="Fußzeilenplatzhalter 5">
            <a:extLst>
              <a:ext uri="{FF2B5EF4-FFF2-40B4-BE49-F238E27FC236}">
                <a16:creationId xmlns:a16="http://schemas.microsoft.com/office/drawing/2014/main" xmlns=""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xmlns=""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xmlns=""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xmlns="" id="{A12A8181-FA0D-9156-C490-17F7AA23EC97}"/>
              </a:ext>
            </a:extLst>
          </p:cNvPr>
          <p:cNvSpPr>
            <a:spLocks noGrp="1"/>
          </p:cNvSpPr>
          <p:nvPr>
            <p:ph type="dt" sz="half" idx="10"/>
          </p:nvPr>
        </p:nvSpPr>
        <p:spPr/>
        <p:txBody>
          <a:bodyPr/>
          <a:lstStyle/>
          <a:p>
            <a:fld id="{1EC53ECD-B825-4F55-A5A8-30C373CC45F4}" type="datetimeFigureOut">
              <a:rPr lang="de-AT" smtClean="0"/>
              <a:t>02.09.2025</a:t>
            </a:fld>
            <a:endParaRPr lang="de-AT"/>
          </a:p>
        </p:txBody>
      </p:sp>
      <p:sp>
        <p:nvSpPr>
          <p:cNvPr id="6" name="Fußzeilenplatzhalter 5">
            <a:extLst>
              <a:ext uri="{FF2B5EF4-FFF2-40B4-BE49-F238E27FC236}">
                <a16:creationId xmlns:a16="http://schemas.microsoft.com/office/drawing/2014/main" xmlns=""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02.09.2025</a:t>
            </a:fld>
            <a:endParaRPr lang="de-AT"/>
          </a:p>
        </p:txBody>
      </p:sp>
      <p:sp>
        <p:nvSpPr>
          <p:cNvPr id="5" name="Fußzeilenplatzhalter 4">
            <a:extLst>
              <a:ext uri="{FF2B5EF4-FFF2-40B4-BE49-F238E27FC236}">
                <a16:creationId xmlns:a16="http://schemas.microsoft.com/office/drawing/2014/main" xmlns=""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xmlns="" id="{79F3575F-04ED-F07C-527A-71E98F3599B1}"/>
              </a:ext>
            </a:extLst>
          </p:cNvPr>
          <p:cNvSpPr txBox="1"/>
          <p:nvPr/>
        </p:nvSpPr>
        <p:spPr>
          <a:xfrm>
            <a:off x="297455" y="1467801"/>
            <a:ext cx="11532652" cy="746575"/>
          </a:xfrm>
          <a:prstGeom prst="rect">
            <a:avLst/>
          </a:prstGeom>
          <a:noFill/>
        </p:spPr>
        <p:txBody>
          <a:bodyPr wrap="square" lIns="0" tIns="0" rIns="0" bIns="0" rtlCol="0" anchor="ctr">
            <a:normAutofit/>
          </a:bodyPr>
          <a:lstStyle/>
          <a:p>
            <a:pPr algn="ctr"/>
            <a:r>
              <a:rPr lang="en-US" sz="2000" b="1" dirty="0" smtClean="0">
                <a:solidFill>
                  <a:srgbClr val="1A3A64"/>
                </a:solidFill>
                <a:latin typeface="Arial" panose="020B0604020202020204" pitchFamily="34" charset="0"/>
                <a:cs typeface="Arial" panose="020B0604020202020204" pitchFamily="34" charset="0"/>
              </a:rPr>
              <a:t>Nuclear </a:t>
            </a:r>
            <a:r>
              <a:rPr lang="en-US" sz="2000" b="1" dirty="0">
                <a:solidFill>
                  <a:srgbClr val="1A3A64"/>
                </a:solidFill>
                <a:latin typeface="Arial" panose="020B0604020202020204" pitchFamily="34" charset="0"/>
                <a:cs typeface="Arial" panose="020B0604020202020204" pitchFamily="34" charset="0"/>
              </a:rPr>
              <a:t>research reactors as source of </a:t>
            </a:r>
            <a:r>
              <a:rPr lang="en-US" sz="2000" b="1" dirty="0" err="1">
                <a:solidFill>
                  <a:srgbClr val="1A3A64"/>
                </a:solidFill>
                <a:latin typeface="Arial" panose="020B0604020202020204" pitchFamily="34" charset="0"/>
                <a:cs typeface="Arial" panose="020B0604020202020204" pitchFamily="34" charset="0"/>
              </a:rPr>
              <a:t>radioxenon</a:t>
            </a:r>
            <a:r>
              <a:rPr lang="en-US" sz="2000" b="1" dirty="0">
                <a:solidFill>
                  <a:srgbClr val="1A3A64"/>
                </a:solidFill>
                <a:latin typeface="Arial" panose="020B0604020202020204" pitchFamily="34" charset="0"/>
                <a:cs typeface="Arial" panose="020B0604020202020204" pitchFamily="34" charset="0"/>
              </a:rPr>
              <a:t> from neutron activation of stable </a:t>
            </a:r>
            <a:r>
              <a:rPr lang="en-US" sz="2000" b="1" dirty="0" smtClean="0">
                <a:solidFill>
                  <a:srgbClr val="1A3A64"/>
                </a:solidFill>
                <a:latin typeface="Arial" panose="020B0604020202020204" pitchFamily="34" charset="0"/>
                <a:cs typeface="Arial" panose="020B0604020202020204" pitchFamily="34" charset="0"/>
              </a:rPr>
              <a:t>xenon</a:t>
            </a:r>
            <a:endParaRPr lang="en-GB" sz="8800" b="1" dirty="0">
              <a:solidFill>
                <a:srgbClr val="1A3A64"/>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x-none" dirty="0"/>
              <a:t>Slide Title goes here</a:t>
            </a:r>
            <a:r>
              <a:rPr lang="de-AT" dirty="0"/>
              <a:t> </a:t>
            </a:r>
            <a:r>
              <a:rPr lang="x-none"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x-none" sz="1800" b="1" dirty="0">
                <a:solidFill>
                  <a:srgbClr val="1A3A64"/>
                </a:solidFill>
                <a:latin typeface="Arial" panose="020B0604020202020204" pitchFamily="34" charset="0"/>
                <a:cs typeface="Arial" panose="020B0604020202020204" pitchFamily="34" charset="0"/>
              </a:rPr>
              <a:t>]</a:t>
            </a:r>
            <a:endParaRPr lang="x-none" dirty="0"/>
          </a:p>
        </p:txBody>
      </p:sp>
      <p:sp>
        <p:nvSpPr>
          <p:cNvPr id="26" name="Title 1">
            <a:extLst>
              <a:ext uri="{FF2B5EF4-FFF2-40B4-BE49-F238E27FC236}">
                <a16:creationId xmlns:a16="http://schemas.microsoft.com/office/drawing/2014/main" xmlns=""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smtClean="0">
                <a:solidFill>
                  <a:srgbClr val="1B3B65"/>
                </a:solidFill>
                <a:latin typeface="Arial" panose="020B0604020202020204" pitchFamily="34" charset="0"/>
                <a:cs typeface="Arial" panose="020B0604020202020204" pitchFamily="34" charset="0"/>
              </a:rPr>
              <a:t>P2.3-058</a:t>
            </a:r>
            <a:endParaRPr lang="x-none"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xmlns="" id="{2C4EE331-82EC-DC2E-F549-79BC0DEFA6D6}"/>
              </a:ext>
            </a:extLst>
          </p:cNvPr>
          <p:cNvSpPr txBox="1"/>
          <p:nvPr/>
        </p:nvSpPr>
        <p:spPr>
          <a:xfrm>
            <a:off x="947462" y="2352073"/>
            <a:ext cx="10272988" cy="502511"/>
          </a:xfrm>
          <a:prstGeom prst="rect">
            <a:avLst/>
          </a:prstGeom>
          <a:noFill/>
        </p:spPr>
        <p:txBody>
          <a:bodyPr wrap="square" lIns="0" tIns="0" rIns="0" bIns="0" rtlCol="0" anchor="ctr">
            <a:normAutofit/>
          </a:bodyPr>
          <a:lstStyle/>
          <a:p>
            <a:r>
              <a:rPr lang="en-GB" sz="1900" dirty="0" err="1" smtClean="0">
                <a:solidFill>
                  <a:srgbClr val="1A3A64"/>
                </a:solidFill>
                <a:latin typeface="Arial" panose="020B0604020202020204" pitchFamily="34" charset="0"/>
                <a:cs typeface="Arial" panose="020B0604020202020204" pitchFamily="34" charset="0"/>
              </a:rPr>
              <a:t>Pouneh</a:t>
            </a:r>
            <a:r>
              <a:rPr lang="en-GB" sz="1900" dirty="0" smtClean="0">
                <a:solidFill>
                  <a:srgbClr val="1A3A64"/>
                </a:solidFill>
                <a:latin typeface="Arial" panose="020B0604020202020204" pitchFamily="34" charset="0"/>
                <a:cs typeface="Arial" panose="020B0604020202020204" pitchFamily="34" charset="0"/>
              </a:rPr>
              <a:t> Tayyebi</a:t>
            </a:r>
            <a:r>
              <a:rPr lang="en-GB" sz="1900" baseline="30000" dirty="0" smtClean="0">
                <a:solidFill>
                  <a:srgbClr val="1A3A64"/>
                </a:solidFill>
                <a:latin typeface="Arial" panose="020B0604020202020204" pitchFamily="34" charset="0"/>
                <a:cs typeface="Arial" panose="020B0604020202020204" pitchFamily="34" charset="0"/>
              </a:rPr>
              <a:t>1</a:t>
            </a:r>
            <a:r>
              <a:rPr lang="en-GB" sz="1900" dirty="0" smtClean="0">
                <a:solidFill>
                  <a:srgbClr val="1A3A64"/>
                </a:solidFill>
                <a:latin typeface="Arial" panose="020B0604020202020204" pitchFamily="34" charset="0"/>
                <a:cs typeface="Arial" panose="020B0604020202020204" pitchFamily="34" charset="0"/>
              </a:rPr>
              <a:t>, Martin Kalinowski</a:t>
            </a:r>
            <a:r>
              <a:rPr lang="en-GB" sz="1900" baseline="30000" dirty="0" smtClean="0">
                <a:solidFill>
                  <a:srgbClr val="1A3A64"/>
                </a:solidFill>
                <a:latin typeface="Arial" panose="020B0604020202020204" pitchFamily="34" charset="0"/>
                <a:cs typeface="Arial" panose="020B0604020202020204" pitchFamily="34" charset="0"/>
              </a:rPr>
              <a:t>2</a:t>
            </a:r>
            <a:endParaRPr lang="en-US"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C6E1171C-1CE4-ACA7-57E4-43A11936B64D}"/>
              </a:ext>
            </a:extLst>
          </p:cNvPr>
          <p:cNvSpPr txBox="1"/>
          <p:nvPr/>
        </p:nvSpPr>
        <p:spPr>
          <a:xfrm>
            <a:off x="2636520" y="4293573"/>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smtClean="0">
                <a:solidFill>
                  <a:srgbClr val="000000"/>
                </a:solidFill>
                <a:ea typeface="Calibri" panose="020F0502020204030204" pitchFamily="34" charset="0"/>
                <a:cs typeface="Times New Roman" panose="02020603050405020304" pitchFamily="18" charset="0"/>
              </a:rPr>
              <a:t>This </a:t>
            </a:r>
            <a:r>
              <a:rPr lang="en-GB" dirty="0">
                <a:solidFill>
                  <a:srgbClr val="000000"/>
                </a:solidFill>
                <a:ea typeface="Calibri" panose="020F0502020204030204" pitchFamily="34" charset="0"/>
                <a:cs typeface="Times New Roman" panose="02020603050405020304" pitchFamily="18" charset="0"/>
              </a:rPr>
              <a:t>poster investigates whether neutron activation in nuclear research reactors can be a significant source of </a:t>
            </a:r>
            <a:r>
              <a:rPr lang="en-GB" dirty="0" err="1">
                <a:solidFill>
                  <a:srgbClr val="000000"/>
                </a:solidFill>
                <a:ea typeface="Calibri" panose="020F0502020204030204" pitchFamily="34" charset="0"/>
                <a:cs typeface="Times New Roman" panose="02020603050405020304" pitchFamily="18" charset="0"/>
              </a:rPr>
              <a:t>radioxenon</a:t>
            </a:r>
            <a:r>
              <a:rPr lang="en-GB" dirty="0">
                <a:solidFill>
                  <a:srgbClr val="000000"/>
                </a:solidFill>
                <a:ea typeface="Calibri" panose="020F0502020204030204" pitchFamily="34" charset="0"/>
                <a:cs typeface="Times New Roman" panose="02020603050405020304" pitchFamily="18" charset="0"/>
              </a:rPr>
              <a:t>, using HFIR as a case study. Multi-isotope activity ratio plots and simulations highlight the role of activation versus fission</a:t>
            </a:r>
            <a:r>
              <a:rPr lang="en-GB" dirty="0" smtClean="0">
                <a:solidFill>
                  <a:srgbClr val="000000"/>
                </a:solidFill>
                <a:ea typeface="Calibri" panose="020F0502020204030204" pitchFamily="34" charset="0"/>
                <a:cs typeface="Times New Roman" panose="02020603050405020304" pitchFamily="18" charset="0"/>
              </a:rPr>
              <a:t>.</a:t>
            </a:r>
            <a:endParaRPr lang="de-AT" dirty="0"/>
          </a:p>
        </p:txBody>
      </p:sp>
      <p:sp>
        <p:nvSpPr>
          <p:cNvPr id="27" name="Textfeld 26">
            <a:extLst>
              <a:ext uri="{FF2B5EF4-FFF2-40B4-BE49-F238E27FC236}">
                <a16:creationId xmlns:a16="http://schemas.microsoft.com/office/drawing/2014/main" xmlns="" id="{27AE1CF5-68DC-74F9-D2DC-D58ADC2688D0}"/>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dirty="0" smtClean="0"/>
              <a:t>1 Nuclear Science and Technology Research Institute</a:t>
            </a:r>
            <a:r>
              <a:rPr lang="en-US" dirty="0"/>
              <a:t> </a:t>
            </a:r>
            <a:endParaRPr lang="en-US" dirty="0" smtClean="0"/>
          </a:p>
          <a:p>
            <a:r>
              <a:rPr lang="en-US" sz="1400" dirty="0" smtClean="0"/>
              <a:t>2 </a:t>
            </a:r>
            <a:r>
              <a:rPr lang="en-US" dirty="0"/>
              <a:t>Peace Science Collaboration</a:t>
            </a:r>
            <a:endParaRPr lang="de-AT" dirty="0"/>
          </a:p>
        </p:txBody>
      </p:sp>
      <p:sp>
        <p:nvSpPr>
          <p:cNvPr id="4" name="TextBox 3">
            <a:extLst>
              <a:ext uri="{FF2B5EF4-FFF2-40B4-BE49-F238E27FC236}">
                <a16:creationId xmlns:a16="http://schemas.microsoft.com/office/drawing/2014/main" xmlns=""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0229" y="2582723"/>
            <a:ext cx="2381250" cy="1333500"/>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xmlns="" id="{10E208C2-D2F2-D7DD-F85C-EC929165F879}"/>
              </a:ext>
            </a:extLst>
          </p:cNvPr>
          <p:cNvSpPr txBox="1">
            <a:spLocks/>
          </p:cNvSpPr>
          <p:nvPr/>
        </p:nvSpPr>
        <p:spPr>
          <a:xfrm>
            <a:off x="160019" y="722801"/>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x-none" sz="1400" dirty="0">
              <a:solidFill>
                <a:srgbClr val="1A3A64"/>
              </a:solidFill>
            </a:endParaRPr>
          </a:p>
        </p:txBody>
      </p:sp>
      <p:sp>
        <p:nvSpPr>
          <p:cNvPr id="2" name="TextBox 3">
            <a:extLst>
              <a:ext uri="{FF2B5EF4-FFF2-40B4-BE49-F238E27FC236}">
                <a16:creationId xmlns:a16="http://schemas.microsoft.com/office/drawing/2014/main" xmlns="" id="{18A207AD-5FDB-9580-4D2A-3A22F97B5FBF}"/>
              </a:ext>
            </a:extLst>
          </p:cNvPr>
          <p:cNvSpPr txBox="1"/>
          <p:nvPr/>
        </p:nvSpPr>
        <p:spPr>
          <a:xfrm>
            <a:off x="3613532" y="55010"/>
            <a:ext cx="8578467" cy="492443"/>
          </a:xfrm>
          <a:prstGeom prst="rect">
            <a:avLst/>
          </a:prstGeom>
          <a:noFill/>
        </p:spPr>
        <p:txBody>
          <a:bodyPr wrap="square" lIns="0" tIns="0" rIns="0" bIns="0"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Nuclear research reactors as source of </a:t>
            </a:r>
            <a:r>
              <a:rPr lang="en-US" sz="1600" b="1" dirty="0" err="1">
                <a:solidFill>
                  <a:schemeClr val="bg1"/>
                </a:solidFill>
                <a:latin typeface="Arial" panose="020B0604020202020204" pitchFamily="34" charset="0"/>
                <a:cs typeface="Arial" panose="020B0604020202020204" pitchFamily="34" charset="0"/>
              </a:rPr>
              <a:t>radioxenon</a:t>
            </a:r>
            <a:r>
              <a:rPr lang="en-US" sz="1600" b="1" dirty="0">
                <a:solidFill>
                  <a:schemeClr val="bg1"/>
                </a:solidFill>
                <a:latin typeface="Arial" panose="020B0604020202020204" pitchFamily="34" charset="0"/>
                <a:cs typeface="Arial" panose="020B0604020202020204" pitchFamily="34" charset="0"/>
              </a:rPr>
              <a:t> from neutron activation of stable xenon</a:t>
            </a:r>
            <a:r>
              <a:rPr lang="en-US" sz="1600" b="1" dirty="0" smtClean="0">
                <a:solidFill>
                  <a:schemeClr val="bg1"/>
                </a:solidFill>
                <a:latin typeface="Arial" panose="020B0604020202020204" pitchFamily="34" charset="0"/>
                <a:cs typeface="Arial" panose="020B0604020202020204" pitchFamily="34" charset="0"/>
              </a:rPr>
              <a:t>?</a:t>
            </a:r>
            <a:endParaRPr lang="en-GB" sz="7200" b="1"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xmlns="" id="{D656F5E4-585E-076C-B7B6-EF5A15DC6B52}"/>
              </a:ext>
            </a:extLst>
          </p:cNvPr>
          <p:cNvSpPr txBox="1"/>
          <p:nvPr/>
        </p:nvSpPr>
        <p:spPr>
          <a:xfrm>
            <a:off x="160020" y="1098886"/>
            <a:ext cx="3798000" cy="2215991"/>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Strong evidence suggests that nuclear research reactors (NRRs) may be a potential source of </a:t>
            </a:r>
            <a:r>
              <a:rPr lang="en-US" sz="1200" dirty="0" err="1" smtClean="0"/>
              <a:t>radioxenon</a:t>
            </a:r>
            <a:r>
              <a:rPr lang="en-US" sz="1200" dirty="0" smtClean="0"/>
              <a:t> emissions </a:t>
            </a:r>
            <a:r>
              <a:rPr lang="en-US" sz="1200" dirty="0"/>
              <a:t>generated via neutron activation of stable xenon [1, 2, 3]. This source is highly relevant to nuclear explosion monitoring for two main reasons. First, the resulting isotopic activity ratios can be confused with those produced by nuclear explosions. Second, neutron activation also generates additional </a:t>
            </a:r>
            <a:r>
              <a:rPr lang="en-US" sz="1200" dirty="0" err="1"/>
              <a:t>radioxenon</a:t>
            </a:r>
            <a:r>
              <a:rPr lang="en-US" sz="1200" dirty="0"/>
              <a:t> isotopes that may interfere with the spectral analysis of IMS samples. However, whether neutron </a:t>
            </a:r>
            <a:r>
              <a:rPr lang="en-US" sz="1200" dirty="0" smtClean="0"/>
              <a:t>activation </a:t>
            </a:r>
            <a:r>
              <a:rPr lang="en-US" sz="1200" dirty="0" smtClean="0"/>
              <a:t>may </a:t>
            </a:r>
            <a:r>
              <a:rPr lang="en-US" sz="1200" dirty="0"/>
              <a:t>be a significant source is still not generally accepted in the expert’s community. </a:t>
            </a:r>
            <a:endParaRPr lang="en-US" sz="1200" dirty="0"/>
          </a:p>
        </p:txBody>
      </p:sp>
      <p:sp>
        <p:nvSpPr>
          <p:cNvPr id="26" name="Title 1">
            <a:extLst>
              <a:ext uri="{FF2B5EF4-FFF2-40B4-BE49-F238E27FC236}">
                <a16:creationId xmlns:a16="http://schemas.microsoft.com/office/drawing/2014/main" xmlns=""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smtClean="0">
                <a:solidFill>
                  <a:srgbClr val="1B3B65"/>
                </a:solidFill>
                <a:latin typeface="Arial" panose="020B0604020202020204" pitchFamily="34" charset="0"/>
                <a:cs typeface="Arial" panose="020B0604020202020204" pitchFamily="34" charset="0"/>
              </a:rPr>
              <a:t>P2.3-058</a:t>
            </a:r>
            <a:endParaRPr lang="x-none"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xmlns="" id="{8AC015EC-7085-FFC6-ED5E-2B0F1E83844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smtClean="0">
                <a:solidFill>
                  <a:srgbClr val="1A3A64"/>
                </a:solidFill>
                <a:latin typeface="Arial" panose="020B0604020202020204" pitchFamily="34" charset="0"/>
                <a:cs typeface="Arial" panose="020B0604020202020204" pitchFamily="34" charset="0"/>
              </a:rPr>
              <a:t>Pouneh</a:t>
            </a:r>
            <a:r>
              <a:rPr lang="en-GB" sz="12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Tayyebi</a:t>
            </a:r>
            <a:r>
              <a:rPr lang="en-GB" sz="1200" dirty="0" smtClean="0">
                <a:solidFill>
                  <a:srgbClr val="1A3A64"/>
                </a:solidFill>
                <a:latin typeface="Arial" panose="020B0604020202020204" pitchFamily="34" charset="0"/>
                <a:cs typeface="Arial" panose="020B0604020202020204" pitchFamily="34" charset="0"/>
              </a:rPr>
              <a:t>, Martin </a:t>
            </a:r>
            <a:r>
              <a:rPr lang="en-GB" sz="1200" dirty="0" err="1" smtClean="0">
                <a:solidFill>
                  <a:srgbClr val="1A3A64"/>
                </a:solidFill>
                <a:latin typeface="Arial" panose="020B0604020202020204" pitchFamily="34" charset="0"/>
                <a:cs typeface="Arial" panose="020B0604020202020204" pitchFamily="34" charset="0"/>
              </a:rPr>
              <a:t>Kalinowski</a:t>
            </a:r>
            <a:endParaRPr lang="x-none" sz="1200" dirty="0">
              <a:solidFill>
                <a:srgbClr val="1A3A64"/>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xmlns="" id="{C1E73C3D-944D-FA4D-C406-6655B5974A6C}"/>
              </a:ext>
            </a:extLst>
          </p:cNvPr>
          <p:cNvSpPr txBox="1"/>
          <p:nvPr/>
        </p:nvSpPr>
        <p:spPr>
          <a:xfrm>
            <a:off x="4468971" y="6441060"/>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de-AT" sz="800" dirty="0">
                <a:solidFill>
                  <a:schemeClr val="bg1">
                    <a:lumMod val="65000"/>
                  </a:schemeClr>
                </a:solidFill>
              </a:rPr>
              <a:t> </a:t>
            </a:r>
            <a:r>
              <a:rPr lang="en-US" sz="800" dirty="0">
                <a:solidFill>
                  <a:schemeClr val="bg1">
                    <a:lumMod val="65000"/>
                  </a:schemeClr>
                </a:solidFill>
              </a:rPr>
              <a:t>DISCLAIMER: This presentation has been generated for illustration purposes only.</a:t>
            </a:r>
            <a:endParaRPr lang="de-AT" sz="800" dirty="0">
              <a:solidFill>
                <a:schemeClr val="bg1">
                  <a:lumMod val="65000"/>
                </a:schemeClr>
              </a:solidFill>
            </a:endParaRPr>
          </a:p>
        </p:txBody>
      </p:sp>
      <p:sp>
        <p:nvSpPr>
          <p:cNvPr id="9" name="Title 1">
            <a:extLst>
              <a:ext uri="{FF2B5EF4-FFF2-40B4-BE49-F238E27FC236}">
                <a16:creationId xmlns:a16="http://schemas.microsoft.com/office/drawing/2014/main" xmlns="" id="{8A07ACA4-64C2-C205-3708-32A126EF5FD2}"/>
              </a:ext>
            </a:extLst>
          </p:cNvPr>
          <p:cNvSpPr txBox="1">
            <a:spLocks/>
          </p:cNvSpPr>
          <p:nvPr/>
        </p:nvSpPr>
        <p:spPr>
          <a:xfrm>
            <a:off x="8308622" y="708971"/>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x-none" sz="1400" dirty="0">
              <a:solidFill>
                <a:srgbClr val="1A3A64"/>
              </a:solidFill>
            </a:endParaRPr>
          </a:p>
        </p:txBody>
      </p:sp>
      <p:sp>
        <p:nvSpPr>
          <p:cNvPr id="17" name="Title 1">
            <a:extLst>
              <a:ext uri="{FF2B5EF4-FFF2-40B4-BE49-F238E27FC236}">
                <a16:creationId xmlns:a16="http://schemas.microsoft.com/office/drawing/2014/main" xmlns="" id="{5C3E75AC-18B1-A2BB-04BD-778470D271C7}"/>
              </a:ext>
            </a:extLst>
          </p:cNvPr>
          <p:cNvSpPr txBox="1">
            <a:spLocks/>
          </p:cNvSpPr>
          <p:nvPr/>
        </p:nvSpPr>
        <p:spPr>
          <a:xfrm>
            <a:off x="8440502" y="2239493"/>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x-none" sz="1400" dirty="0">
              <a:solidFill>
                <a:srgbClr val="1A3A64"/>
              </a:solidFill>
            </a:endParaRPr>
          </a:p>
        </p:txBody>
      </p:sp>
      <p:sp>
        <p:nvSpPr>
          <p:cNvPr id="18" name="TextBox 3">
            <a:extLst>
              <a:ext uri="{FF2B5EF4-FFF2-40B4-BE49-F238E27FC236}">
                <a16:creationId xmlns:a16="http://schemas.microsoft.com/office/drawing/2014/main" xmlns="" id="{33F41545-26F7-7C17-25FD-9E0AB4018277}"/>
              </a:ext>
            </a:extLst>
          </p:cNvPr>
          <p:cNvSpPr txBox="1"/>
          <p:nvPr/>
        </p:nvSpPr>
        <p:spPr>
          <a:xfrm>
            <a:off x="8308622" y="2615416"/>
            <a:ext cx="3798000" cy="2459712"/>
          </a:xfrm>
          <a:prstGeom prst="rect">
            <a:avLst/>
          </a:prstGeom>
          <a:noFill/>
        </p:spPr>
        <p:txBody>
          <a:bodyPr wrap="square" lIns="0" tIns="0" rIns="0" bIns="0">
            <a:spAutoFit/>
          </a:bodyPr>
          <a:lstStyle/>
          <a:p>
            <a:pPr algn="just">
              <a:lnSpc>
                <a:spcPct val="107000"/>
              </a:lnSpc>
              <a:spcAft>
                <a:spcPts val="800"/>
              </a:spcAft>
            </a:pPr>
            <a:r>
              <a:rPr lang="en-US" sz="1200" dirty="0"/>
              <a:t>Our analysis of HFIR data indicates that neutron activation is a significant source of the observed </a:t>
            </a:r>
            <a:r>
              <a:rPr lang="en-US" sz="1200" dirty="0" err="1"/>
              <a:t>radioxenon</a:t>
            </a:r>
            <a:r>
              <a:rPr lang="en-US" sz="1200" dirty="0"/>
              <a:t> emissions, while fission plays a comparatively minor role. These findings highlight the importance of considering activation contributions when interpreting IMS measurements and assessing potential nuclear explosion signatures. Moreover, the improved consistency of post-2011 data suggests that enhanced measurement and reporting procedures can provide more reliable isotopic activity ratios for monitoring purposes.</a:t>
            </a:r>
          </a:p>
          <a:p>
            <a:pPr algn="just">
              <a:lnSpc>
                <a:spcPct val="107000"/>
              </a:lnSpc>
              <a:spcAft>
                <a:spcPts val="800"/>
              </a:spcAft>
            </a:pPr>
            <a:endParaRPr lang="en-GB" sz="1200" dirty="0">
              <a:latin typeface="Arial" panose="020B0604020202020204" pitchFamily="34" charset="0"/>
              <a:cs typeface="Arial" panose="020B0604020202020204" pitchFamily="34" charset="0"/>
            </a:endParaRPr>
          </a:p>
        </p:txBody>
      </p:sp>
      <p:sp>
        <p:nvSpPr>
          <p:cNvPr id="5" name="TextBox 4"/>
          <p:cNvSpPr txBox="1"/>
          <p:nvPr/>
        </p:nvSpPr>
        <p:spPr>
          <a:xfrm>
            <a:off x="8301376" y="4698692"/>
            <a:ext cx="3890624" cy="2154436"/>
          </a:xfrm>
          <a:prstGeom prst="rect">
            <a:avLst/>
          </a:prstGeom>
          <a:noFill/>
        </p:spPr>
        <p:txBody>
          <a:bodyPr wrap="square" rtlCol="0">
            <a:spAutoFit/>
          </a:bodyPr>
          <a:lstStyle/>
          <a:p>
            <a:pPr algn="ctr"/>
            <a:r>
              <a:rPr lang="en-US" sz="1400" b="1" dirty="0" smtClean="0">
                <a:solidFill>
                  <a:srgbClr val="1A3A64"/>
                </a:solidFill>
                <a:latin typeface="Arial" panose="020B0604020202020204" pitchFamily="34" charset="0"/>
                <a:ea typeface="+mj-ea"/>
                <a:cs typeface="Arial" panose="020B0604020202020204" pitchFamily="34" charset="0"/>
              </a:rPr>
              <a:t>References</a:t>
            </a:r>
            <a:endParaRPr lang="en-US" sz="1400" b="1" dirty="0">
              <a:solidFill>
                <a:srgbClr val="1A3A64"/>
              </a:solidFill>
              <a:latin typeface="Arial" panose="020B0604020202020204" pitchFamily="34" charset="0"/>
              <a:ea typeface="+mj-ea"/>
              <a:cs typeface="Arial" panose="020B0604020202020204" pitchFamily="34" charset="0"/>
            </a:endParaRPr>
          </a:p>
          <a:p>
            <a:r>
              <a:rPr lang="en-US" sz="900" dirty="0" smtClean="0"/>
              <a:t>[1] </a:t>
            </a:r>
            <a:r>
              <a:rPr lang="en-US" sz="900" dirty="0" err="1"/>
              <a:t>Kalinowski</a:t>
            </a:r>
            <a:r>
              <a:rPr lang="en-US" sz="900" dirty="0"/>
              <a:t>, M.B., </a:t>
            </a:r>
            <a:r>
              <a:rPr lang="en-US" sz="900" dirty="0" err="1"/>
              <a:t>Tayyebi</a:t>
            </a:r>
            <a:r>
              <a:rPr lang="en-US" sz="900" dirty="0"/>
              <a:t>, P., </a:t>
            </a:r>
            <a:r>
              <a:rPr lang="en-US" sz="900" dirty="0" err="1"/>
              <a:t>Lechermann</a:t>
            </a:r>
            <a:r>
              <a:rPr lang="en-US" sz="900" dirty="0"/>
              <a:t>, M., et al., 2021. Global </a:t>
            </a:r>
            <a:r>
              <a:rPr lang="en-US" sz="900" dirty="0" err="1"/>
              <a:t>radioxenon</a:t>
            </a:r>
            <a:r>
              <a:rPr lang="en-US" sz="900" dirty="0"/>
              <a:t> emission inventory from nuclear research reactors. Pure Appl. </a:t>
            </a:r>
            <a:r>
              <a:rPr lang="en-US" sz="900" dirty="0" err="1"/>
              <a:t>Geophys</a:t>
            </a:r>
            <a:r>
              <a:rPr lang="en-US" sz="900" dirty="0"/>
              <a:t>. 178, 2711–2739 </a:t>
            </a:r>
            <a:r>
              <a:rPr lang="en-US" sz="900" dirty="0" smtClean="0"/>
              <a:t>.</a:t>
            </a:r>
          </a:p>
          <a:p>
            <a:r>
              <a:rPr lang="en-US" sz="900" dirty="0" smtClean="0"/>
              <a:t>[2] </a:t>
            </a:r>
            <a:r>
              <a:rPr lang="en-US" sz="900" dirty="0" err="1"/>
              <a:t>Klingberg</a:t>
            </a:r>
            <a:r>
              <a:rPr lang="en-US" sz="900" dirty="0"/>
              <a:t>, F., Biegalski, S., Fay, A., 2013. </a:t>
            </a:r>
            <a:r>
              <a:rPr lang="en-US" sz="900" dirty="0" err="1"/>
              <a:t>Radioxenon</a:t>
            </a:r>
            <a:r>
              <a:rPr lang="en-US" sz="900" dirty="0"/>
              <a:t> signatures from activation of environmental xenon. J. </a:t>
            </a:r>
            <a:r>
              <a:rPr lang="en-US" sz="900" dirty="0" err="1"/>
              <a:t>Radioanal</a:t>
            </a:r>
            <a:r>
              <a:rPr lang="en-US" sz="900" dirty="0"/>
              <a:t>. </a:t>
            </a:r>
            <a:r>
              <a:rPr lang="en-US" sz="900" dirty="0" err="1"/>
              <a:t>Nucl</a:t>
            </a:r>
            <a:r>
              <a:rPr lang="en-US" sz="900" dirty="0"/>
              <a:t>. Chem. 296. </a:t>
            </a:r>
            <a:br>
              <a:rPr lang="en-US" sz="900" dirty="0"/>
            </a:br>
            <a:r>
              <a:rPr lang="en-US" sz="900" dirty="0" smtClean="0"/>
              <a:t>[3] P. </a:t>
            </a:r>
            <a:r>
              <a:rPr lang="en-US" sz="900" dirty="0" err="1" smtClean="0"/>
              <a:t>Tayyebi</a:t>
            </a:r>
            <a:r>
              <a:rPr lang="en-US" sz="900" dirty="0" smtClean="0"/>
              <a:t>, M. </a:t>
            </a:r>
            <a:r>
              <a:rPr lang="en-US" sz="900" dirty="0" err="1" smtClean="0"/>
              <a:t>Kalinowski</a:t>
            </a:r>
            <a:r>
              <a:rPr lang="en-US" sz="900" dirty="0" smtClean="0"/>
              <a:t>, Mismatch </a:t>
            </a:r>
            <a:r>
              <a:rPr lang="en-US" sz="900" dirty="0"/>
              <a:t>between simulations and reported releases of </a:t>
            </a:r>
            <a:r>
              <a:rPr lang="en-US" sz="900" dirty="0" err="1"/>
              <a:t>radioxenon</a:t>
            </a:r>
            <a:r>
              <a:rPr lang="en-US" sz="900" dirty="0"/>
              <a:t> from research reactors; a discussion on the origin of </a:t>
            </a:r>
            <a:r>
              <a:rPr lang="en-US" sz="900" dirty="0" err="1"/>
              <a:t>radioxenon</a:t>
            </a:r>
            <a:r>
              <a:rPr lang="en-US" sz="900" dirty="0"/>
              <a:t> released from NRRs: fission, activation or </a:t>
            </a:r>
            <a:r>
              <a:rPr lang="en-US" sz="900" dirty="0" smtClean="0"/>
              <a:t>both, INGE 2024.</a:t>
            </a:r>
          </a:p>
          <a:p>
            <a:r>
              <a:rPr lang="en-US" sz="900" dirty="0" smtClean="0"/>
              <a:t>[4] M.P</a:t>
            </a:r>
            <a:r>
              <a:rPr lang="en-US" sz="900" dirty="0"/>
              <a:t>. Dion </a:t>
            </a:r>
            <a:r>
              <a:rPr lang="en-US" sz="900" dirty="0" smtClean="0"/>
              <a:t>et al., </a:t>
            </a:r>
            <a:r>
              <a:rPr lang="en-US" sz="900" dirty="0"/>
              <a:t>Short-lived noble gas effluent trends from a research </a:t>
            </a:r>
            <a:r>
              <a:rPr lang="en-US" sz="900" dirty="0" smtClean="0"/>
              <a:t>reactor, </a:t>
            </a:r>
            <a:r>
              <a:rPr lang="en-US" sz="900" dirty="0"/>
              <a:t>Journal of Environmental Radioactivity 270 (2023) 107281 </a:t>
            </a:r>
            <a:r>
              <a:rPr lang="en-US" sz="1050" dirty="0"/>
              <a:t/>
            </a:r>
            <a:br>
              <a:rPr lang="en-US" sz="1050" dirty="0"/>
            </a:br>
            <a:r>
              <a:rPr lang="en-US" sz="1050" dirty="0"/>
              <a:t/>
            </a:r>
            <a:br>
              <a:rPr lang="en-US" sz="1050" dirty="0"/>
            </a:br>
            <a:endParaRPr lang="en-US" sz="105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715" y="5923046"/>
            <a:ext cx="1456127" cy="815431"/>
          </a:xfrm>
          <a:prstGeom prst="rect">
            <a:avLst/>
          </a:prstGeom>
        </p:spPr>
      </p:pic>
      <p:sp>
        <p:nvSpPr>
          <p:cNvPr id="10" name="Rectangle 9"/>
          <p:cNvSpPr/>
          <p:nvPr/>
        </p:nvSpPr>
        <p:spPr>
          <a:xfrm>
            <a:off x="131279" y="3767356"/>
            <a:ext cx="3887353" cy="1015663"/>
          </a:xfrm>
          <a:prstGeom prst="rect">
            <a:avLst/>
          </a:prstGeom>
        </p:spPr>
        <p:txBody>
          <a:bodyPr wrap="square">
            <a:spAutoFit/>
          </a:bodyPr>
          <a:lstStyle/>
          <a:p>
            <a:r>
              <a:rPr lang="en-US" sz="1200" dirty="0"/>
              <a:t>All relevant data from NRRs reported in the literature were compiled into multi-isotope activity ratio </a:t>
            </a:r>
            <a:r>
              <a:rPr lang="en-US" sz="1200" dirty="0" smtClean="0"/>
              <a:t>plots and </a:t>
            </a:r>
            <a:r>
              <a:rPr lang="en-US" sz="1200" dirty="0"/>
              <a:t>compared with our own simulations performed using ORIGEN and MATLAB.</a:t>
            </a:r>
          </a:p>
          <a:p>
            <a:endParaRPr lang="en-US" sz="1200" dirty="0"/>
          </a:p>
        </p:txBody>
      </p:sp>
      <p:sp>
        <p:nvSpPr>
          <p:cNvPr id="12" name="Rectangle 11"/>
          <p:cNvSpPr/>
          <p:nvPr/>
        </p:nvSpPr>
        <p:spPr>
          <a:xfrm>
            <a:off x="1574751" y="3433860"/>
            <a:ext cx="968535" cy="307777"/>
          </a:xfrm>
          <a:prstGeom prst="rect">
            <a:avLst/>
          </a:prstGeom>
        </p:spPr>
        <p:txBody>
          <a:bodyPr wrap="none">
            <a:spAutoFit/>
          </a:bodyPr>
          <a:lstStyle/>
          <a:p>
            <a:r>
              <a:rPr lang="en-US" sz="1400" b="1" dirty="0" smtClean="0">
                <a:solidFill>
                  <a:srgbClr val="1A3A64"/>
                </a:solidFill>
                <a:latin typeface="Arial" panose="020B0604020202020204" pitchFamily="34" charset="0"/>
                <a:cs typeface="Arial" panose="020B0604020202020204" pitchFamily="34" charset="0"/>
              </a:rPr>
              <a:t>Methods </a:t>
            </a:r>
            <a:endParaRPr lang="en-US" dirty="0"/>
          </a:p>
        </p:txBody>
      </p:sp>
      <p:sp>
        <p:nvSpPr>
          <p:cNvPr id="15" name="Rectangle 14"/>
          <p:cNvSpPr/>
          <p:nvPr/>
        </p:nvSpPr>
        <p:spPr>
          <a:xfrm>
            <a:off x="110770" y="4837882"/>
            <a:ext cx="3887353" cy="2123658"/>
          </a:xfrm>
          <a:prstGeom prst="rect">
            <a:avLst/>
          </a:prstGeom>
        </p:spPr>
        <p:txBody>
          <a:bodyPr wrap="square">
            <a:spAutoFit/>
          </a:bodyPr>
          <a:lstStyle/>
          <a:p>
            <a:r>
              <a:rPr lang="en-US" sz="1200" dirty="0"/>
              <a:t>Our findings indicate that:</a:t>
            </a:r>
          </a:p>
          <a:p>
            <a:r>
              <a:rPr lang="en-US" sz="1200" dirty="0"/>
              <a:t> </a:t>
            </a:r>
          </a:p>
          <a:p>
            <a:pPr marL="228600" indent="-228600" algn="just">
              <a:buAutoNum type="arabicPeriod"/>
            </a:pPr>
            <a:r>
              <a:rPr lang="en-US" sz="1200" dirty="0" smtClean="0"/>
              <a:t>HFIR </a:t>
            </a:r>
            <a:r>
              <a:rPr lang="en-US" sz="1200" dirty="0"/>
              <a:t>data prior to 2011 are widely scattered, whereas data from 2011 onwards are more consistent, suggesting improvements in measurement and reporting procedures</a:t>
            </a:r>
            <a:r>
              <a:rPr lang="en-US" sz="1200" dirty="0" smtClean="0"/>
              <a:t>.</a:t>
            </a:r>
          </a:p>
          <a:p>
            <a:pPr marL="228600" indent="-228600" algn="just">
              <a:buAutoNum type="arabicPeriod"/>
            </a:pPr>
            <a:r>
              <a:rPr lang="en-US" sz="1200" dirty="0" smtClean="0"/>
              <a:t>Certain </a:t>
            </a:r>
            <a:r>
              <a:rPr lang="en-US" sz="1200" dirty="0"/>
              <a:t>plots, such as those excluding Xe-131m, provide clear evidence that HFIR acts as a neutron activation source and that fission is not the primary contributor to the </a:t>
            </a:r>
            <a:r>
              <a:rPr lang="en-US" sz="1200" dirty="0" err="1"/>
              <a:t>radioxenon</a:t>
            </a:r>
            <a:r>
              <a:rPr lang="en-US" sz="1200" dirty="0"/>
              <a:t> emissions.</a:t>
            </a:r>
          </a:p>
          <a:p>
            <a:pPr algn="just"/>
            <a:endParaRPr lang="de-AT" sz="1200" dirty="0"/>
          </a:p>
        </p:txBody>
      </p:sp>
      <p:sp>
        <p:nvSpPr>
          <p:cNvPr id="23" name="Title 1">
            <a:extLst>
              <a:ext uri="{FF2B5EF4-FFF2-40B4-BE49-F238E27FC236}">
                <a16:creationId xmlns:a16="http://schemas.microsoft.com/office/drawing/2014/main" xmlns="" id="{8A07ACA4-64C2-C205-3708-32A126EF5FD2}"/>
              </a:ext>
            </a:extLst>
          </p:cNvPr>
          <p:cNvSpPr txBox="1">
            <a:spLocks/>
          </p:cNvSpPr>
          <p:nvPr/>
        </p:nvSpPr>
        <p:spPr>
          <a:xfrm>
            <a:off x="77912" y="4573709"/>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x-none" sz="1400" dirty="0">
              <a:solidFill>
                <a:srgbClr val="1A3A64"/>
              </a:solidFill>
            </a:endParaRPr>
          </a:p>
        </p:txBody>
      </p:sp>
      <p:sp>
        <p:nvSpPr>
          <p:cNvPr id="16" name="Rectangle 15"/>
          <p:cNvSpPr/>
          <p:nvPr/>
        </p:nvSpPr>
        <p:spPr>
          <a:xfrm>
            <a:off x="8257682" y="1367892"/>
            <a:ext cx="3883378" cy="830997"/>
          </a:xfrm>
          <a:prstGeom prst="rect">
            <a:avLst/>
          </a:prstGeom>
        </p:spPr>
        <p:txBody>
          <a:bodyPr wrap="square">
            <a:spAutoFit/>
          </a:bodyPr>
          <a:lstStyle/>
          <a:p>
            <a:pPr algn="just"/>
            <a:r>
              <a:rPr lang="en-US" sz="1200" dirty="0" smtClean="0"/>
              <a:t>This </a:t>
            </a:r>
            <a:r>
              <a:rPr lang="en-US" sz="1200" dirty="0"/>
              <a:t>observation is inconsistent with Dion et al., who concluded that the </a:t>
            </a:r>
            <a:r>
              <a:rPr lang="en-US" sz="1200" dirty="0" err="1"/>
              <a:t>Xe</a:t>
            </a:r>
            <a:r>
              <a:rPr lang="en-US" sz="1200" dirty="0"/>
              <a:t> isotopes measured at HFIR originate mainly from neutron-induced fission rather than air activation [4].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961" y="984458"/>
            <a:ext cx="4164082" cy="5577840"/>
          </a:xfrm>
          <a:prstGeom prst="rect">
            <a:avLst/>
          </a:prstGeom>
        </p:spPr>
      </p:pic>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Props1.xml><?xml version="1.0" encoding="utf-8"?>
<ds:datastoreItem xmlns:ds="http://schemas.openxmlformats.org/officeDocument/2006/customXml" ds:itemID="{631B2391-BB47-4844-8BD8-08DE9757A500}">
  <ds:schemaRefs>
    <ds:schemaRef ds:uri="http://schemas.microsoft.com/sharepoint/v3/contenttype/forms"/>
  </ds:schemaRefs>
</ds:datastoreItem>
</file>

<file path=customXml/itemProps2.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661AFE-A0D9-40C8-858B-22DCD61367BE}">
  <ds:schemaRefs>
    <ds:schemaRef ds:uri="http://schemas.microsoft.com/office/infopath/2007/PartnerControls"/>
    <ds:schemaRef ds:uri="http://purl.org/dc/term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92ea592d-9254-4852-90b7-7d20b5286f68"/>
    <ds:schemaRef ds:uri="dee43835-892f-4438-b97f-a194acad537d"/>
    <ds:schemaRef ds:uri="http://schemas.microsoft.com/office/2006/metadata/propertie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307</TotalTime>
  <Words>444</Words>
  <Application>Microsoft Office PowerPoint</Application>
  <PresentationFormat>Widescreen</PresentationFormat>
  <Paragraphs>31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Times New Roman</vt:lpstr>
      <vt:lpstr>Office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HASSANI Hossein</dc:creator>
  <cp:lastModifiedBy>POONEH</cp:lastModifiedBy>
  <cp:revision>36</cp:revision>
  <dcterms:created xsi:type="dcterms:W3CDTF">2025-06-09T12:44:39Z</dcterms:created>
  <dcterms:modified xsi:type="dcterms:W3CDTF">2025-09-02T12:43:58Z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