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CBC6"/>
    <a:srgbClr val="1A3A64"/>
    <a:srgbClr val="EEEE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CA1462BB-03C6-EC18-DD8B-B019ACC25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="" xmlns:a16="http://schemas.microsoft.com/office/drawing/2014/main" id="{D1D143D7-35CC-8239-8541-451308221B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ABF5C86A-FEB6-6444-674D-878883DCE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02.09.2025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371CABDE-322F-BEF9-CE09-389D73314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2DA56BCE-43DE-E833-B09E-49095A0A9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92568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69066274-3BEF-8BAF-BC4E-87A6E0E86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="" xmlns:a16="http://schemas.microsoft.com/office/drawing/2014/main" id="{0C36D3D2-0BAB-7582-0453-DC097926D9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59853E14-BE89-BA00-2215-5CE8E7317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02.09.2025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CAEAC353-AFEC-A877-175D-AD16A3368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892B817A-90B0-87BB-3773-B749B79C6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35015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="" xmlns:a16="http://schemas.microsoft.com/office/drawing/2014/main" id="{1AACDB85-D685-A4FE-8887-E0A65165F5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="" xmlns:a16="http://schemas.microsoft.com/office/drawing/2014/main" id="{CD4C6333-3169-CB92-6347-C46F289D24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53E2F9E1-81EB-628C-1E94-FE42B2B80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02.09.2025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34339DDA-8407-93A9-571C-A9233079A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02E4927B-6356-2DBF-A032-24862B5B4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86439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513E03E7-FB47-BA05-B0A0-ADBE5334C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B5580C84-DBB9-33B0-6C98-E1B6F9172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DE736A48-FCA0-7673-504B-CEAFF55DE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02.09.2025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8D9A3569-8E67-891D-9FE8-BED238474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977793BB-56D7-CC34-A0F2-7EF172F49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3218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A8F11894-1C15-1E9F-28E5-316B45AD4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="" xmlns:a16="http://schemas.microsoft.com/office/drawing/2014/main" id="{76D4B307-C9AC-DBB0-8A3D-7031E3EF8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718A328A-243B-0CD0-FAAE-F3E0C629C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02.09.2025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0517B5C8-F1D1-7128-9E71-4D419E0B3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AC7738D1-BEA9-FE1B-A844-E29DBB5AE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09062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5EE7ACEC-C195-5184-C2AC-59F93B640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D8073810-6858-8B47-50B0-70DA6C2CC2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="" xmlns:a16="http://schemas.microsoft.com/office/drawing/2014/main" id="{792AC868-6701-9AF5-75C3-C62873144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="" xmlns:a16="http://schemas.microsoft.com/office/drawing/2014/main" id="{0A366C38-9DA6-B135-10CE-DEB561CC5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02.09.2025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="" xmlns:a16="http://schemas.microsoft.com/office/drawing/2014/main" id="{4A415E0F-E2F2-9537-F4FA-582E36C57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="" xmlns:a16="http://schemas.microsoft.com/office/drawing/2014/main" id="{30A4C6A5-BCE7-713F-0688-395565F45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0109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F8282D99-D0B4-1D12-5E42-246B39016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="" xmlns:a16="http://schemas.microsoft.com/office/drawing/2014/main" id="{708595C7-19E6-C982-213E-0D06248C1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="" xmlns:a16="http://schemas.microsoft.com/office/drawing/2014/main" id="{33C02A30-BFF3-2DF6-9043-F6405AC550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="" xmlns:a16="http://schemas.microsoft.com/office/drawing/2014/main" id="{FB1D9C90-1ED0-DDE6-1686-A02299F839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="" xmlns:a16="http://schemas.microsoft.com/office/drawing/2014/main" id="{753F07DF-F537-1004-0982-F86591A883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="" xmlns:a16="http://schemas.microsoft.com/office/drawing/2014/main" id="{767AFEF2-A9A9-826D-24E1-8991E02BC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02.09.2025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="" xmlns:a16="http://schemas.microsoft.com/office/drawing/2014/main" id="{58915963-A1E2-2D74-B7B6-A32074D3E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="" xmlns:a16="http://schemas.microsoft.com/office/drawing/2014/main" id="{22FB518B-7722-E795-D367-463D6DCD9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16162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D045AE4B-FBCE-323A-CDE9-B1E7B7982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="" xmlns:a16="http://schemas.microsoft.com/office/drawing/2014/main" id="{6C063ACF-B377-5488-70A1-AC09ED3D0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02.09.2025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="" xmlns:a16="http://schemas.microsoft.com/office/drawing/2014/main" id="{A80F58A9-5DBB-3855-9D77-F4361CF2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="" xmlns:a16="http://schemas.microsoft.com/office/drawing/2014/main" id="{496EB511-E18F-9BA2-4AA7-CCE4CC7D8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73568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="" xmlns:a16="http://schemas.microsoft.com/office/drawing/2014/main" id="{178B13EA-088E-8C10-C5DF-CF2576029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02.09.2025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="" xmlns:a16="http://schemas.microsoft.com/office/drawing/2014/main" id="{1D24B357-3962-93FF-BBB6-9C54E10D3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="" xmlns:a16="http://schemas.microsoft.com/office/drawing/2014/main" id="{B5C706DF-8C3E-E9B7-CD76-CD4BD6516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58776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7552EF08-8D41-2117-D74E-AAFC27FE8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8D409215-7806-A6A2-D933-D1A7F208E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="" xmlns:a16="http://schemas.microsoft.com/office/drawing/2014/main" id="{6B7C0884-3B5C-3540-0FEE-C786FFA018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="" xmlns:a16="http://schemas.microsoft.com/office/drawing/2014/main" id="{CE68EF75-1282-4936-D7C7-35858B145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02.09.2025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="" xmlns:a16="http://schemas.microsoft.com/office/drawing/2014/main" id="{558B69D3-756B-1744-31BD-0DA6BE959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="" xmlns:a16="http://schemas.microsoft.com/office/drawing/2014/main" id="{542EC043-162F-EC88-57C0-A36F9B9D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27388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12FD2273-9C95-2BA1-8244-B32F5C77B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="" xmlns:a16="http://schemas.microsoft.com/office/drawing/2014/main" id="{F800F816-0156-86E6-1725-5C77689723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="" xmlns:a16="http://schemas.microsoft.com/office/drawing/2014/main" id="{8A63B92B-CE93-CF24-C7B9-8496629586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="" xmlns:a16="http://schemas.microsoft.com/office/drawing/2014/main" id="{95A43AC3-ACBC-416B-C40A-3E60F04E5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02.09.2025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="" xmlns:a16="http://schemas.microsoft.com/office/drawing/2014/main" id="{2F70FAB3-6CF7-5AA4-093E-325A19B9D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="" xmlns:a16="http://schemas.microsoft.com/office/drawing/2014/main" id="{15B5E49B-8673-315B-7F9C-D1C1C7942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82797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="" xmlns:a16="http://schemas.microsoft.com/office/drawing/2014/main" id="{E3EADE16-7830-8AB3-8BEE-03A2B4B6B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="" xmlns:a16="http://schemas.microsoft.com/office/drawing/2014/main" id="{B6C3F146-67D8-AFC2-C996-9C93BAAFC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7B0F9612-DC19-0B52-BA6C-1DBE0DD437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DC3642-44F9-4841-A39A-061A9EDE6E17}" type="datetimeFigureOut">
              <a:rPr lang="de-AT" smtClean="0"/>
              <a:t>02.09.2025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6F60AB3D-3E8F-AC2D-0E19-9A9F8F8BC6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C30C9E6F-842B-9480-CFB7-C9B01239D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4072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3">
            <a:extLst>
              <a:ext uri="{FF2B5EF4-FFF2-40B4-BE49-F238E27FC236}">
                <a16:creationId xmlns="" xmlns:a16="http://schemas.microsoft.com/office/drawing/2014/main" id="{D5AE4295-86D6-0ED9-4F2B-A8BCD338E5F5}"/>
              </a:ext>
            </a:extLst>
          </p:cNvPr>
          <p:cNvSpPr txBox="1"/>
          <p:nvPr/>
        </p:nvSpPr>
        <p:spPr>
          <a:xfrm>
            <a:off x="187156" y="6440942"/>
            <a:ext cx="3798000" cy="369332"/>
          </a:xfrm>
          <a:prstGeom prst="rect">
            <a:avLst/>
          </a:prstGeom>
          <a:noFill/>
        </p:spPr>
        <p:txBody>
          <a:bodyPr wrap="square" lIns="0" tIns="0" rIns="0" bIns="0" anchor="ctr">
            <a:norm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800" dirty="0" smtClean="0">
                <a:solidFill>
                  <a:schemeClr val="bg1">
                    <a:lumMod val="65000"/>
                  </a:schemeClr>
                </a:solidFill>
              </a:rPr>
              <a:t>DISCLAIMER</a:t>
            </a:r>
            <a:r>
              <a:rPr lang="en-GB" sz="800" dirty="0">
                <a:solidFill>
                  <a:schemeClr val="bg1">
                    <a:lumMod val="65000"/>
                  </a:schemeClr>
                </a:solidFill>
              </a:rPr>
              <a:t>: This presentation has been generated for illustration purposes only</a:t>
            </a:r>
          </a:p>
          <a:p>
            <a:endParaRPr lang="en-GB" sz="800" noProof="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2" name="Grafik 1" descr="Ein Bild, das Text, Screenshot, Brief, Briefumschlag enthält.&#10;&#10;KI-generierte Inhalte können fehlerhaft sein.">
            <a:extLst>
              <a:ext uri="{FF2B5EF4-FFF2-40B4-BE49-F238E27FC236}">
                <a16:creationId xmlns="" xmlns:a16="http://schemas.microsoft.com/office/drawing/2014/main" id="{12132E0B-E116-9D7D-3E94-CE25DE0CD6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37" t="58098" r="764" b="5248"/>
          <a:stretch>
            <a:fillRect/>
          </a:stretch>
        </p:blipFill>
        <p:spPr>
          <a:xfrm>
            <a:off x="0" y="673101"/>
            <a:ext cx="2022237" cy="2438400"/>
          </a:xfrm>
          <a:prstGeom prst="rect">
            <a:avLst/>
          </a:prstGeom>
        </p:spPr>
      </p:pic>
      <p:pic>
        <p:nvPicPr>
          <p:cNvPr id="11" name="Grafik 10" descr="Ein Bild, das Text, Screenshot, Brief, Briefumschlag enthält.&#10;&#10;KI-generierte Inhalte können fehlerhaft sein.">
            <a:extLst>
              <a:ext uri="{FF2B5EF4-FFF2-40B4-BE49-F238E27FC236}">
                <a16:creationId xmlns="" xmlns:a16="http://schemas.microsoft.com/office/drawing/2014/main" id="{0A982369-6EB6-234C-C0A7-58E556ED17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167" t="61204" r="764" b="5248"/>
          <a:stretch>
            <a:fillRect/>
          </a:stretch>
        </p:blipFill>
        <p:spPr>
          <a:xfrm>
            <a:off x="1993680" y="881061"/>
            <a:ext cx="244695" cy="2231535"/>
          </a:xfrm>
          <a:prstGeom prst="rect">
            <a:avLst/>
          </a:prstGeom>
        </p:spPr>
      </p:pic>
      <p:pic>
        <p:nvPicPr>
          <p:cNvPr id="14" name="Grafik 13" descr="Ein Bild, das Text, Screenshot, Brief, Briefumschlag enthält.&#10;&#10;KI-generierte Inhalte können fehlerhaft sein.">
            <a:extLst>
              <a:ext uri="{FF2B5EF4-FFF2-40B4-BE49-F238E27FC236}">
                <a16:creationId xmlns="" xmlns:a16="http://schemas.microsoft.com/office/drawing/2014/main" id="{DF35B26D-BD9A-11F3-E5E5-FEB1BDE266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238375" y="1275898"/>
            <a:ext cx="589234" cy="212384"/>
          </a:xfrm>
          <a:prstGeom prst="rect">
            <a:avLst/>
          </a:prstGeom>
        </p:spPr>
      </p:pic>
      <p:pic>
        <p:nvPicPr>
          <p:cNvPr id="15" name="Grafik 14" descr="Ein Bild, das Text, Screenshot, Brief, Briefumschlag enthält.&#10;&#10;KI-generierte Inhalte können fehlerhaft sein.">
            <a:extLst>
              <a:ext uri="{FF2B5EF4-FFF2-40B4-BE49-F238E27FC236}">
                <a16:creationId xmlns="" xmlns:a16="http://schemas.microsoft.com/office/drawing/2014/main" id="{F744C5CF-ABA7-8191-B25E-DC7835232A9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801699" y="1275897"/>
            <a:ext cx="589234" cy="212384"/>
          </a:xfrm>
          <a:prstGeom prst="rect">
            <a:avLst/>
          </a:prstGeom>
        </p:spPr>
      </p:pic>
      <p:pic>
        <p:nvPicPr>
          <p:cNvPr id="16" name="Grafik 15" descr="Ein Bild, das Text, Screenshot, Brief, Briefumschlag enthält.&#10;&#10;KI-generierte Inhalte können fehlerhaft sein.">
            <a:extLst>
              <a:ext uri="{FF2B5EF4-FFF2-40B4-BE49-F238E27FC236}">
                <a16:creationId xmlns="" xmlns:a16="http://schemas.microsoft.com/office/drawing/2014/main" id="{ECE73A0F-CB91-0545-6D23-F3B16FF6ADC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903990" y="1275896"/>
            <a:ext cx="589234" cy="212384"/>
          </a:xfrm>
          <a:prstGeom prst="rect">
            <a:avLst/>
          </a:prstGeom>
        </p:spPr>
      </p:pic>
      <p:sp>
        <p:nvSpPr>
          <p:cNvPr id="9" name="TextBox 3">
            <a:extLst>
              <a:ext uri="{FF2B5EF4-FFF2-40B4-BE49-F238E27FC236}">
                <a16:creationId xmlns="" xmlns:a16="http://schemas.microsoft.com/office/drawing/2014/main" id="{89EA74CD-7C66-4B77-605D-E0D86DB56FF2}"/>
              </a:ext>
            </a:extLst>
          </p:cNvPr>
          <p:cNvSpPr txBox="1"/>
          <p:nvPr/>
        </p:nvSpPr>
        <p:spPr>
          <a:xfrm>
            <a:off x="1777472" y="1146952"/>
            <a:ext cx="7793154" cy="3930194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rtlCol="0" anchor="t">
            <a:noAutofit/>
          </a:bodyPr>
          <a:lstStyle/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US" sz="14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</a:t>
            </a:r>
            <a:r>
              <a:rPr lang="en-US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activation be a source of </a:t>
            </a:r>
            <a:r>
              <a:rPr lang="en-US" sz="1400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radioxenon</a:t>
            </a:r>
            <a:r>
              <a:rPr lang="en-US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nuclear research reactors? The case of HFIR</a:t>
            </a:r>
            <a:r>
              <a:rPr lang="en-US" sz="14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US" sz="14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</a:t>
            </a:r>
            <a:r>
              <a:rPr lang="en-US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analysis </a:t>
            </a:r>
            <a:r>
              <a:rPr lang="en-US" sz="14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begins with </a:t>
            </a:r>
            <a:r>
              <a:rPr lang="en-US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plot shown </a:t>
            </a:r>
            <a:r>
              <a:rPr lang="en-US" sz="14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below.</a:t>
            </a: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US" sz="14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en-US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would like to review further evidence, please refer to poster </a:t>
            </a:r>
            <a:r>
              <a:rPr lang="en-GB" sz="14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P2.3-058.</a:t>
            </a:r>
            <a:endParaRPr lang="en-US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Clr>
                <a:srgbClr val="1A3A64"/>
              </a:buClr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Clr>
                <a:srgbClr val="1A3A64"/>
              </a:buClr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="" xmlns:a16="http://schemas.microsoft.com/office/drawing/2014/main" id="{85BEB553-B80A-F162-FB89-86C2A440C13A}"/>
              </a:ext>
            </a:extLst>
          </p:cNvPr>
          <p:cNvSpPr txBox="1"/>
          <p:nvPr/>
        </p:nvSpPr>
        <p:spPr>
          <a:xfrm>
            <a:off x="3756661" y="61299"/>
            <a:ext cx="6606540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Nuclear research reactors as source of </a:t>
            </a:r>
            <a:r>
              <a:rPr lang="en-US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radioxenon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from neutron activation of stable 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xenon</a:t>
            </a:r>
            <a:endParaRPr lang="en-GB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3">
            <a:extLst>
              <a:ext uri="{FF2B5EF4-FFF2-40B4-BE49-F238E27FC236}">
                <a16:creationId xmlns="" xmlns:a16="http://schemas.microsoft.com/office/drawing/2014/main" id="{B80091A9-21A6-ACE8-7D0F-BF92C1995514}"/>
              </a:ext>
            </a:extLst>
          </p:cNvPr>
          <p:cNvSpPr txBox="1"/>
          <p:nvPr/>
        </p:nvSpPr>
        <p:spPr>
          <a:xfrm>
            <a:off x="3756661" y="711734"/>
            <a:ext cx="7445839" cy="396586"/>
          </a:xfrm>
          <a:prstGeom prst="rect">
            <a:avLst/>
          </a:prstGeom>
          <a:noFill/>
        </p:spPr>
        <p:txBody>
          <a:bodyPr wrap="square" lIns="0" tIns="0" rIns="0" bIns="0" rtlCol="0" anchor="t">
            <a:normAutofit fontScale="85000" lnSpcReduction="20000"/>
          </a:bodyPr>
          <a:lstStyle/>
          <a:p>
            <a:r>
              <a:rPr lang="en-GB" sz="1200" noProof="0" dirty="0" err="1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Pouneh</a:t>
            </a:r>
            <a:r>
              <a:rPr lang="en-GB" sz="1200" noProof="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Tayyebi</a:t>
            </a:r>
            <a:r>
              <a:rPr lang="en-GB" sz="1200" baseline="30000" noProof="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sz="12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Martin Kalinowski</a:t>
            </a:r>
            <a:r>
              <a:rPr lang="en-GB" sz="1200" baseline="300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1200" baseline="300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noProof="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 Nuclear </a:t>
            </a:r>
            <a:r>
              <a:rPr lang="en-GB" sz="1200" noProof="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 and technology research institute</a:t>
            </a:r>
          </a:p>
          <a:p>
            <a:r>
              <a:rPr lang="en-US" sz="12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 Peace </a:t>
            </a:r>
            <a:r>
              <a:rPr lang="en-US" sz="12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 Collaboration</a:t>
            </a:r>
            <a:endParaRPr lang="en-GB" sz="12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="" xmlns:a16="http://schemas.microsoft.com/office/drawing/2014/main" id="{1545F3E5-D3CC-F39D-D5A4-E99C5076F250}"/>
              </a:ext>
            </a:extLst>
          </p:cNvPr>
          <p:cNvSpPr txBox="1">
            <a:spLocks/>
          </p:cNvSpPr>
          <p:nvPr/>
        </p:nvSpPr>
        <p:spPr>
          <a:xfrm>
            <a:off x="11490959" y="-202455"/>
            <a:ext cx="701041" cy="1262357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050" b="1" noProof="0" dirty="0" smtClean="0">
                <a:solidFill>
                  <a:srgbClr val="1B3B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P2.3-058</a:t>
            </a:r>
            <a:endParaRPr lang="en-GB" sz="2800" b="1" noProof="0" dirty="0">
              <a:solidFill>
                <a:srgbClr val="1B3B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https://aeoi.org.ir/Picture/ShowObjectPicture.aspx?ObjectType=WEBSITE&amp;ObjectID=202152e5-f15e-4d2e-8e02-64abd3536fa6&amp;ThumbType=Fix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802"/>
          <a:stretch/>
        </p:blipFill>
        <p:spPr bwMode="auto">
          <a:xfrm>
            <a:off x="11025871" y="6307354"/>
            <a:ext cx="725596" cy="502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6449" y="2485014"/>
            <a:ext cx="6840385" cy="3987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860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äsentation10" id="{B10BD66C-21F9-4157-B933-30628F4A9519}" vid="{DD404FFB-B75E-47E1-8111-81B4DCD92254}"/>
    </a:ext>
  </a:extLst>
</a:theme>
</file>

<file path=docMetadata/LabelInfo.xml><?xml version="1.0" encoding="utf-8"?>
<clbl:labelList xmlns:clbl="http://schemas.microsoft.com/office/2020/mipLabelMetadata">
  <clbl:label id="{beb0b889-53f4-4e3a-9b3f-a04468ed6d76}" enabled="0" method="" siteId="{beb0b889-53f4-4e3a-9b3f-a04468ed6d7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SnT2025_Lightning Talk Template_CLEAN_250702</Template>
  <TotalTime>141</TotalTime>
  <Words>82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Kabel LT Std Book</vt:lpstr>
      <vt:lpstr>Office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POONEH</dc:creator>
  <cp:lastModifiedBy>POONEH</cp:lastModifiedBy>
  <cp:revision>11</cp:revision>
  <dcterms:created xsi:type="dcterms:W3CDTF">2025-09-02T01:36:54Z</dcterms:created>
  <dcterms:modified xsi:type="dcterms:W3CDTF">2025-09-02T04:01:24Z</dcterms:modified>
</cp:coreProperties>
</file>