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4660"/>
  </p:normalViewPr>
  <p:slideViewPr>
    <p:cSldViewPr snapToGrid="0">
      <p:cViewPr varScale="1">
        <p:scale>
          <a:sx n="76" d="100"/>
          <a:sy n="76" d="100"/>
        </p:scale>
        <p:origin x="2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1"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pPr>
              <a:defRPr sz="2200"/>
            </a:pPr>
            <a:r>
              <a:rPr dirty="0"/>
              <a:t>Review of Data from Radionuclide Monitoring (RN64) Station (2010–2024): Insights and Recommendations</a:t>
            </a:r>
          </a:p>
        </p:txBody>
      </p:sp>
      <p:sp>
        <p:nvSpPr>
          <p:cNvPr id="12" name="Textfeld 11">
            <a:extLst>
              <a:ext uri="{FF2B5EF4-FFF2-40B4-BE49-F238E27FC236}">
                <a16:creationId xmlns:a16="http://schemas.microsoft.com/office/drawing/2014/main" id="{D704B700-9CAA-AD00-BCFB-1247EE1D285E}"/>
              </a:ext>
            </a:extLst>
          </p:cNvPr>
          <p:cNvSpPr txBox="1"/>
          <p:nvPr/>
        </p:nvSpPr>
        <p:spPr>
          <a:xfrm>
            <a:off x="1168401" y="2800214"/>
            <a:ext cx="6984368" cy="746575"/>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pPr>
              <a:defRPr sz="1400"/>
            </a:pPr>
            <a:r>
              <a:rPr lang="en-US" dirty="0"/>
              <a:t>Tanzania Atomic Energy Commission (TAEC), U</a:t>
            </a:r>
            <a:r>
              <a:rPr dirty="0"/>
              <a:t>nited Republic of Tanzania</a:t>
            </a:r>
            <a:r>
              <a:rPr lang="en-US" dirty="0"/>
              <a:t>.</a:t>
            </a:r>
            <a:endParaRPr dirty="0"/>
          </a:p>
        </p:txBody>
      </p:sp>
      <p:sp>
        <p:nvSpPr>
          <p:cNvPr id="13" name="TextBox 3">
            <a:extLst>
              <a:ext uri="{FF2B5EF4-FFF2-40B4-BE49-F238E27FC236}">
                <a16:creationId xmlns:a16="http://schemas.microsoft.com/office/drawing/2014/main" id="{D1B99D56-EC8A-2AAE-205C-D5BC83000B29}"/>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defRPr sz="800"/>
            </a:pPr>
            <a:r>
              <a:rPr dirty="0"/>
              <a:t>This review is based on RN64 station monitoring and NDC records (2010–2024). Data are verified via CTBTO/PTS analysis. Interpretation should be used strictly for scientific and policy guidance.</a:t>
            </a:r>
          </a:p>
        </p:txBody>
      </p:sp>
      <p:sp>
        <p:nvSpPr>
          <p:cNvPr id="14" name="TextBox 3">
            <a:extLst>
              <a:ext uri="{FF2B5EF4-FFF2-40B4-BE49-F238E27FC236}">
                <a16:creationId xmlns:a16="http://schemas.microsoft.com/office/drawing/2014/main" id="{D46122D2-621E-31CE-451D-B174F76F9990}"/>
              </a:ext>
            </a:extLst>
          </p:cNvPr>
          <p:cNvSpPr txBox="1"/>
          <p:nvPr/>
        </p:nvSpPr>
        <p:spPr>
          <a:xfrm>
            <a:off x="685800" y="4268015"/>
            <a:ext cx="9359900" cy="254226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Anthropogenic radionuclides were observed at the RN64 station in Tanzania in September 2024, prompting a review of radionuclide monitoring data collected between January 2010 and October 2024. Key finding includes the detection of both natural and anthropogenic radionuclides (fission and activation products). However, the interest was on anthropogenic radionuclides (fission and activation products) which are on the list of Comprehensive Nuclear-Test-Ban Treaty (CTBT) relevant radionuclides as an indicator of a potential nuclear test. Detected anthropogenic radionuclides were; Co-60, Cs-137, Cs-134, Na-24, I-133, Nd-147, Zn-65, Nb-95, Zr-95, Sn-113 and Co-58. Detected natural radionuclides were Be-7, K-40, U-235, and decay products of Th-232 and U-238. These results indicate that there have been instances of air pollution due to anthropogenic radionuclides released from atmospheric nuclear weapon tests or operating nuclear facilities, such as nuclear power plants. Recommendations include: perform comprehensive investigation on the source and cause of the unusual emissions, analysis of aerosol samples coupled with Atmospheric Transport and Dispersion Modelling (ATDM), perform simulation model by available computer code simulation tool and dispersion modeling to establish the extent of anthropogenic radionuclides spread in the country</a:t>
            </a:r>
            <a:r>
              <a:rPr lang="en-US" dirty="0"/>
              <a:t>.</a:t>
            </a:r>
            <a:endParaRPr lang="en-TZ" dirty="0"/>
          </a:p>
        </p:txBody>
      </p:sp>
      <p:sp>
        <p:nvSpPr>
          <p:cNvPr id="16" name="Title 1">
            <a:extLst>
              <a:ext uri="{FF2B5EF4-FFF2-40B4-BE49-F238E27FC236}">
                <a16:creationId xmlns:a16="http://schemas.microsoft.com/office/drawing/2014/main" id="{6910C544-B75A-90B9-D114-868E155C073E}"/>
              </a:ext>
            </a:extLst>
          </p:cNvPr>
          <p:cNvSpPr txBox="1">
            <a:spLocks/>
          </p:cNvSpPr>
          <p:nvPr/>
        </p:nvSpPr>
        <p:spPr>
          <a:xfrm>
            <a:off x="9410700" y="2344870"/>
            <a:ext cx="1397000" cy="1190963"/>
          </a:xfrm>
          <a:prstGeom prst="rect">
            <a:avLst/>
          </a:prstGeom>
          <a:ln>
            <a:solidFill>
              <a:srgbClr val="FF0000"/>
            </a:solidFill>
          </a:ln>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900" b="1" dirty="0">
              <a:solidFill>
                <a:srgbClr val="FF000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sz="1000"/>
            </a:pPr>
            <a:endParaRPr dirty="0"/>
          </a:p>
        </p:txBody>
      </p:sp>
      <p:pic>
        <p:nvPicPr>
          <p:cNvPr id="7" name="Picture 6">
            <a:extLst>
              <a:ext uri="{FF2B5EF4-FFF2-40B4-BE49-F238E27FC236}">
                <a16:creationId xmlns:a16="http://schemas.microsoft.com/office/drawing/2014/main" id="{A185FFFE-7965-F9DB-E978-F9BFFF61C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3250" y="2060868"/>
            <a:ext cx="1569087" cy="1621309"/>
          </a:xfrm>
          <a:prstGeom prst="rect">
            <a:avLst/>
          </a:prstGeom>
        </p:spPr>
      </p:pic>
      <p:sp>
        <p:nvSpPr>
          <p:cNvPr id="8" name="TextBox 3">
            <a:extLst>
              <a:ext uri="{FF2B5EF4-FFF2-40B4-BE49-F238E27FC236}">
                <a16:creationId xmlns:a16="http://schemas.microsoft.com/office/drawing/2014/main" id="{E80FA105-F235-85EF-AA0D-391390A08A54}"/>
              </a:ext>
            </a:extLst>
          </p:cNvPr>
          <p:cNvSpPr txBox="1"/>
          <p:nvPr/>
        </p:nvSpPr>
        <p:spPr>
          <a:xfrm>
            <a:off x="1524000" y="2117555"/>
            <a:ext cx="4470400" cy="670363"/>
          </a:xfrm>
          <a:prstGeom prst="rect">
            <a:avLst/>
          </a:prstGeom>
          <a:noFill/>
        </p:spPr>
        <p:txBody>
          <a:bodyPr wrap="square" lIns="0" tIns="0" rIns="0" bIns="0" rtlCol="0" anchor="ctr">
            <a:normAutofit/>
          </a:bodyPr>
          <a:lstStyle/>
          <a:p>
            <a:r>
              <a:rPr lang="en-GB" sz="1900" dirty="0">
                <a:solidFill>
                  <a:srgbClr val="1A3A64"/>
                </a:solidFill>
                <a:latin typeface="Arial" panose="020B0604020202020204" pitchFamily="34" charset="0"/>
                <a:cs typeface="Arial" panose="020B0604020202020204" pitchFamily="34" charset="0"/>
              </a:rPr>
              <a:t>V. </a:t>
            </a:r>
            <a:r>
              <a:rPr lang="en-GB" sz="1900" dirty="0" err="1">
                <a:solidFill>
                  <a:srgbClr val="1A3A64"/>
                </a:solidFill>
                <a:latin typeface="Arial" panose="020B0604020202020204" pitchFamily="34" charset="0"/>
                <a:cs typeface="Arial" panose="020B0604020202020204" pitchFamily="34" charset="0"/>
              </a:rPr>
              <a:t>Balobegwa</a:t>
            </a:r>
            <a:r>
              <a:rPr lang="en-GB" sz="1900" dirty="0">
                <a:solidFill>
                  <a:srgbClr val="1A3A64"/>
                </a:solidFill>
                <a:latin typeface="Arial" panose="020B0604020202020204" pitchFamily="34" charset="0"/>
                <a:cs typeface="Arial" panose="020B0604020202020204" pitchFamily="34" charset="0"/>
              </a:rPr>
              <a:t>, L. </a:t>
            </a:r>
            <a:r>
              <a:rPr lang="en-GB" sz="1900" dirty="0" err="1">
                <a:solidFill>
                  <a:srgbClr val="1A3A64"/>
                </a:solidFill>
                <a:latin typeface="Arial" panose="020B0604020202020204" pitchFamily="34" charset="0"/>
                <a:cs typeface="Arial" panose="020B0604020202020204" pitchFamily="34" charset="0"/>
              </a:rPr>
              <a:t>Nkuba</a:t>
            </a:r>
            <a:r>
              <a:rPr lang="en-GB" sz="1900" dirty="0">
                <a:solidFill>
                  <a:srgbClr val="1A3A64"/>
                </a:solidFill>
                <a:latin typeface="Arial" panose="020B0604020202020204" pitchFamily="34" charset="0"/>
                <a:cs typeface="Arial" panose="020B0604020202020204" pitchFamily="34" charset="0"/>
              </a:rPr>
              <a:t> and S. Sawe </a:t>
            </a:r>
            <a:endParaRPr lang="en-US" dirty="0">
              <a:solidFill>
                <a:srgbClr val="1A3A64"/>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7F5C968-27E7-D0CC-A983-1E6301890782}"/>
              </a:ext>
            </a:extLst>
          </p:cNvPr>
          <p:cNvSpPr txBox="1"/>
          <p:nvPr/>
        </p:nvSpPr>
        <p:spPr>
          <a:xfrm>
            <a:off x="10807700" y="990600"/>
            <a:ext cx="1130300" cy="369332"/>
          </a:xfrm>
          <a:prstGeom prst="rect">
            <a:avLst/>
          </a:prstGeom>
          <a:noFill/>
        </p:spPr>
        <p:txBody>
          <a:bodyPr wrap="square">
            <a:spAutoFit/>
          </a:bodyPr>
          <a:lstStyle/>
          <a:p>
            <a:r>
              <a:rPr lang="it-IT" b="0" i="0" dirty="0">
                <a:solidFill>
                  <a:srgbClr val="777777"/>
                </a:solidFill>
                <a:effectLst/>
                <a:latin typeface="Roboto" panose="02000000000000000000" pitchFamily="2" charset="0"/>
              </a:rPr>
              <a:t>P2.3-515</a:t>
            </a:r>
            <a:endParaRPr lang="en-TZ" dirty="0"/>
          </a:p>
        </p:txBody>
      </p:sp>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287260"/>
            <a:ext cx="3798000" cy="493066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The review confirmed daily detection of natural radionuclides, consistent with background levels. Anthropogenic radionuclides of interest were sporadically detected across the study period (Table 1). These detections include fission and activation products relevant for CTBT verification. Notable peaks included Cs-137 (71 µBq/m³ in 2011), Na-24 (&gt;9 µBq/m³ in several years), and other radionuclides such as I-133 and Co-60. The temporal pattern suggests episodic inputs likely linked to regional or global nuclear activities.</a:t>
            </a:r>
            <a:endParaRPr lang="en-TZ" sz="120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RN64 employs high-volume air sampling with subsequent gamma spectrometry using </a:t>
            </a:r>
            <a:r>
              <a:rPr lang="en-US" dirty="0" err="1"/>
              <a:t>HPGe</a:t>
            </a:r>
            <a:r>
              <a:rPr lang="en-US" dirty="0"/>
              <a:t> detectors. Daily data are transmitted to the IDC and reviewed by PTS analysts. For this study, radionuclide detections were reviewed from January 2010 to October 2024 using the </a:t>
            </a:r>
            <a:r>
              <a:rPr lang="en-US" dirty="0" err="1"/>
              <a:t>RNToolkit</a:t>
            </a:r>
            <a:r>
              <a:rPr lang="en-US" dirty="0"/>
              <a:t> v0.3.5 at the National Data Center (NDC). The dataset included both natural radionuclides (Be-7, K-40, U-235, Th-232, U-238 decay products) and anthropogenic radionuclides of CTBT relevance.</a:t>
            </a:r>
            <a:endParaRPr lang="en-TZ"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pPr>
              <a:defRPr sz="2200"/>
            </a:pPr>
            <a:r>
              <a:rPr lang="en-US" sz="1600" dirty="0"/>
              <a:t>Review of Data from Radionuclide Monitoring (RN64) Station (2010–2024): Insights and Recommendations</a:t>
            </a: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The United Republic of Tanzania hosts radionuclide monitoring station RN64 in Dar es Salaam, operated by the Tanzania Atomic Energy Commission (TAEC) since 2007 under the Comprehensive Nuclear-Test-Ban Treaty Organization (CTBTO) framework. The station continuously samples air particulates and transmits data to the International Data Center (IDC) in Vienna. In September 2024, the station detected Cs-137, triggering a comprehensive review of archived radionuclide data spanning 2010–2024. This study presents a systematic review of radionuclide detections at RN64, their implications, and recommendations for national monitoring</a:t>
            </a:r>
            <a:endParaRPr lang="en-GB" sz="1200" noProof="0" dirty="0"/>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3067401"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V. </a:t>
            </a:r>
            <a:r>
              <a:rPr lang="en-GB" sz="1200" dirty="0" err="1">
                <a:solidFill>
                  <a:srgbClr val="1A3A64"/>
                </a:solidFill>
                <a:latin typeface="Arial" panose="020B0604020202020204" pitchFamily="34" charset="0"/>
                <a:cs typeface="Arial" panose="020B0604020202020204" pitchFamily="34" charset="0"/>
              </a:rPr>
              <a:t>Balobegwa</a:t>
            </a:r>
            <a:r>
              <a:rPr lang="en-GB" sz="1200" dirty="0">
                <a:solidFill>
                  <a:srgbClr val="1A3A64"/>
                </a:solidFill>
                <a:latin typeface="Arial" panose="020B0604020202020204" pitchFamily="34" charset="0"/>
                <a:cs typeface="Arial" panose="020B0604020202020204" pitchFamily="34" charset="0"/>
              </a:rPr>
              <a:t>, L. </a:t>
            </a:r>
            <a:r>
              <a:rPr lang="en-GB" sz="1200" dirty="0" err="1">
                <a:solidFill>
                  <a:srgbClr val="1A3A64"/>
                </a:solidFill>
                <a:latin typeface="Arial" panose="020B0604020202020204" pitchFamily="34" charset="0"/>
                <a:cs typeface="Arial" panose="020B0604020202020204" pitchFamily="34" charset="0"/>
              </a:rPr>
              <a:t>Nkuba</a:t>
            </a:r>
            <a:r>
              <a:rPr lang="en-GB" sz="1200" dirty="0">
                <a:solidFill>
                  <a:srgbClr val="1A3A64"/>
                </a:solidFill>
                <a:latin typeface="Arial" panose="020B0604020202020204" pitchFamily="34" charset="0"/>
                <a:cs typeface="Arial" panose="020B0604020202020204" pitchFamily="34" charset="0"/>
              </a:rPr>
              <a:t> and S. Sawe </a:t>
            </a:r>
            <a:endParaRPr lang="en-US" sz="1200"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(if any) [Arial Regular/ Font Size 8]</a:t>
            </a:r>
          </a:p>
          <a:p>
            <a:r>
              <a:rPr lang="en-GB" sz="800" noProof="0" dirty="0">
                <a:solidFill>
                  <a:schemeClr val="bg1">
                    <a:lumMod val="65000"/>
                  </a:schemeClr>
                </a:solidFill>
              </a:rPr>
              <a:t>Ut </a:t>
            </a:r>
            <a:r>
              <a:rPr lang="en-GB" sz="800" noProof="0" dirty="0" err="1">
                <a:solidFill>
                  <a:schemeClr val="bg1">
                    <a:lumMod val="65000"/>
                  </a:schemeClr>
                </a:solidFill>
              </a:rPr>
              <a:t>enim</a:t>
            </a:r>
            <a:r>
              <a:rPr lang="en-GB" sz="800" noProof="0" dirty="0">
                <a:solidFill>
                  <a:schemeClr val="bg1">
                    <a:lumMod val="65000"/>
                  </a:schemeClr>
                </a:solidFill>
              </a:rPr>
              <a:t> ad minim </a:t>
            </a:r>
            <a:r>
              <a:rPr lang="en-GB" sz="800" noProof="0" dirty="0" err="1">
                <a:solidFill>
                  <a:schemeClr val="bg1">
                    <a:lumMod val="65000"/>
                  </a:schemeClr>
                </a:solidFill>
              </a:rPr>
              <a:t>veniam</a:t>
            </a:r>
            <a:r>
              <a:rPr lang="en-GB" sz="800" noProof="0" dirty="0">
                <a:solidFill>
                  <a:schemeClr val="bg1">
                    <a:lumMod val="65000"/>
                  </a:schemeClr>
                </a:solidFill>
              </a:rPr>
              <a:t>, </a:t>
            </a:r>
            <a:r>
              <a:rPr lang="en-GB" sz="800" noProof="0" dirty="0" err="1">
                <a:solidFill>
                  <a:schemeClr val="bg1">
                    <a:lumMod val="65000"/>
                  </a:schemeClr>
                </a:solidFill>
              </a:rPr>
              <a:t>quis</a:t>
            </a:r>
            <a:r>
              <a:rPr lang="en-GB" sz="800" noProof="0" dirty="0">
                <a:solidFill>
                  <a:schemeClr val="bg1">
                    <a:lumMod val="65000"/>
                  </a:schemeClr>
                </a:solidFill>
              </a:rPr>
              <a:t> </a:t>
            </a:r>
            <a:r>
              <a:rPr lang="en-GB" sz="800" noProof="0" dirty="0" err="1">
                <a:solidFill>
                  <a:schemeClr val="bg1">
                    <a:lumMod val="65000"/>
                  </a:schemeClr>
                </a:solidFill>
              </a:rPr>
              <a:t>nostrud</a:t>
            </a:r>
            <a:r>
              <a:rPr lang="en-GB" sz="800" noProof="0" dirty="0">
                <a:solidFill>
                  <a:schemeClr val="bg1">
                    <a:lumMod val="65000"/>
                  </a:schemeClr>
                </a:solidFill>
              </a:rPr>
              <a:t> exercitation </a:t>
            </a:r>
            <a:r>
              <a:rPr lang="en-GB" sz="800" noProof="0" dirty="0" err="1">
                <a:solidFill>
                  <a:schemeClr val="bg1">
                    <a:lumMod val="65000"/>
                  </a:schemeClr>
                </a:solidFill>
              </a:rPr>
              <a:t>ullamco</a:t>
            </a:r>
            <a:r>
              <a:rPr lang="en-GB" sz="800" noProof="0" dirty="0">
                <a:solidFill>
                  <a:schemeClr val="bg1">
                    <a:lumMod val="65000"/>
                  </a:schemeClr>
                </a:solidFill>
              </a:rPr>
              <a:t> </a:t>
            </a:r>
            <a:r>
              <a:rPr lang="en-GB" sz="800" noProof="0" dirty="0" err="1">
                <a:solidFill>
                  <a:schemeClr val="bg1">
                    <a:lumMod val="65000"/>
                  </a:schemeClr>
                </a:solidFill>
              </a:rPr>
              <a:t>laboris</a:t>
            </a:r>
            <a:r>
              <a:rPr lang="en-GB" sz="800" noProof="0" dirty="0">
                <a:solidFill>
                  <a:schemeClr val="bg1">
                    <a:lumMod val="65000"/>
                  </a:schemeClr>
                </a:solidFill>
              </a:rPr>
              <a:t> nisi </a:t>
            </a:r>
            <a:r>
              <a:rPr lang="en-GB" sz="800" noProof="0" dirty="0" err="1">
                <a:solidFill>
                  <a:schemeClr val="bg1">
                    <a:lumMod val="65000"/>
                  </a:schemeClr>
                </a:solidFill>
              </a:rPr>
              <a:t>ut</a:t>
            </a:r>
            <a:r>
              <a:rPr lang="en-GB" sz="800" noProof="0" dirty="0">
                <a:solidFill>
                  <a:schemeClr val="bg1">
                    <a:lumMod val="65000"/>
                  </a:schemeClr>
                </a:solidFill>
              </a:rPr>
              <a:t> </a:t>
            </a:r>
            <a:r>
              <a:rPr lang="en-GB" sz="800" noProof="0" dirty="0" err="1">
                <a:solidFill>
                  <a:schemeClr val="bg1">
                    <a:lumMod val="65000"/>
                  </a:schemeClr>
                </a:solidFill>
              </a:rPr>
              <a:t>aliquip</a:t>
            </a:r>
            <a:r>
              <a:rPr lang="en-GB" sz="800" noProof="0" dirty="0">
                <a:solidFill>
                  <a:schemeClr val="bg1">
                    <a:lumMod val="65000"/>
                  </a:schemeClr>
                </a:solidFill>
              </a:rPr>
              <a:t> ex </a:t>
            </a:r>
            <a:r>
              <a:rPr lang="en-GB" sz="800" noProof="0" dirty="0" err="1">
                <a:solidFill>
                  <a:schemeClr val="bg1">
                    <a:lumMod val="65000"/>
                  </a:schemeClr>
                </a:solidFill>
              </a:rPr>
              <a:t>ea</a:t>
            </a:r>
            <a:r>
              <a:rPr lang="en-GB" sz="800" noProof="0" dirty="0">
                <a:solidFill>
                  <a:schemeClr val="bg1">
                    <a:lumMod val="65000"/>
                  </a:schemeClr>
                </a:solidFill>
              </a:rPr>
              <a:t> </a:t>
            </a:r>
            <a:r>
              <a:rPr lang="en-GB" sz="800" noProof="0" dirty="0" err="1">
                <a:solidFill>
                  <a:schemeClr val="bg1">
                    <a:lumMod val="65000"/>
                  </a:schemeClr>
                </a:solidFill>
              </a:rPr>
              <a:t>commodo</a:t>
            </a:r>
            <a:r>
              <a:rPr lang="en-GB" sz="800" noProof="0" dirty="0">
                <a:solidFill>
                  <a:schemeClr val="bg1">
                    <a:lumMod val="65000"/>
                  </a:schemeClr>
                </a:solidFill>
              </a:rPr>
              <a:t> </a:t>
            </a:r>
            <a:r>
              <a:rPr lang="en-GB" sz="800" noProof="0" dirty="0" err="1">
                <a:solidFill>
                  <a:schemeClr val="bg1">
                    <a:lumMod val="65000"/>
                  </a:schemeClr>
                </a:solidFill>
              </a:rPr>
              <a:t>consequat</a:t>
            </a:r>
            <a:r>
              <a:rPr lang="en-GB" sz="800" noProof="0" dirty="0">
                <a:solidFill>
                  <a:schemeClr val="bg1">
                    <a:lumMod val="65000"/>
                  </a:schemeClr>
                </a:solidFill>
              </a:rPr>
              <a:t>. Lorem ipsum </a:t>
            </a:r>
            <a:r>
              <a:rPr lang="en-GB" sz="800" noProof="0" dirty="0" err="1">
                <a:solidFill>
                  <a:schemeClr val="bg1">
                    <a:lumMod val="65000"/>
                  </a:schemeClr>
                </a:solidFill>
              </a:rPr>
              <a:t>dolor</a:t>
            </a:r>
            <a:r>
              <a:rPr lang="en-GB" sz="800" noProof="0" dirty="0">
                <a:solidFill>
                  <a:schemeClr val="bg1">
                    <a:lumMod val="65000"/>
                  </a:schemeClr>
                </a:solidFill>
              </a:rPr>
              <a:t> sit </a:t>
            </a:r>
            <a:r>
              <a:rPr lang="en-GB" sz="800" noProof="0" dirty="0" err="1">
                <a:solidFill>
                  <a:schemeClr val="bg1">
                    <a:lumMod val="65000"/>
                  </a:schemeClr>
                </a:solidFill>
              </a:rPr>
              <a:t>amet</a:t>
            </a:r>
            <a:r>
              <a:rPr lang="en-GB" sz="800" noProof="0" dirty="0">
                <a:solidFill>
                  <a:schemeClr val="bg1">
                    <a:lumMod val="65000"/>
                  </a:schemeClr>
                </a:solidFill>
              </a:rPr>
              <a:t>, </a:t>
            </a:r>
            <a:r>
              <a:rPr lang="en-GB" sz="800" noProof="0" dirty="0" err="1">
                <a:solidFill>
                  <a:schemeClr val="bg1">
                    <a:lumMod val="65000"/>
                  </a:schemeClr>
                </a:solidFill>
              </a:rPr>
              <a:t>consectetur</a:t>
            </a:r>
            <a:r>
              <a:rPr lang="en-GB" sz="800" noProof="0" dirty="0">
                <a:solidFill>
                  <a:schemeClr val="bg1">
                    <a:lumMod val="65000"/>
                  </a:schemeClr>
                </a:solidFill>
              </a:rPr>
              <a:t> .</a:t>
            </a:r>
          </a:p>
        </p:txBody>
      </p:sp>
      <p:sp>
        <p:nvSpPr>
          <p:cNvPr id="26" name="TextBox 3">
            <a:extLst>
              <a:ext uri="{FF2B5EF4-FFF2-40B4-BE49-F238E27FC236}">
                <a16:creationId xmlns:a16="http://schemas.microsoft.com/office/drawing/2014/main" id="{79016AB2-B6CD-8ED7-A756-5A1288745A4D}"/>
              </a:ext>
            </a:extLst>
          </p:cNvPr>
          <p:cNvSpPr txBox="1"/>
          <p:nvPr/>
        </p:nvSpPr>
        <p:spPr>
          <a:xfrm>
            <a:off x="4323806" y="979485"/>
            <a:ext cx="3680238" cy="492443"/>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Materials and Methods</a:t>
            </a:r>
            <a:endParaRPr lang="en-GB" dirty="0"/>
          </a:p>
        </p:txBody>
      </p:sp>
      <p:sp>
        <p:nvSpPr>
          <p:cNvPr id="27" name="TextBox 3">
            <a:extLst>
              <a:ext uri="{FF2B5EF4-FFF2-40B4-BE49-F238E27FC236}">
                <a16:creationId xmlns:a16="http://schemas.microsoft.com/office/drawing/2014/main" id="{35C23D38-1D02-FA1F-40B5-BBB882222001}"/>
              </a:ext>
            </a:extLst>
          </p:cNvPr>
          <p:cNvSpPr txBox="1"/>
          <p:nvPr/>
        </p:nvSpPr>
        <p:spPr>
          <a:xfrm>
            <a:off x="8218323" y="87704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a:t>Results</a:t>
            </a:r>
            <a:endParaRPr lang="en-AT" dirty="0"/>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noProof="0" dirty="0">
              <a:solidFill>
                <a:srgbClr val="1A3A64"/>
              </a:solidFill>
              <a:highlight>
                <a:srgbClr val="BCCBD9"/>
              </a:highlight>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61FB772-4439-94C2-B50D-CD6BF735DBF4}"/>
              </a:ext>
            </a:extLst>
          </p:cNvPr>
          <p:cNvSpPr txBox="1">
            <a:spLocks/>
          </p:cNvSpPr>
          <p:nvPr/>
        </p:nvSpPr>
        <p:spPr>
          <a:xfrm>
            <a:off x="160019" y="979485"/>
            <a:ext cx="3471455" cy="492443"/>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Introduction</a:t>
            </a:r>
            <a:endParaRPr lang="en-AT" sz="1400" dirty="0">
              <a:solidFill>
                <a:srgbClr val="1A3A64"/>
              </a:solidFill>
            </a:endParaRPr>
          </a:p>
        </p:txBody>
      </p:sp>
      <p:pic>
        <p:nvPicPr>
          <p:cNvPr id="5" name="Picture 4">
            <a:extLst>
              <a:ext uri="{FF2B5EF4-FFF2-40B4-BE49-F238E27FC236}">
                <a16:creationId xmlns:a16="http://schemas.microsoft.com/office/drawing/2014/main" id="{8D4588B2-357E-C154-EEB0-7EC7D8A4B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5152" y="3429000"/>
            <a:ext cx="3511171" cy="2377412"/>
          </a:xfrm>
          <a:prstGeom prst="rect">
            <a:avLst/>
          </a:prstGeom>
        </p:spPr>
      </p:pic>
      <p:pic>
        <p:nvPicPr>
          <p:cNvPr id="6" name="Picture 5">
            <a:extLst>
              <a:ext uri="{FF2B5EF4-FFF2-40B4-BE49-F238E27FC236}">
                <a16:creationId xmlns:a16="http://schemas.microsoft.com/office/drawing/2014/main" id="{515393B0-EAD9-6FF2-E44A-5A7E7F5C1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5092" y="4102100"/>
            <a:ext cx="2162344" cy="2001530"/>
          </a:xfrm>
          <a:prstGeom prst="rect">
            <a:avLst/>
          </a:prstGeom>
        </p:spPr>
      </p:pic>
      <p:pic>
        <p:nvPicPr>
          <p:cNvPr id="9" name="Content Placeholder 14">
            <a:extLst>
              <a:ext uri="{FF2B5EF4-FFF2-40B4-BE49-F238E27FC236}">
                <a16:creationId xmlns:a16="http://schemas.microsoft.com/office/drawing/2014/main" id="{0CC6EEB9-69CB-D7F2-A327-23587893C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3619" y="4102100"/>
            <a:ext cx="1581380" cy="1937168"/>
          </a:xfrm>
          <a:prstGeom prst="rect">
            <a:avLst/>
          </a:prstGeom>
        </p:spPr>
      </p:pic>
      <p:sp>
        <p:nvSpPr>
          <p:cNvPr id="14" name="TextBox 13">
            <a:extLst>
              <a:ext uri="{FF2B5EF4-FFF2-40B4-BE49-F238E27FC236}">
                <a16:creationId xmlns:a16="http://schemas.microsoft.com/office/drawing/2014/main" id="{43F712DC-0651-F37F-6AEC-B7C29D579A7F}"/>
              </a:ext>
            </a:extLst>
          </p:cNvPr>
          <p:cNvSpPr txBox="1"/>
          <p:nvPr/>
        </p:nvSpPr>
        <p:spPr>
          <a:xfrm>
            <a:off x="10953205" y="890673"/>
            <a:ext cx="6100354" cy="369332"/>
          </a:xfrm>
          <a:prstGeom prst="rect">
            <a:avLst/>
          </a:prstGeom>
          <a:noFill/>
        </p:spPr>
        <p:txBody>
          <a:bodyPr wrap="square">
            <a:spAutoFit/>
          </a:bodyPr>
          <a:lstStyle/>
          <a:p>
            <a:r>
              <a:rPr lang="it-IT" b="0" i="0" dirty="0">
                <a:solidFill>
                  <a:srgbClr val="777777"/>
                </a:solidFill>
                <a:effectLst/>
                <a:latin typeface="Roboto" panose="02000000000000000000" pitchFamily="2" charset="0"/>
              </a:rPr>
              <a:t>P2.3-515</a:t>
            </a:r>
            <a:endParaRPr lang="en-TZ" dirty="0"/>
          </a:p>
        </p:txBody>
      </p:sp>
      <p:pic>
        <p:nvPicPr>
          <p:cNvPr id="17" name="Picture 16">
            <a:extLst>
              <a:ext uri="{FF2B5EF4-FFF2-40B4-BE49-F238E27FC236}">
                <a16:creationId xmlns:a16="http://schemas.microsoft.com/office/drawing/2014/main" id="{40B17C17-2120-7534-D01C-C4B4840DC1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8217" y="5767224"/>
            <a:ext cx="1262743" cy="1035767"/>
          </a:xfrm>
          <a:prstGeom prst="rect">
            <a:avLst/>
          </a:prstGeom>
        </p:spPr>
      </p:pic>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27986-A245-5139-AAAC-2EE058883BDE}"/>
            </a:ext>
          </a:extLst>
        </p:cNvPr>
        <p:cNvGrpSpPr/>
        <p:nvPr/>
      </p:nvGrpSpPr>
      <p:grpSpPr>
        <a:xfrm>
          <a:off x="0" y="0"/>
          <a:ext cx="0" cy="0"/>
          <a:chOff x="0" y="0"/>
          <a:chExt cx="0" cy="0"/>
        </a:xfrm>
      </p:grpSpPr>
      <p:sp>
        <p:nvSpPr>
          <p:cNvPr id="21" name="TextBox 3">
            <a:extLst>
              <a:ext uri="{FF2B5EF4-FFF2-40B4-BE49-F238E27FC236}">
                <a16:creationId xmlns:a16="http://schemas.microsoft.com/office/drawing/2014/main" id="{D118ADBD-8F94-FB9A-AE93-CB94BE272C8B}"/>
              </a:ext>
            </a:extLst>
          </p:cNvPr>
          <p:cNvSpPr txBox="1"/>
          <p:nvPr/>
        </p:nvSpPr>
        <p:spPr>
          <a:xfrm>
            <a:off x="8750492" y="1696185"/>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The RN64 station has reliably detected both natural and anthropogenic radionuclides over 14 years of monitoring. Occurrences of CTBT-relevant radionuclides confirm Tanzania’s importance in the global verification regime. Sustained monitoring, capacity building, and advanced modeling are essential to strengthen nuclear security and environmental safety</a:t>
            </a:r>
            <a:endParaRPr lang="en-TZ" sz="1200" dirty="0"/>
          </a:p>
        </p:txBody>
      </p:sp>
      <p:sp>
        <p:nvSpPr>
          <p:cNvPr id="20" name="TextBox 3">
            <a:extLst>
              <a:ext uri="{FF2B5EF4-FFF2-40B4-BE49-F238E27FC236}">
                <a16:creationId xmlns:a16="http://schemas.microsoft.com/office/drawing/2014/main" id="{B641C751-0C64-5F39-59F2-CC050BA9B5AA}"/>
              </a:ext>
            </a:extLst>
          </p:cNvPr>
          <p:cNvSpPr txBox="1"/>
          <p:nvPr/>
        </p:nvSpPr>
        <p:spPr>
          <a:xfrm>
            <a:off x="4267109" y="1556920"/>
            <a:ext cx="3736935" cy="505535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b="1" dirty="0">
                <a:solidFill>
                  <a:schemeClr val="accent1"/>
                </a:solidFill>
              </a:rPr>
              <a:t>T</a:t>
            </a:r>
            <a:r>
              <a:rPr lang="en-US" sz="1200" dirty="0"/>
              <a:t>he detection of anthropogenic radionuclides at RN64 underscores its vital role in CTBT verification. Elevated levels of Cs-137 and Na-24, among others, highlight episodic releases of artificial radionuclides into the atmosphere. While natural radionuclides dominate daily spectra, anthropogenic signals require further investigation to identify potential sources, such as nuclear facilities, power plants, or weapons tests. Strengthening dispersion modeling and regional sampling is critical to trace origins and assess public health risks.</a:t>
            </a:r>
          </a:p>
          <a:p>
            <a:r>
              <a:rPr lang="en-US" sz="1200" dirty="0"/>
              <a:t>                   </a:t>
            </a:r>
            <a:r>
              <a:rPr lang="en-US" sz="1200" b="1" dirty="0">
                <a:solidFill>
                  <a:schemeClr val="accent1"/>
                </a:solidFill>
              </a:rPr>
              <a:t>Recommendations</a:t>
            </a:r>
          </a:p>
          <a:p>
            <a:pPr marL="285750" indent="-285750">
              <a:buFont typeface="Wingdings" panose="05000000000000000000" pitchFamily="2" charset="2"/>
              <a:buChar char="§"/>
            </a:pPr>
            <a:r>
              <a:rPr lang="en-US" sz="1200" dirty="0"/>
              <a:t>Continuation and strengthening of CTBTO collaboration</a:t>
            </a:r>
          </a:p>
          <a:p>
            <a:pPr marL="285750" indent="-285750">
              <a:buFont typeface="Wingdings" panose="05000000000000000000" pitchFamily="2" charset="2"/>
              <a:buChar char="§"/>
            </a:pPr>
            <a:r>
              <a:rPr lang="en-US" sz="1200" dirty="0"/>
              <a:t> perform comprehensive investigation on the source and cause of the unusual emissions</a:t>
            </a:r>
          </a:p>
          <a:p>
            <a:pPr marL="285750" indent="-285750">
              <a:buFont typeface="Wingdings" panose="05000000000000000000" pitchFamily="2" charset="2"/>
              <a:buChar char="§"/>
            </a:pPr>
            <a:r>
              <a:rPr lang="en-US" sz="1200" dirty="0"/>
              <a:t>Analysis of aerosol samples coupled with Atmospheric Transport and Dispersion Modelling (ATDM),</a:t>
            </a:r>
          </a:p>
          <a:p>
            <a:pPr marL="285750" indent="-285750">
              <a:buFont typeface="Wingdings" panose="05000000000000000000" pitchFamily="2" charset="2"/>
              <a:buChar char="§"/>
            </a:pPr>
            <a:r>
              <a:rPr lang="en-US" sz="1200" dirty="0"/>
              <a:t> Perform simulation model by available computer code simulation tool and dispersion modeling to establish the extent of anthropogenic radionuclides spread in the country. </a:t>
            </a:r>
          </a:p>
          <a:p>
            <a:pPr marL="285750" indent="-285750">
              <a:buFont typeface="Wingdings" panose="05000000000000000000" pitchFamily="2" charset="2"/>
              <a:buChar char="§"/>
            </a:pPr>
            <a:r>
              <a:rPr lang="en-US" sz="1200" dirty="0"/>
              <a:t>Use of dispersion modeling to map deposition of anthropogenic radionuclide</a:t>
            </a:r>
          </a:p>
          <a:p>
            <a:pPr marL="285750" indent="-285750">
              <a:buFont typeface="Wingdings" panose="05000000000000000000" pitchFamily="2" charset="2"/>
              <a:buChar char="§"/>
            </a:pPr>
            <a:r>
              <a:rPr lang="en-US" sz="1200" dirty="0"/>
              <a:t>Capacity-building for TAEC operators in IMS/IDC data analysis and security management</a:t>
            </a:r>
            <a:endParaRPr lang="en-TZ" sz="1200" dirty="0"/>
          </a:p>
        </p:txBody>
      </p:sp>
      <p:sp>
        <p:nvSpPr>
          <p:cNvPr id="7" name="TextBox 3">
            <a:extLst>
              <a:ext uri="{FF2B5EF4-FFF2-40B4-BE49-F238E27FC236}">
                <a16:creationId xmlns:a16="http://schemas.microsoft.com/office/drawing/2014/main" id="{E92A39B4-83B4-9023-8362-FC85105E0026}"/>
              </a:ext>
            </a:extLst>
          </p:cNvPr>
          <p:cNvSpPr txBox="1"/>
          <p:nvPr/>
        </p:nvSpPr>
        <p:spPr>
          <a:xfrm>
            <a:off x="4196999" y="55008"/>
            <a:ext cx="7133942" cy="492443"/>
          </a:xfrm>
          <a:prstGeom prst="rect">
            <a:avLst/>
          </a:prstGeom>
          <a:noFill/>
        </p:spPr>
        <p:txBody>
          <a:bodyPr wrap="square" lIns="0" tIns="0" rIns="0" bIns="0" rtlCol="0" anchor="ctr">
            <a:normAutofit/>
          </a:bodyPr>
          <a:lstStyle/>
          <a:p>
            <a:pPr>
              <a:defRPr sz="2200"/>
            </a:pPr>
            <a:r>
              <a:rPr lang="en-US" sz="1600" dirty="0"/>
              <a:t>Review of Data from Radionuclide Monitoring (RN64) Station (2010–2024): Insights and Recommendations</a:t>
            </a:r>
          </a:p>
        </p:txBody>
      </p:sp>
      <p:sp>
        <p:nvSpPr>
          <p:cNvPr id="8" name="TextBox 3">
            <a:extLst>
              <a:ext uri="{FF2B5EF4-FFF2-40B4-BE49-F238E27FC236}">
                <a16:creationId xmlns:a16="http://schemas.microsoft.com/office/drawing/2014/main" id="{83A8CB26-CC2D-CEC8-7B7E-8FE4C7E7D9E9}"/>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1200" noProof="0" dirty="0"/>
          </a:p>
        </p:txBody>
      </p:sp>
      <p:sp>
        <p:nvSpPr>
          <p:cNvPr id="15" name="TextBox 3">
            <a:extLst>
              <a:ext uri="{FF2B5EF4-FFF2-40B4-BE49-F238E27FC236}">
                <a16:creationId xmlns:a16="http://schemas.microsoft.com/office/drawing/2014/main" id="{873CC0D2-07B7-351E-7E1E-82901E78BEEA}"/>
              </a:ext>
            </a:extLst>
          </p:cNvPr>
          <p:cNvSpPr txBox="1"/>
          <p:nvPr/>
        </p:nvSpPr>
        <p:spPr>
          <a:xfrm>
            <a:off x="4196999" y="659697"/>
            <a:ext cx="3067401"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V. </a:t>
            </a:r>
            <a:r>
              <a:rPr lang="en-GB" sz="1200" dirty="0" err="1">
                <a:solidFill>
                  <a:srgbClr val="1A3A64"/>
                </a:solidFill>
                <a:latin typeface="Arial" panose="020B0604020202020204" pitchFamily="34" charset="0"/>
                <a:cs typeface="Arial" panose="020B0604020202020204" pitchFamily="34" charset="0"/>
              </a:rPr>
              <a:t>Balobegwa</a:t>
            </a:r>
            <a:r>
              <a:rPr lang="en-GB" sz="1200" dirty="0">
                <a:solidFill>
                  <a:srgbClr val="1A3A64"/>
                </a:solidFill>
                <a:latin typeface="Arial" panose="020B0604020202020204" pitchFamily="34" charset="0"/>
                <a:cs typeface="Arial" panose="020B0604020202020204" pitchFamily="34" charset="0"/>
              </a:rPr>
              <a:t>, L. </a:t>
            </a:r>
            <a:r>
              <a:rPr lang="en-GB" sz="1200" dirty="0" err="1">
                <a:solidFill>
                  <a:srgbClr val="1A3A64"/>
                </a:solidFill>
                <a:latin typeface="Arial" panose="020B0604020202020204" pitchFamily="34" charset="0"/>
                <a:cs typeface="Arial" panose="020B0604020202020204" pitchFamily="34" charset="0"/>
              </a:rPr>
              <a:t>Nkuba</a:t>
            </a:r>
            <a:r>
              <a:rPr lang="en-GB" sz="1200" dirty="0">
                <a:solidFill>
                  <a:srgbClr val="1A3A64"/>
                </a:solidFill>
                <a:latin typeface="Arial" panose="020B0604020202020204" pitchFamily="34" charset="0"/>
                <a:cs typeface="Arial" panose="020B0604020202020204" pitchFamily="34" charset="0"/>
              </a:rPr>
              <a:t> and S. Sawe </a:t>
            </a:r>
            <a:endParaRPr lang="en-US" sz="1200"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id="{AD4A70B2-C6B3-C37C-068E-A8310FC2A02A}"/>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(if any) [Arial Regular/ Font Size 8]</a:t>
            </a:r>
          </a:p>
          <a:p>
            <a:r>
              <a:rPr lang="en-GB" sz="800" noProof="0" dirty="0">
                <a:solidFill>
                  <a:schemeClr val="bg1">
                    <a:lumMod val="65000"/>
                  </a:schemeClr>
                </a:solidFill>
              </a:rPr>
              <a:t>Ut </a:t>
            </a:r>
            <a:r>
              <a:rPr lang="en-GB" sz="800" noProof="0" dirty="0" err="1">
                <a:solidFill>
                  <a:schemeClr val="bg1">
                    <a:lumMod val="65000"/>
                  </a:schemeClr>
                </a:solidFill>
              </a:rPr>
              <a:t>enim</a:t>
            </a:r>
            <a:r>
              <a:rPr lang="en-GB" sz="800" noProof="0" dirty="0">
                <a:solidFill>
                  <a:schemeClr val="bg1">
                    <a:lumMod val="65000"/>
                  </a:schemeClr>
                </a:solidFill>
              </a:rPr>
              <a:t> ad minim </a:t>
            </a:r>
            <a:r>
              <a:rPr lang="en-GB" sz="800" noProof="0" dirty="0" err="1">
                <a:solidFill>
                  <a:schemeClr val="bg1">
                    <a:lumMod val="65000"/>
                  </a:schemeClr>
                </a:solidFill>
              </a:rPr>
              <a:t>veniam</a:t>
            </a:r>
            <a:r>
              <a:rPr lang="en-GB" sz="800" noProof="0" dirty="0">
                <a:solidFill>
                  <a:schemeClr val="bg1">
                    <a:lumMod val="65000"/>
                  </a:schemeClr>
                </a:solidFill>
              </a:rPr>
              <a:t>, </a:t>
            </a:r>
            <a:r>
              <a:rPr lang="en-GB" sz="800" noProof="0" dirty="0" err="1">
                <a:solidFill>
                  <a:schemeClr val="bg1">
                    <a:lumMod val="65000"/>
                  </a:schemeClr>
                </a:solidFill>
              </a:rPr>
              <a:t>quis</a:t>
            </a:r>
            <a:r>
              <a:rPr lang="en-GB" sz="800" noProof="0" dirty="0">
                <a:solidFill>
                  <a:schemeClr val="bg1">
                    <a:lumMod val="65000"/>
                  </a:schemeClr>
                </a:solidFill>
              </a:rPr>
              <a:t> </a:t>
            </a:r>
            <a:r>
              <a:rPr lang="en-GB" sz="800" noProof="0" dirty="0" err="1">
                <a:solidFill>
                  <a:schemeClr val="bg1">
                    <a:lumMod val="65000"/>
                  </a:schemeClr>
                </a:solidFill>
              </a:rPr>
              <a:t>nostrud</a:t>
            </a:r>
            <a:r>
              <a:rPr lang="en-GB" sz="800" noProof="0" dirty="0">
                <a:solidFill>
                  <a:schemeClr val="bg1">
                    <a:lumMod val="65000"/>
                  </a:schemeClr>
                </a:solidFill>
              </a:rPr>
              <a:t> exercitation </a:t>
            </a:r>
            <a:r>
              <a:rPr lang="en-GB" sz="800" noProof="0" dirty="0" err="1">
                <a:solidFill>
                  <a:schemeClr val="bg1">
                    <a:lumMod val="65000"/>
                  </a:schemeClr>
                </a:solidFill>
              </a:rPr>
              <a:t>ullamco</a:t>
            </a:r>
            <a:r>
              <a:rPr lang="en-GB" sz="800" noProof="0" dirty="0">
                <a:solidFill>
                  <a:schemeClr val="bg1">
                    <a:lumMod val="65000"/>
                  </a:schemeClr>
                </a:solidFill>
              </a:rPr>
              <a:t> </a:t>
            </a:r>
            <a:r>
              <a:rPr lang="en-GB" sz="800" noProof="0" dirty="0" err="1">
                <a:solidFill>
                  <a:schemeClr val="bg1">
                    <a:lumMod val="65000"/>
                  </a:schemeClr>
                </a:solidFill>
              </a:rPr>
              <a:t>laboris</a:t>
            </a:r>
            <a:r>
              <a:rPr lang="en-GB" sz="800" noProof="0" dirty="0">
                <a:solidFill>
                  <a:schemeClr val="bg1">
                    <a:lumMod val="65000"/>
                  </a:schemeClr>
                </a:solidFill>
              </a:rPr>
              <a:t> nisi </a:t>
            </a:r>
            <a:r>
              <a:rPr lang="en-GB" sz="800" noProof="0" dirty="0" err="1">
                <a:solidFill>
                  <a:schemeClr val="bg1">
                    <a:lumMod val="65000"/>
                  </a:schemeClr>
                </a:solidFill>
              </a:rPr>
              <a:t>ut</a:t>
            </a:r>
            <a:r>
              <a:rPr lang="en-GB" sz="800" noProof="0" dirty="0">
                <a:solidFill>
                  <a:schemeClr val="bg1">
                    <a:lumMod val="65000"/>
                  </a:schemeClr>
                </a:solidFill>
              </a:rPr>
              <a:t> </a:t>
            </a:r>
            <a:r>
              <a:rPr lang="en-GB" sz="800" noProof="0" dirty="0" err="1">
                <a:solidFill>
                  <a:schemeClr val="bg1">
                    <a:lumMod val="65000"/>
                  </a:schemeClr>
                </a:solidFill>
              </a:rPr>
              <a:t>aliquip</a:t>
            </a:r>
            <a:r>
              <a:rPr lang="en-GB" sz="800" noProof="0" dirty="0">
                <a:solidFill>
                  <a:schemeClr val="bg1">
                    <a:lumMod val="65000"/>
                  </a:schemeClr>
                </a:solidFill>
              </a:rPr>
              <a:t> ex </a:t>
            </a:r>
            <a:r>
              <a:rPr lang="en-GB" sz="800" noProof="0" dirty="0" err="1">
                <a:solidFill>
                  <a:schemeClr val="bg1">
                    <a:lumMod val="65000"/>
                  </a:schemeClr>
                </a:solidFill>
              </a:rPr>
              <a:t>ea</a:t>
            </a:r>
            <a:r>
              <a:rPr lang="en-GB" sz="800" noProof="0" dirty="0">
                <a:solidFill>
                  <a:schemeClr val="bg1">
                    <a:lumMod val="65000"/>
                  </a:schemeClr>
                </a:solidFill>
              </a:rPr>
              <a:t> </a:t>
            </a:r>
            <a:r>
              <a:rPr lang="en-GB" sz="800" noProof="0" dirty="0" err="1">
                <a:solidFill>
                  <a:schemeClr val="bg1">
                    <a:lumMod val="65000"/>
                  </a:schemeClr>
                </a:solidFill>
              </a:rPr>
              <a:t>commodo</a:t>
            </a:r>
            <a:r>
              <a:rPr lang="en-GB" sz="800" noProof="0" dirty="0">
                <a:solidFill>
                  <a:schemeClr val="bg1">
                    <a:lumMod val="65000"/>
                  </a:schemeClr>
                </a:solidFill>
              </a:rPr>
              <a:t> </a:t>
            </a:r>
            <a:r>
              <a:rPr lang="en-GB" sz="800" noProof="0" dirty="0" err="1">
                <a:solidFill>
                  <a:schemeClr val="bg1">
                    <a:lumMod val="65000"/>
                  </a:schemeClr>
                </a:solidFill>
              </a:rPr>
              <a:t>consequat</a:t>
            </a:r>
            <a:r>
              <a:rPr lang="en-GB" sz="800" noProof="0" dirty="0">
                <a:solidFill>
                  <a:schemeClr val="bg1">
                    <a:lumMod val="65000"/>
                  </a:schemeClr>
                </a:solidFill>
              </a:rPr>
              <a:t>. Lorem ipsum </a:t>
            </a:r>
            <a:r>
              <a:rPr lang="en-GB" sz="800" noProof="0" dirty="0" err="1">
                <a:solidFill>
                  <a:schemeClr val="bg1">
                    <a:lumMod val="65000"/>
                  </a:schemeClr>
                </a:solidFill>
              </a:rPr>
              <a:t>dolor</a:t>
            </a:r>
            <a:r>
              <a:rPr lang="en-GB" sz="800" noProof="0" dirty="0">
                <a:solidFill>
                  <a:schemeClr val="bg1">
                    <a:lumMod val="65000"/>
                  </a:schemeClr>
                </a:solidFill>
              </a:rPr>
              <a:t> sit </a:t>
            </a:r>
            <a:r>
              <a:rPr lang="en-GB" sz="800" noProof="0" dirty="0" err="1">
                <a:solidFill>
                  <a:schemeClr val="bg1">
                    <a:lumMod val="65000"/>
                  </a:schemeClr>
                </a:solidFill>
              </a:rPr>
              <a:t>amet</a:t>
            </a:r>
            <a:r>
              <a:rPr lang="en-GB" sz="800" noProof="0" dirty="0">
                <a:solidFill>
                  <a:schemeClr val="bg1">
                    <a:lumMod val="65000"/>
                  </a:schemeClr>
                </a:solidFill>
              </a:rPr>
              <a:t>, </a:t>
            </a:r>
            <a:r>
              <a:rPr lang="en-GB" sz="800" noProof="0" dirty="0" err="1">
                <a:solidFill>
                  <a:schemeClr val="bg1">
                    <a:lumMod val="65000"/>
                  </a:schemeClr>
                </a:solidFill>
              </a:rPr>
              <a:t>consectetur</a:t>
            </a:r>
            <a:r>
              <a:rPr lang="en-GB" sz="800" noProof="0" dirty="0">
                <a:solidFill>
                  <a:schemeClr val="bg1">
                    <a:lumMod val="65000"/>
                  </a:schemeClr>
                </a:solidFill>
              </a:rPr>
              <a:t> .</a:t>
            </a:r>
          </a:p>
        </p:txBody>
      </p:sp>
      <p:sp>
        <p:nvSpPr>
          <p:cNvPr id="26" name="TextBox 3">
            <a:extLst>
              <a:ext uri="{FF2B5EF4-FFF2-40B4-BE49-F238E27FC236}">
                <a16:creationId xmlns:a16="http://schemas.microsoft.com/office/drawing/2014/main" id="{04C82BE4-CB5A-405F-A2A1-8161C4477F02}"/>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Discussion </a:t>
            </a:r>
            <a:endParaRPr lang="en-GB" dirty="0"/>
          </a:p>
        </p:txBody>
      </p:sp>
      <p:sp>
        <p:nvSpPr>
          <p:cNvPr id="27" name="TextBox 3">
            <a:extLst>
              <a:ext uri="{FF2B5EF4-FFF2-40B4-BE49-F238E27FC236}">
                <a16:creationId xmlns:a16="http://schemas.microsoft.com/office/drawing/2014/main" id="{8477ECC8-6F34-050C-8D43-2238B4E82197}"/>
              </a:ext>
            </a:extLst>
          </p:cNvPr>
          <p:cNvSpPr txBox="1"/>
          <p:nvPr/>
        </p:nvSpPr>
        <p:spPr>
          <a:xfrm>
            <a:off x="8102262"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Conclusion</a:t>
            </a:r>
            <a:endParaRPr lang="en-AT" dirty="0"/>
          </a:p>
        </p:txBody>
      </p:sp>
      <p:sp>
        <p:nvSpPr>
          <p:cNvPr id="34" name="Title 1">
            <a:extLst>
              <a:ext uri="{FF2B5EF4-FFF2-40B4-BE49-F238E27FC236}">
                <a16:creationId xmlns:a16="http://schemas.microsoft.com/office/drawing/2014/main" id="{CAD31E8D-179A-676E-BBE5-251BD2367958}"/>
              </a:ext>
            </a:extLst>
          </p:cNvPr>
          <p:cNvSpPr txBox="1">
            <a:spLocks/>
          </p:cNvSpPr>
          <p:nvPr/>
        </p:nvSpPr>
        <p:spPr>
          <a:xfrm>
            <a:off x="10175965" y="5499793"/>
            <a:ext cx="1441269" cy="1112479"/>
          </a:xfrm>
          <a:prstGeom prst="rect">
            <a:avLst/>
          </a:prstGeom>
          <a:ln>
            <a:solidFill>
              <a:srgbClr val="FF0000"/>
            </a:solidFill>
          </a:ln>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900" b="1" dirty="0">
              <a:solidFill>
                <a:srgbClr val="FF0000"/>
              </a:solidFill>
              <a:latin typeface="Arial" panose="020B0604020202020204" pitchFamily="34" charset="0"/>
              <a:cs typeface="Arial" panose="020B0604020202020204" pitchFamily="34" charset="0"/>
            </a:endParaRPr>
          </a:p>
          <a:p>
            <a:endParaRPr lang="en-AT" sz="900" b="1" dirty="0">
              <a:solidFill>
                <a:srgbClr val="FF000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ED7E9DE-B7BC-8DCD-7A20-B2B022BFF18D}"/>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C963EACA-BEF3-90FE-2DC2-DB2805C51AA5}"/>
              </a:ext>
            </a:extLst>
          </p:cNvPr>
          <p:cNvSpPr txBox="1">
            <a:spLocks/>
          </p:cNvSpPr>
          <p:nvPr/>
        </p:nvSpPr>
        <p:spPr>
          <a:xfrm>
            <a:off x="0" y="1075342"/>
            <a:ext cx="3471455"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Results</a:t>
            </a:r>
            <a:endParaRPr lang="en-AT" sz="1400" dirty="0">
              <a:solidFill>
                <a:srgbClr val="1A3A64"/>
              </a:solidFill>
            </a:endParaRPr>
          </a:p>
        </p:txBody>
      </p:sp>
      <p:graphicFrame>
        <p:nvGraphicFramePr>
          <p:cNvPr id="10" name="Table 9">
            <a:extLst>
              <a:ext uri="{FF2B5EF4-FFF2-40B4-BE49-F238E27FC236}">
                <a16:creationId xmlns:a16="http://schemas.microsoft.com/office/drawing/2014/main" id="{93C789F8-D425-F594-BFAE-4F3D574A8CF7}"/>
              </a:ext>
            </a:extLst>
          </p:cNvPr>
          <p:cNvGraphicFramePr>
            <a:graphicFrameLocks noGrp="1"/>
          </p:cNvGraphicFramePr>
          <p:nvPr>
            <p:extLst>
              <p:ext uri="{D42A27DB-BD31-4B8C-83A1-F6EECF244321}">
                <p14:modId xmlns:p14="http://schemas.microsoft.com/office/powerpoint/2010/main" val="1440981637"/>
              </p:ext>
            </p:extLst>
          </p:nvPr>
        </p:nvGraphicFramePr>
        <p:xfrm>
          <a:off x="574766" y="2011680"/>
          <a:ext cx="3178643" cy="4354990"/>
        </p:xfrm>
        <a:graphic>
          <a:graphicData uri="http://schemas.openxmlformats.org/drawingml/2006/table">
            <a:tbl>
              <a:tblPr firstRow="1" firstCol="1" bandRow="1">
                <a:tableStyleId>{5C22544A-7EE6-4342-B048-85BDC9FD1C3A}</a:tableStyleId>
              </a:tblPr>
              <a:tblGrid>
                <a:gridCol w="988956">
                  <a:extLst>
                    <a:ext uri="{9D8B030D-6E8A-4147-A177-3AD203B41FA5}">
                      <a16:colId xmlns:a16="http://schemas.microsoft.com/office/drawing/2014/main" val="2940257192"/>
                    </a:ext>
                  </a:extLst>
                </a:gridCol>
                <a:gridCol w="819006">
                  <a:extLst>
                    <a:ext uri="{9D8B030D-6E8A-4147-A177-3AD203B41FA5}">
                      <a16:colId xmlns:a16="http://schemas.microsoft.com/office/drawing/2014/main" val="827786412"/>
                    </a:ext>
                  </a:extLst>
                </a:gridCol>
                <a:gridCol w="1370681">
                  <a:extLst>
                    <a:ext uri="{9D8B030D-6E8A-4147-A177-3AD203B41FA5}">
                      <a16:colId xmlns:a16="http://schemas.microsoft.com/office/drawing/2014/main" val="3815719606"/>
                    </a:ext>
                  </a:extLst>
                </a:gridCol>
              </a:tblGrid>
              <a:tr h="84614">
                <a:tc>
                  <a:txBody>
                    <a:bodyPr/>
                    <a:lstStyle/>
                    <a:p>
                      <a:pPr>
                        <a:buNone/>
                      </a:pPr>
                      <a:r>
                        <a:rPr lang="en-US" sz="600" dirty="0">
                          <a:effectLst/>
                        </a:rPr>
                        <a:t>Date</a:t>
                      </a:r>
                      <a:endParaRPr lang="en-TZ"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dirty="0">
                          <a:effectLst/>
                        </a:rPr>
                        <a:t>Radionuclides</a:t>
                      </a:r>
                      <a:endParaRPr lang="en-TZ"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dirty="0">
                          <a:effectLst/>
                        </a:rPr>
                        <a:t>Activity (µBq/m</a:t>
                      </a:r>
                      <a:r>
                        <a:rPr lang="en-US" sz="600" baseline="30000" dirty="0">
                          <a:effectLst/>
                        </a:rPr>
                        <a:t>3</a:t>
                      </a:r>
                      <a:r>
                        <a:rPr lang="en-US" sz="600" dirty="0">
                          <a:effectLst/>
                        </a:rPr>
                        <a:t>)</a:t>
                      </a:r>
                      <a:endParaRPr lang="en-TZ"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899742617"/>
                  </a:ext>
                </a:extLst>
              </a:tr>
              <a:tr h="88097">
                <a:tc>
                  <a:txBody>
                    <a:bodyPr/>
                    <a:lstStyle/>
                    <a:p>
                      <a:pPr>
                        <a:buNone/>
                      </a:pPr>
                      <a:r>
                        <a:rPr lang="en-US" sz="600">
                          <a:effectLst/>
                        </a:rPr>
                        <a:t>21-09-2024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Cs-137</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7.85</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583035544"/>
                  </a:ext>
                </a:extLst>
              </a:tr>
              <a:tr h="88097">
                <a:tc>
                  <a:txBody>
                    <a:bodyPr/>
                    <a:lstStyle/>
                    <a:p>
                      <a:pPr>
                        <a:buNone/>
                      </a:pPr>
                      <a:r>
                        <a:rPr lang="en-US" sz="600">
                          <a:effectLst/>
                        </a:rPr>
                        <a:t>17-08-2024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Co-60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1.17E+00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508532844"/>
                  </a:ext>
                </a:extLst>
              </a:tr>
              <a:tr h="88097">
                <a:tc>
                  <a:txBody>
                    <a:bodyPr/>
                    <a:lstStyle/>
                    <a:p>
                      <a:pPr>
                        <a:buNone/>
                      </a:pPr>
                      <a:r>
                        <a:rPr lang="en-US" sz="600">
                          <a:effectLst/>
                        </a:rPr>
                        <a:t>25-03-2024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dirty="0">
                          <a:effectLst/>
                        </a:rPr>
                        <a:t>I-333</a:t>
                      </a:r>
                      <a:endParaRPr lang="en-TZ"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4.31E+00   </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783135186"/>
                  </a:ext>
                </a:extLst>
              </a:tr>
              <a:tr h="88097">
                <a:tc>
                  <a:txBody>
                    <a:bodyPr/>
                    <a:lstStyle/>
                    <a:p>
                      <a:pPr>
                        <a:buNone/>
                      </a:pPr>
                      <a:r>
                        <a:rPr lang="en-US" sz="600">
                          <a:effectLst/>
                        </a:rPr>
                        <a:t>22-01-2024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Cs-137</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7.28E-01</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834202976"/>
                  </a:ext>
                </a:extLst>
              </a:tr>
              <a:tr h="88097">
                <a:tc>
                  <a:txBody>
                    <a:bodyPr/>
                    <a:lstStyle/>
                    <a:p>
                      <a:pPr>
                        <a:buNone/>
                      </a:pPr>
                      <a:r>
                        <a:rPr lang="en-US" sz="600">
                          <a:effectLst/>
                        </a:rPr>
                        <a:t>26-06-2023</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Na-24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7.24E+00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697565834"/>
                  </a:ext>
                </a:extLst>
              </a:tr>
              <a:tr h="88097">
                <a:tc>
                  <a:txBody>
                    <a:bodyPr/>
                    <a:lstStyle/>
                    <a:p>
                      <a:pPr>
                        <a:buNone/>
                      </a:pPr>
                      <a:r>
                        <a:rPr lang="en-US" sz="600">
                          <a:effectLst/>
                        </a:rPr>
                        <a:t>10-03-2023</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Na-24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8.82E+00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245896902"/>
                  </a:ext>
                </a:extLst>
              </a:tr>
              <a:tr h="88097">
                <a:tc>
                  <a:txBody>
                    <a:bodyPr/>
                    <a:lstStyle/>
                    <a:p>
                      <a:pPr>
                        <a:buNone/>
                      </a:pPr>
                      <a:r>
                        <a:rPr lang="en-US" sz="600">
                          <a:effectLst/>
                        </a:rPr>
                        <a:t>10-03-2023</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I-133</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5.47E+00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1159316615"/>
                  </a:ext>
                </a:extLst>
              </a:tr>
              <a:tr h="88097">
                <a:tc>
                  <a:txBody>
                    <a:bodyPr/>
                    <a:lstStyle/>
                    <a:p>
                      <a:pPr>
                        <a:buNone/>
                      </a:pPr>
                      <a:r>
                        <a:rPr lang="en-US" sz="600">
                          <a:effectLst/>
                        </a:rPr>
                        <a:t>07-09-2023</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Nd-147</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dirty="0">
                          <a:effectLst/>
                        </a:rPr>
                        <a:t>7.18E+00</a:t>
                      </a:r>
                      <a:endParaRPr lang="en-TZ"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84561627"/>
                  </a:ext>
                </a:extLst>
              </a:tr>
              <a:tr h="88097">
                <a:tc>
                  <a:txBody>
                    <a:bodyPr/>
                    <a:lstStyle/>
                    <a:p>
                      <a:pPr>
                        <a:buNone/>
                      </a:pPr>
                      <a:r>
                        <a:rPr lang="en-US" sz="600">
                          <a:effectLst/>
                        </a:rPr>
                        <a:t>29-04-2023</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Zn-65</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1.15E+00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711729294"/>
                  </a:ext>
                </a:extLst>
              </a:tr>
              <a:tr h="88097">
                <a:tc>
                  <a:txBody>
                    <a:bodyPr/>
                    <a:lstStyle/>
                    <a:p>
                      <a:pPr>
                        <a:buNone/>
                      </a:pPr>
                      <a:r>
                        <a:rPr lang="en-US" sz="600">
                          <a:effectLst/>
                        </a:rPr>
                        <a:t>27-10-2022</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Co-60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8.10E-01</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739412773"/>
                  </a:ext>
                </a:extLst>
              </a:tr>
              <a:tr h="88097">
                <a:tc>
                  <a:txBody>
                    <a:bodyPr/>
                    <a:lstStyle/>
                    <a:p>
                      <a:pPr>
                        <a:buNone/>
                      </a:pPr>
                      <a:r>
                        <a:rPr lang="en-US" sz="600">
                          <a:effectLst/>
                        </a:rPr>
                        <a:t>12-04-2022</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dirty="0">
                          <a:effectLst/>
                        </a:rPr>
                        <a:t>Na-24</a:t>
                      </a:r>
                      <a:endParaRPr lang="en-TZ"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457200" algn="just">
                        <a:buNone/>
                      </a:pPr>
                      <a:r>
                        <a:rPr lang="en-US" sz="600">
                          <a:effectLst/>
                        </a:rPr>
                        <a:t>7.36E+00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470404781"/>
                  </a:ext>
                </a:extLst>
              </a:tr>
              <a:tr h="88097">
                <a:tc>
                  <a:txBody>
                    <a:bodyPr/>
                    <a:lstStyle/>
                    <a:p>
                      <a:pPr>
                        <a:buNone/>
                      </a:pPr>
                      <a:r>
                        <a:rPr lang="en-US" sz="600">
                          <a:effectLst/>
                        </a:rPr>
                        <a:t>12-04-2022</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Nb-95</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1.36E+00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453374113"/>
                  </a:ext>
                </a:extLst>
              </a:tr>
              <a:tr h="88097">
                <a:tc>
                  <a:txBody>
                    <a:bodyPr/>
                    <a:lstStyle/>
                    <a:p>
                      <a:pPr>
                        <a:buNone/>
                      </a:pPr>
                      <a:r>
                        <a:rPr lang="en-US" sz="600">
                          <a:effectLst/>
                        </a:rPr>
                        <a:t>29-04-2022</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Zr-95</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1.65E+00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923689225"/>
                  </a:ext>
                </a:extLst>
              </a:tr>
              <a:tr h="88097">
                <a:tc>
                  <a:txBody>
                    <a:bodyPr/>
                    <a:lstStyle/>
                    <a:p>
                      <a:pPr>
                        <a:buNone/>
                      </a:pPr>
                      <a:r>
                        <a:rPr lang="en-US" sz="600">
                          <a:effectLst/>
                        </a:rPr>
                        <a:t>28-01-2022</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Sn-113</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1.36E+00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4143690221"/>
                  </a:ext>
                </a:extLst>
              </a:tr>
              <a:tr h="88097">
                <a:tc>
                  <a:txBody>
                    <a:bodyPr/>
                    <a:lstStyle/>
                    <a:p>
                      <a:pPr>
                        <a:buNone/>
                      </a:pPr>
                      <a:r>
                        <a:rPr lang="en-US" sz="600">
                          <a:effectLst/>
                        </a:rPr>
                        <a:t>20-01-2022</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Na-24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6.42E+00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448684615"/>
                  </a:ext>
                </a:extLst>
              </a:tr>
              <a:tr h="169228">
                <a:tc>
                  <a:txBody>
                    <a:bodyPr/>
                    <a:lstStyle/>
                    <a:p>
                      <a:pPr>
                        <a:buNone/>
                      </a:pPr>
                      <a:r>
                        <a:rPr lang="en-US" sz="600">
                          <a:effectLst/>
                        </a:rPr>
                        <a:t>11-11-2021</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457200" algn="just">
                        <a:buNone/>
                      </a:pPr>
                      <a:r>
                        <a:rPr lang="en-US" sz="600">
                          <a:effectLst/>
                        </a:rPr>
                        <a:t>Co-58</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457200" algn="just">
                        <a:buNone/>
                      </a:pPr>
                      <a:r>
                        <a:rPr lang="en-US" sz="600" dirty="0">
                          <a:effectLst/>
                        </a:rPr>
                        <a:t>1.02E+00   </a:t>
                      </a:r>
                      <a:endParaRPr lang="en-TZ"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866681571"/>
                  </a:ext>
                </a:extLst>
              </a:tr>
              <a:tr h="88097">
                <a:tc>
                  <a:txBody>
                    <a:bodyPr/>
                    <a:lstStyle/>
                    <a:p>
                      <a:pPr>
                        <a:buNone/>
                      </a:pPr>
                      <a:r>
                        <a:rPr lang="en-US" sz="600">
                          <a:effectLst/>
                        </a:rPr>
                        <a:t>10-05-2021</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I-131</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1.41E+00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1228933996"/>
                  </a:ext>
                </a:extLst>
              </a:tr>
              <a:tr h="88097">
                <a:tc>
                  <a:txBody>
                    <a:bodyPr/>
                    <a:lstStyle/>
                    <a:p>
                      <a:pPr>
                        <a:buNone/>
                      </a:pPr>
                      <a:r>
                        <a:rPr lang="en-US" sz="600">
                          <a:effectLst/>
                        </a:rPr>
                        <a:t>25-04-2021</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Cs-137</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5.10E-01  </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2630088939"/>
                  </a:ext>
                </a:extLst>
              </a:tr>
              <a:tr h="88097">
                <a:tc>
                  <a:txBody>
                    <a:bodyPr/>
                    <a:lstStyle/>
                    <a:p>
                      <a:pPr>
                        <a:buNone/>
                      </a:pPr>
                      <a:r>
                        <a:rPr lang="en-US" sz="600">
                          <a:effectLst/>
                        </a:rPr>
                        <a:t>07-12-2020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Cs-137</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9.20E-01</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441569911"/>
                  </a:ext>
                </a:extLst>
              </a:tr>
              <a:tr h="88097">
                <a:tc>
                  <a:txBody>
                    <a:bodyPr/>
                    <a:lstStyle/>
                    <a:p>
                      <a:pPr>
                        <a:buNone/>
                      </a:pPr>
                      <a:r>
                        <a:rPr lang="en-US" sz="600">
                          <a:effectLst/>
                        </a:rPr>
                        <a:t>07-12-2020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Cs-137</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9.20E-01  </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689765942"/>
                  </a:ext>
                </a:extLst>
              </a:tr>
              <a:tr h="88097">
                <a:tc>
                  <a:txBody>
                    <a:bodyPr/>
                    <a:lstStyle/>
                    <a:p>
                      <a:pPr>
                        <a:buNone/>
                      </a:pPr>
                      <a:r>
                        <a:rPr lang="en-US" sz="600">
                          <a:effectLst/>
                        </a:rPr>
                        <a:t>08-09-2020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Cs-137</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1.06E+00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584477795"/>
                  </a:ext>
                </a:extLst>
              </a:tr>
              <a:tr h="88097">
                <a:tc>
                  <a:txBody>
                    <a:bodyPr/>
                    <a:lstStyle/>
                    <a:p>
                      <a:pPr>
                        <a:buNone/>
                      </a:pPr>
                      <a:r>
                        <a:rPr lang="en-US" sz="600">
                          <a:effectLst/>
                        </a:rPr>
                        <a:t>18-12-2020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Na-24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7.79E+00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727463607"/>
                  </a:ext>
                </a:extLst>
              </a:tr>
              <a:tr h="88097">
                <a:tc>
                  <a:txBody>
                    <a:bodyPr/>
                    <a:lstStyle/>
                    <a:p>
                      <a:pPr>
                        <a:buNone/>
                      </a:pPr>
                      <a:r>
                        <a:rPr lang="en-US" sz="600">
                          <a:effectLst/>
                        </a:rPr>
                        <a:t>06-08-2020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Na-24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9.96E+00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472364597"/>
                  </a:ext>
                </a:extLst>
              </a:tr>
              <a:tr h="88097">
                <a:tc>
                  <a:txBody>
                    <a:bodyPr/>
                    <a:lstStyle/>
                    <a:p>
                      <a:pPr>
                        <a:buNone/>
                      </a:pPr>
                      <a:r>
                        <a:rPr lang="en-US" sz="600">
                          <a:effectLst/>
                        </a:rPr>
                        <a:t>13-08-2020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Na-24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8.40E+00  </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2198218281"/>
                  </a:ext>
                </a:extLst>
              </a:tr>
              <a:tr h="88097">
                <a:tc>
                  <a:txBody>
                    <a:bodyPr/>
                    <a:lstStyle/>
                    <a:p>
                      <a:pPr>
                        <a:buNone/>
                      </a:pPr>
                      <a:r>
                        <a:rPr lang="en-US" sz="600">
                          <a:effectLst/>
                        </a:rPr>
                        <a:t>12-09-2019</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Cs-137</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7.93E+00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1829881758"/>
                  </a:ext>
                </a:extLst>
              </a:tr>
              <a:tr h="88097">
                <a:tc>
                  <a:txBody>
                    <a:bodyPr/>
                    <a:lstStyle/>
                    <a:p>
                      <a:pPr>
                        <a:buNone/>
                      </a:pPr>
                      <a:r>
                        <a:rPr lang="en-US" sz="600">
                          <a:effectLst/>
                        </a:rPr>
                        <a:t>12-09-2019</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Cs-134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1.18E+00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520815267"/>
                  </a:ext>
                </a:extLst>
              </a:tr>
              <a:tr h="88097">
                <a:tc>
                  <a:txBody>
                    <a:bodyPr/>
                    <a:lstStyle/>
                    <a:p>
                      <a:pPr>
                        <a:buNone/>
                      </a:pPr>
                      <a:r>
                        <a:rPr lang="en-US" sz="600">
                          <a:effectLst/>
                        </a:rPr>
                        <a:t>11-10-2019</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Co-60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6.65E-01</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508142947"/>
                  </a:ext>
                </a:extLst>
              </a:tr>
              <a:tr h="88097">
                <a:tc>
                  <a:txBody>
                    <a:bodyPr/>
                    <a:lstStyle/>
                    <a:p>
                      <a:pPr>
                        <a:buNone/>
                      </a:pPr>
                      <a:r>
                        <a:rPr lang="en-US" sz="600" dirty="0">
                          <a:effectLst/>
                        </a:rPr>
                        <a:t>11-10-2019</a:t>
                      </a:r>
                      <a:endParaRPr lang="en-TZ"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Na-24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5.77E+00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73964923"/>
                  </a:ext>
                </a:extLst>
              </a:tr>
              <a:tr h="88097">
                <a:tc>
                  <a:txBody>
                    <a:bodyPr/>
                    <a:lstStyle/>
                    <a:p>
                      <a:pPr>
                        <a:buNone/>
                      </a:pPr>
                      <a:r>
                        <a:rPr lang="en-US" sz="600">
                          <a:effectLst/>
                        </a:rPr>
                        <a:t>11-10-2019</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Na-24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7.79E+00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668737247"/>
                  </a:ext>
                </a:extLst>
              </a:tr>
              <a:tr h="88097">
                <a:tc>
                  <a:txBody>
                    <a:bodyPr/>
                    <a:lstStyle/>
                    <a:p>
                      <a:pPr>
                        <a:buNone/>
                      </a:pPr>
                      <a:r>
                        <a:rPr lang="en-US" sz="600">
                          <a:effectLst/>
                        </a:rPr>
                        <a:t>18-12-2018</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Na-24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7.14E+00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675198448"/>
                  </a:ext>
                </a:extLst>
              </a:tr>
              <a:tr h="88097">
                <a:tc>
                  <a:txBody>
                    <a:bodyPr/>
                    <a:lstStyle/>
                    <a:p>
                      <a:pPr>
                        <a:buNone/>
                      </a:pPr>
                      <a:r>
                        <a:rPr lang="en-US" sz="600">
                          <a:effectLst/>
                        </a:rPr>
                        <a:t>02-09-2017</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Na-24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7.8  </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1710918335"/>
                  </a:ext>
                </a:extLst>
              </a:tr>
              <a:tr h="88097">
                <a:tc>
                  <a:txBody>
                    <a:bodyPr/>
                    <a:lstStyle/>
                    <a:p>
                      <a:pPr>
                        <a:buNone/>
                      </a:pPr>
                      <a:r>
                        <a:rPr lang="en-US" sz="600">
                          <a:effectLst/>
                        </a:rPr>
                        <a:t>29-06-2017</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Na-24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7.2</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1325334012"/>
                  </a:ext>
                </a:extLst>
              </a:tr>
              <a:tr h="88097">
                <a:tc>
                  <a:txBody>
                    <a:bodyPr/>
                    <a:lstStyle/>
                    <a:p>
                      <a:pPr>
                        <a:buNone/>
                      </a:pPr>
                      <a:r>
                        <a:rPr lang="en-US" sz="600">
                          <a:effectLst/>
                        </a:rPr>
                        <a:t>28-05-2017</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Na-24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8.5   </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2497983533"/>
                  </a:ext>
                </a:extLst>
              </a:tr>
              <a:tr h="88097">
                <a:tc>
                  <a:txBody>
                    <a:bodyPr/>
                    <a:lstStyle/>
                    <a:p>
                      <a:pPr>
                        <a:buNone/>
                      </a:pPr>
                      <a:r>
                        <a:rPr lang="en-US" sz="600">
                          <a:effectLst/>
                        </a:rPr>
                        <a:t>07-11-2016</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Na-24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8.6</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1725986606"/>
                  </a:ext>
                </a:extLst>
              </a:tr>
              <a:tr h="88097">
                <a:tc>
                  <a:txBody>
                    <a:bodyPr/>
                    <a:lstStyle/>
                    <a:p>
                      <a:pPr>
                        <a:buNone/>
                      </a:pPr>
                      <a:r>
                        <a:rPr lang="en-US" sz="600">
                          <a:effectLst/>
                        </a:rPr>
                        <a:t>08-02-2016</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Na-24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8.9</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540987529"/>
                  </a:ext>
                </a:extLst>
              </a:tr>
              <a:tr h="88097">
                <a:tc>
                  <a:txBody>
                    <a:bodyPr/>
                    <a:lstStyle/>
                    <a:p>
                      <a:pPr>
                        <a:buNone/>
                      </a:pPr>
                      <a:r>
                        <a:rPr lang="en-US" sz="600">
                          <a:effectLst/>
                        </a:rPr>
                        <a:t>19-03-2015</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Cs-137</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57</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2731703869"/>
                  </a:ext>
                </a:extLst>
              </a:tr>
              <a:tr h="90443">
                <a:tc>
                  <a:txBody>
                    <a:bodyPr/>
                    <a:lstStyle/>
                    <a:p>
                      <a:pPr>
                        <a:buNone/>
                      </a:pPr>
                      <a:r>
                        <a:rPr lang="en-US" sz="600">
                          <a:effectLst/>
                        </a:rPr>
                        <a:t>14-02-2013</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Cs-137</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dirty="0">
                          <a:effectLst/>
                        </a:rPr>
                        <a:t>1.7</a:t>
                      </a:r>
                      <a:endParaRPr lang="en-TZ"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069033093"/>
                  </a:ext>
                </a:extLst>
              </a:tr>
              <a:tr h="253842">
                <a:tc>
                  <a:txBody>
                    <a:bodyPr/>
                    <a:lstStyle/>
                    <a:p>
                      <a:pPr>
                        <a:buNone/>
                      </a:pPr>
                      <a:r>
                        <a:rPr lang="en-US" sz="600">
                          <a:effectLst/>
                        </a:rPr>
                        <a:t>27-08-2011</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457200" algn="just">
                        <a:buNone/>
                      </a:pPr>
                      <a:r>
                        <a:rPr lang="en-US" sz="600">
                          <a:effectLst/>
                        </a:rPr>
                        <a:t>Cs-137</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457200" algn="just">
                        <a:buNone/>
                      </a:pPr>
                      <a:r>
                        <a:rPr lang="en-US" sz="600">
                          <a:effectLst/>
                        </a:rPr>
                        <a:t>71</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495944289"/>
                  </a:ext>
                </a:extLst>
              </a:tr>
              <a:tr h="88097">
                <a:tc>
                  <a:txBody>
                    <a:bodyPr/>
                    <a:lstStyle/>
                    <a:p>
                      <a:pPr>
                        <a:buNone/>
                      </a:pPr>
                      <a:r>
                        <a:rPr lang="en-US" sz="600">
                          <a:effectLst/>
                        </a:rPr>
                        <a:t>12-03-2010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Cs-137</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0.84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052796133"/>
                  </a:ext>
                </a:extLst>
              </a:tr>
              <a:tr h="88097">
                <a:tc>
                  <a:txBody>
                    <a:bodyPr/>
                    <a:lstStyle/>
                    <a:p>
                      <a:pPr>
                        <a:buNone/>
                      </a:pPr>
                      <a:r>
                        <a:rPr lang="en-US" sz="600">
                          <a:effectLst/>
                        </a:rPr>
                        <a:t>18-07-2010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Na-24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9.4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1479136428"/>
                  </a:ext>
                </a:extLst>
              </a:tr>
              <a:tr h="88097">
                <a:tc>
                  <a:txBody>
                    <a:bodyPr/>
                    <a:lstStyle/>
                    <a:p>
                      <a:pPr>
                        <a:buNone/>
                      </a:pPr>
                      <a:r>
                        <a:rPr lang="en-US" sz="600">
                          <a:effectLst/>
                        </a:rPr>
                        <a:t>13-09-2010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Na-24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7.1</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778732324"/>
                  </a:ext>
                </a:extLst>
              </a:tr>
              <a:tr h="88097">
                <a:tc>
                  <a:txBody>
                    <a:bodyPr/>
                    <a:lstStyle/>
                    <a:p>
                      <a:pPr>
                        <a:buNone/>
                      </a:pPr>
                      <a:r>
                        <a:rPr lang="en-US" sz="600">
                          <a:effectLst/>
                        </a:rPr>
                        <a:t>04-05-2010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Na-24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4.6</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95798461"/>
                  </a:ext>
                </a:extLst>
              </a:tr>
              <a:tr h="88097">
                <a:tc>
                  <a:txBody>
                    <a:bodyPr/>
                    <a:lstStyle/>
                    <a:p>
                      <a:pPr>
                        <a:buNone/>
                      </a:pPr>
                      <a:r>
                        <a:rPr lang="en-US" sz="600">
                          <a:effectLst/>
                        </a:rPr>
                        <a:t>22-05-2010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Na-24</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a:effectLst/>
                        </a:rPr>
                        <a:t>7.9</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214367214"/>
                  </a:ext>
                </a:extLst>
              </a:tr>
              <a:tr h="88097">
                <a:tc>
                  <a:txBody>
                    <a:bodyPr/>
                    <a:lstStyle/>
                    <a:p>
                      <a:pPr>
                        <a:buNone/>
                      </a:pPr>
                      <a:r>
                        <a:rPr lang="en-US" sz="600">
                          <a:effectLst/>
                        </a:rPr>
                        <a:t>29-03-2010</a:t>
                      </a:r>
                      <a:endParaRPr lang="en-TZ"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dirty="0">
                          <a:effectLst/>
                        </a:rPr>
                        <a:t>Na-24</a:t>
                      </a:r>
                      <a:endParaRPr lang="en-TZ"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buNone/>
                      </a:pPr>
                      <a:r>
                        <a:rPr lang="en-US" sz="600" dirty="0">
                          <a:effectLst/>
                        </a:rPr>
                        <a:t>7.2</a:t>
                      </a:r>
                      <a:endParaRPr lang="en-TZ"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975325303"/>
                  </a:ext>
                </a:extLst>
              </a:tr>
            </a:tbl>
          </a:graphicData>
        </a:graphic>
      </p:graphicFrame>
      <p:pic>
        <p:nvPicPr>
          <p:cNvPr id="11" name="Picture 10">
            <a:extLst>
              <a:ext uri="{FF2B5EF4-FFF2-40B4-BE49-F238E27FC236}">
                <a16:creationId xmlns:a16="http://schemas.microsoft.com/office/drawing/2014/main" id="{C8408C7F-7CAD-A7D1-23A1-BF0271EF9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5965" y="5479138"/>
            <a:ext cx="1533435" cy="1239259"/>
          </a:xfrm>
          <a:prstGeom prst="rect">
            <a:avLst/>
          </a:prstGeom>
        </p:spPr>
      </p:pic>
      <p:sp>
        <p:nvSpPr>
          <p:cNvPr id="13" name="TextBox 12">
            <a:extLst>
              <a:ext uri="{FF2B5EF4-FFF2-40B4-BE49-F238E27FC236}">
                <a16:creationId xmlns:a16="http://schemas.microsoft.com/office/drawing/2014/main" id="{0EA353E9-6AB3-33B8-431E-19D876F8F3D3}"/>
              </a:ext>
            </a:extLst>
          </p:cNvPr>
          <p:cNvSpPr txBox="1"/>
          <p:nvPr/>
        </p:nvSpPr>
        <p:spPr>
          <a:xfrm>
            <a:off x="545292" y="1457230"/>
            <a:ext cx="3412727" cy="553998"/>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Table 1. Anthropogenic radionuclides detected at RN64 (2010–2024</a:t>
            </a:r>
            <a:r>
              <a:rPr lang="en-US" sz="1800" dirty="0"/>
              <a:t>).</a:t>
            </a:r>
            <a:endParaRPr lang="en-TZ" sz="1800" dirty="0"/>
          </a:p>
        </p:txBody>
      </p:sp>
      <p:sp>
        <p:nvSpPr>
          <p:cNvPr id="17" name="TextBox 16">
            <a:extLst>
              <a:ext uri="{FF2B5EF4-FFF2-40B4-BE49-F238E27FC236}">
                <a16:creationId xmlns:a16="http://schemas.microsoft.com/office/drawing/2014/main" id="{EA70BDCD-8714-3F7F-E7A1-DC6574C8D0FB}"/>
              </a:ext>
            </a:extLst>
          </p:cNvPr>
          <p:cNvSpPr txBox="1"/>
          <p:nvPr/>
        </p:nvSpPr>
        <p:spPr>
          <a:xfrm flipH="1">
            <a:off x="10833100" y="1036659"/>
            <a:ext cx="1216971" cy="369332"/>
          </a:xfrm>
          <a:prstGeom prst="rect">
            <a:avLst/>
          </a:prstGeom>
          <a:noFill/>
        </p:spPr>
        <p:txBody>
          <a:bodyPr wrap="square">
            <a:spAutoFit/>
          </a:bodyPr>
          <a:lstStyle/>
          <a:p>
            <a:r>
              <a:rPr lang="it-IT" b="0" i="0" dirty="0">
                <a:solidFill>
                  <a:srgbClr val="777777"/>
                </a:solidFill>
                <a:effectLst/>
                <a:latin typeface="Roboto" panose="02000000000000000000" pitchFamily="2" charset="0"/>
              </a:rPr>
              <a:t>P2.3-515</a:t>
            </a:r>
            <a:endParaRPr lang="en-TZ" dirty="0"/>
          </a:p>
        </p:txBody>
      </p:sp>
    </p:spTree>
    <p:extLst>
      <p:ext uri="{BB962C8B-B14F-4D97-AF65-F5344CB8AC3E}">
        <p14:creationId xmlns:p14="http://schemas.microsoft.com/office/powerpoint/2010/main" val="361369925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SnT2025_E-Poster Template_CLEAN_250702</Template>
  <TotalTime>292</TotalTime>
  <Words>1105</Words>
  <Application>Microsoft Office PowerPoint</Application>
  <PresentationFormat>Widescreen</PresentationFormat>
  <Paragraphs>170</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Roboto</vt:lpstr>
      <vt:lpstr>Times New Roman</vt:lpstr>
      <vt:lpstr>Wingdings</vt:lpstr>
      <vt:lpstr>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Vitus Abel</dc:creator>
  <cp:lastModifiedBy>Vitus Abel</cp:lastModifiedBy>
  <cp:revision>25</cp:revision>
  <dcterms:created xsi:type="dcterms:W3CDTF">2025-08-25T08:02:08Z</dcterms:created>
  <dcterms:modified xsi:type="dcterms:W3CDTF">2025-08-30T23:19:14Z</dcterms:modified>
</cp:coreProperties>
</file>