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60" r:id="rId5"/>
    <p:sldId id="262" r:id="rId6"/>
    <p:sldId id="263" r:id="rId7"/>
    <p:sldId id="264" r:id="rId8"/>
    <p:sldId id="265" r:id="rId9"/>
    <p:sldId id="267" r:id="rId10"/>
    <p:sldId id="271" r:id="rId11"/>
    <p:sldId id="268" r:id="rId12"/>
    <p:sldId id="269" r:id="rId13"/>
    <p:sldId id="270"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AEE808F0-5C8D-41E2-A7EE-1297103FB202}">
          <p14:sldIdLst>
            <p14:sldId id="257"/>
          </p14:sldIdLst>
        </p14:section>
        <p14:section name="Presentation Slides" id="{7FF95B58-103F-4172-A696-3BF92E4B71C9}">
          <p14:sldIdLst>
            <p14:sldId id="256"/>
            <p14:sldId id="259"/>
            <p14:sldId id="260"/>
            <p14:sldId id="262"/>
            <p14:sldId id="263"/>
            <p14:sldId id="264"/>
            <p14:sldId id="265"/>
            <p14:sldId id="267"/>
            <p14:sldId id="271"/>
            <p14:sldId id="268"/>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2023\SnT2023\Chart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320506280525067"/>
          <c:y val="5.4983643745993127E-2"/>
          <c:w val="0.80140045355138823"/>
          <c:h val="0.75853303305771536"/>
        </c:manualLayout>
      </c:layout>
      <c:bar3DChart>
        <c:barDir val="col"/>
        <c:grouping val="clustered"/>
        <c:varyColors val="0"/>
        <c:ser>
          <c:idx val="0"/>
          <c:order val="0"/>
          <c:spPr>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sp3d/>
          </c:spPr>
          <c:invertIfNegative val="0"/>
          <c:dLbls>
            <c:dLbl>
              <c:idx val="0"/>
              <c:layout>
                <c:manualLayout>
                  <c:x val="1.9142419601838024E-3"/>
                  <c:y val="-6.1789677974118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17-43C1-8222-56BAFD0CD19F}"/>
                </c:ext>
              </c:extLst>
            </c:dLbl>
            <c:dLbl>
              <c:idx val="1"/>
              <c:layout>
                <c:manualLayout>
                  <c:x val="-7.0188061054934116E-17"/>
                  <c:y val="-2.2764618200990835E-2"/>
                </c:manualLayout>
              </c:layout>
              <c:tx>
                <c:rich>
                  <a:bodyPr/>
                  <a:lstStyle/>
                  <a:p>
                    <a:r>
                      <a:rPr lang="en-US" dirty="0"/>
                      <a:t>1E+9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917-43C1-8222-56BAFD0CD19F}"/>
                </c:ext>
              </c:extLst>
            </c:dLbl>
            <c:dLbl>
              <c:idx val="2"/>
              <c:layout>
                <c:manualLayout>
                  <c:x val="5.7427258805513018E-3"/>
                  <c:y val="-4.55292364019816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17-43C1-8222-56BAFD0CD19F}"/>
                </c:ext>
              </c:extLst>
            </c:dLbl>
            <c:dLbl>
              <c:idx val="3"/>
              <c:layout>
                <c:manualLayout>
                  <c:x val="0"/>
                  <c:y val="-3.9025059773127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17-43C1-8222-56BAFD0CD1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Sheet1!$C$8:$C$11</c:f>
              <c:strCache>
                <c:ptCount val="4"/>
                <c:pt idx="0">
                  <c:v>MIPFs</c:v>
                </c:pt>
                <c:pt idx="1">
                  <c:v>Conventional NPP</c:v>
                </c:pt>
                <c:pt idx="2">
                  <c:v>Nuclear Explosion</c:v>
                </c:pt>
                <c:pt idx="3">
                  <c:v>Estimated MSR</c:v>
                </c:pt>
              </c:strCache>
            </c:strRef>
          </c:cat>
          <c:val>
            <c:numRef>
              <c:f>Sheet1!$D$8:$D$11</c:f>
              <c:numCache>
                <c:formatCode>@</c:formatCode>
                <c:ptCount val="4"/>
                <c:pt idx="0">
                  <c:v>10000000000000</c:v>
                </c:pt>
                <c:pt idx="1">
                  <c:v>1000000000</c:v>
                </c:pt>
                <c:pt idx="2">
                  <c:v>1E+16</c:v>
                </c:pt>
                <c:pt idx="3" formatCode="General">
                  <c:v>10000000000000</c:v>
                </c:pt>
              </c:numCache>
            </c:numRef>
          </c:val>
          <c:extLst>
            <c:ext xmlns:c16="http://schemas.microsoft.com/office/drawing/2014/chart" uri="{C3380CC4-5D6E-409C-BE32-E72D297353CC}">
              <c16:uniqueId val="{00000004-5917-43C1-8222-56BAFD0CD19F}"/>
            </c:ext>
          </c:extLst>
        </c:ser>
        <c:dLbls>
          <c:showLegendKey val="0"/>
          <c:showVal val="1"/>
          <c:showCatName val="0"/>
          <c:showSerName val="0"/>
          <c:showPercent val="0"/>
          <c:showBubbleSize val="0"/>
        </c:dLbls>
        <c:gapWidth val="150"/>
        <c:gapDepth val="0"/>
        <c:shape val="box"/>
        <c:axId val="1404699647"/>
        <c:axId val="1624386207"/>
        <c:axId val="0"/>
      </c:bar3DChart>
      <c:catAx>
        <c:axId val="1404699647"/>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4386207"/>
        <c:crosses val="autoZero"/>
        <c:auto val="1"/>
        <c:lblAlgn val="ctr"/>
        <c:lblOffset val="100"/>
        <c:noMultiLvlLbl val="0"/>
      </c:catAx>
      <c:valAx>
        <c:axId val="1624386207"/>
        <c:scaling>
          <c:logBase val="1000"/>
          <c:orientation val="minMax"/>
        </c:scaling>
        <c:delete val="0"/>
        <c:axPos val="l"/>
        <c:numFmt formatCode="@"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46996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8153E-E250-4B5A-89FA-C8C95F8727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D"/>
        </a:p>
      </dgm:t>
    </dgm:pt>
    <dgm:pt modelId="{4A5A73DF-19B7-4818-B4F2-76E2F29F604F}">
      <dgm:prSet phldrT="[Text]" phldr="1" custT="1"/>
      <dgm:spPr/>
      <dgm:t>
        <a:bodyPr/>
        <a:lstStyle/>
        <a:p>
          <a:endParaRPr lang="en-ID" sz="1800"/>
        </a:p>
      </dgm:t>
    </dgm:pt>
    <dgm:pt modelId="{8DE1D60A-3FA4-4454-AE77-AE4B20BE9319}" type="parTrans" cxnId="{918074DA-07B8-43E1-B66D-747713F0528D}">
      <dgm:prSet/>
      <dgm:spPr/>
      <dgm:t>
        <a:bodyPr/>
        <a:lstStyle/>
        <a:p>
          <a:endParaRPr lang="en-ID" sz="1800"/>
        </a:p>
      </dgm:t>
    </dgm:pt>
    <dgm:pt modelId="{8D0FE897-CF52-45FD-9A25-8C00E27577E9}" type="sibTrans" cxnId="{918074DA-07B8-43E1-B66D-747713F0528D}">
      <dgm:prSet/>
      <dgm:spPr/>
      <dgm:t>
        <a:bodyPr/>
        <a:lstStyle/>
        <a:p>
          <a:endParaRPr lang="en-ID" sz="1800"/>
        </a:p>
      </dgm:t>
    </dgm:pt>
    <dgm:pt modelId="{664E50C2-6E1F-48C8-8C74-DF03A642D5C9}">
      <dgm:prSet phldrT="[Text]" custT="1"/>
      <dgm:spPr/>
      <dgm:t>
        <a:bodyPr/>
        <a:lstStyle/>
        <a:p>
          <a:pPr>
            <a:buNone/>
          </a:pPr>
          <a:r>
            <a:rPr lang="en-ID" sz="1800" dirty="0"/>
            <a:t>China’s </a:t>
          </a:r>
          <a:r>
            <a:rPr lang="en-ID" sz="1800" b="1" dirty="0"/>
            <a:t>thorium molten-salt, liquid-fuel</a:t>
          </a:r>
          <a:r>
            <a:rPr lang="en-ID" sz="1800" dirty="0"/>
            <a:t> experimental reactor (</a:t>
          </a:r>
          <a:r>
            <a:rPr lang="en-ID" sz="1800" b="1" dirty="0"/>
            <a:t>2 </a:t>
          </a:r>
          <a:r>
            <a:rPr lang="en-ID" sz="1800" b="1" dirty="0" err="1"/>
            <a:t>MWt</a:t>
          </a:r>
          <a:r>
            <a:rPr lang="en-ID" sz="1800" dirty="0"/>
            <a:t>) developed by </a:t>
          </a:r>
          <a:r>
            <a:rPr lang="en-ID" sz="1800" b="1" dirty="0"/>
            <a:t>SINAP / Chinese Academy of Sciences</a:t>
          </a:r>
          <a:r>
            <a:rPr lang="en-ID" sz="1800" dirty="0"/>
            <a:t> in </a:t>
          </a:r>
          <a:r>
            <a:rPr lang="en-ID" sz="1800" dirty="0" err="1"/>
            <a:t>Wuwei</a:t>
          </a:r>
          <a:r>
            <a:rPr lang="en-ID" sz="1800" dirty="0"/>
            <a:t>, Gansu.</a:t>
          </a:r>
        </a:p>
      </dgm:t>
    </dgm:pt>
    <dgm:pt modelId="{FE318C3C-8AC8-4FA0-B54F-87A4CE1EFE70}" type="parTrans" cxnId="{7C5DEC50-8310-480C-9D4B-FC010C1327C0}">
      <dgm:prSet/>
      <dgm:spPr/>
      <dgm:t>
        <a:bodyPr/>
        <a:lstStyle/>
        <a:p>
          <a:endParaRPr lang="en-ID" sz="1800"/>
        </a:p>
      </dgm:t>
    </dgm:pt>
    <dgm:pt modelId="{CC1DE3F2-C640-4669-A109-F0A42C72B395}" type="sibTrans" cxnId="{7C5DEC50-8310-480C-9D4B-FC010C1327C0}">
      <dgm:prSet/>
      <dgm:spPr/>
      <dgm:t>
        <a:bodyPr/>
        <a:lstStyle/>
        <a:p>
          <a:endParaRPr lang="en-ID" sz="1800"/>
        </a:p>
      </dgm:t>
    </dgm:pt>
    <dgm:pt modelId="{43061083-1927-44E3-A84B-6BB690456475}">
      <dgm:prSet phldrT="[Text]" custT="1"/>
      <dgm:spPr/>
      <dgm:t>
        <a:bodyPr/>
        <a:lstStyle/>
        <a:p>
          <a:pPr>
            <a:buNone/>
          </a:pPr>
          <a:r>
            <a:rPr lang="en-ID" sz="1800" b="1" dirty="0"/>
            <a:t>Fuel &amp; salt system:</a:t>
          </a:r>
          <a:r>
            <a:rPr lang="en-ID" sz="1800" dirty="0"/>
            <a:t> UF₄ (driver, </a:t>
          </a:r>
          <a:r>
            <a:rPr lang="en-ID" sz="1800" b="1" dirty="0"/>
            <a:t>&lt;20% U-235</a:t>
          </a:r>
          <a:r>
            <a:rPr lang="en-ID" sz="1800" dirty="0"/>
            <a:t>) dissolved in </a:t>
          </a:r>
          <a:r>
            <a:rPr lang="en-ID" sz="1800" b="1" dirty="0" err="1"/>
            <a:t>FLiBe</a:t>
          </a:r>
          <a:r>
            <a:rPr lang="en-ID" sz="1800" dirty="0"/>
            <a:t>; thorium inventory ~</a:t>
          </a:r>
          <a:r>
            <a:rPr lang="en-ID" sz="1800" b="1" dirty="0"/>
            <a:t>50 kg</a:t>
          </a:r>
          <a:r>
            <a:rPr lang="en-ID" sz="1800" dirty="0"/>
            <a:t>; fertile </a:t>
          </a:r>
          <a:r>
            <a:rPr lang="en-ID" sz="1800" b="1" dirty="0"/>
            <a:t>Li-7–enriched </a:t>
          </a:r>
          <a:r>
            <a:rPr lang="en-ID" sz="1800" b="1" dirty="0" err="1"/>
            <a:t>FLiBe</a:t>
          </a:r>
          <a:r>
            <a:rPr lang="en-ID" sz="1800" dirty="0"/>
            <a:t> blanket; conversion ratio ≈ </a:t>
          </a:r>
          <a:r>
            <a:rPr lang="en-ID" sz="1800" b="1" dirty="0"/>
            <a:t>0.1</a:t>
          </a:r>
          <a:r>
            <a:rPr lang="en-ID" sz="1800" dirty="0"/>
            <a:t>.</a:t>
          </a:r>
        </a:p>
      </dgm:t>
    </dgm:pt>
    <dgm:pt modelId="{9296410D-2EFD-4C43-A00D-0856368D75B9}" type="parTrans" cxnId="{5712A67E-A217-4942-A088-D62CDA598DE7}">
      <dgm:prSet/>
      <dgm:spPr/>
      <dgm:t>
        <a:bodyPr/>
        <a:lstStyle/>
        <a:p>
          <a:endParaRPr lang="en-ID" sz="1800"/>
        </a:p>
      </dgm:t>
    </dgm:pt>
    <dgm:pt modelId="{7FC6F69F-62AF-4E47-9FBA-E1B813DF2504}" type="sibTrans" cxnId="{5712A67E-A217-4942-A088-D62CDA598DE7}">
      <dgm:prSet/>
      <dgm:spPr/>
      <dgm:t>
        <a:bodyPr/>
        <a:lstStyle/>
        <a:p>
          <a:endParaRPr lang="en-ID" sz="1800"/>
        </a:p>
      </dgm:t>
    </dgm:pt>
    <dgm:pt modelId="{ED39D273-99B1-4FAD-848E-3C85078C2CA3}">
      <dgm:prSet phldrT="[Text]" custT="1"/>
      <dgm:spPr/>
      <dgm:t>
        <a:bodyPr/>
        <a:lstStyle/>
        <a:p>
          <a:pPr>
            <a:buNone/>
          </a:pPr>
          <a:r>
            <a:rPr lang="en-ID" sz="1800" b="1" dirty="0"/>
            <a:t>Site / coordinates:</a:t>
          </a:r>
          <a:r>
            <a:rPr lang="en-ID" sz="1800" dirty="0"/>
            <a:t> </a:t>
          </a:r>
          <a:r>
            <a:rPr lang="en-ID" sz="1800" dirty="0" err="1"/>
            <a:t>Hongshagang</a:t>
          </a:r>
          <a:r>
            <a:rPr lang="en-ID" sz="1800" dirty="0"/>
            <a:t>, </a:t>
          </a:r>
          <a:r>
            <a:rPr lang="en-ID" sz="1800" b="1" dirty="0" err="1"/>
            <a:t>Minqin</a:t>
          </a:r>
          <a:r>
            <a:rPr lang="en-ID" sz="1800" b="1" dirty="0"/>
            <a:t> (</a:t>
          </a:r>
          <a:r>
            <a:rPr lang="en-ID" sz="1800" b="1" dirty="0" err="1"/>
            <a:t>Wuwei</a:t>
          </a:r>
          <a:r>
            <a:rPr lang="en-ID" sz="1800" b="1" dirty="0"/>
            <a:t>), Gansu</a:t>
          </a:r>
          <a:r>
            <a:rPr lang="en-ID" sz="1800" dirty="0"/>
            <a:t> — </a:t>
          </a:r>
          <a:r>
            <a:rPr lang="en-ID" sz="1800" dirty="0" err="1"/>
            <a:t>approx</a:t>
          </a:r>
          <a:r>
            <a:rPr lang="en-ID" sz="1800" dirty="0"/>
            <a:t> </a:t>
          </a:r>
          <a:r>
            <a:rPr lang="en-ID" sz="1800" b="1" dirty="0"/>
            <a:t>38.57°N, 102.36°E</a:t>
          </a:r>
          <a:endParaRPr lang="en-ID" sz="1800" dirty="0"/>
        </a:p>
      </dgm:t>
    </dgm:pt>
    <dgm:pt modelId="{7ADB3A42-C649-42FC-ADE1-8BE57E0B24E9}" type="parTrans" cxnId="{FC2B59B2-B7A0-47D2-BF94-1D3490A1C87D}">
      <dgm:prSet/>
      <dgm:spPr/>
      <dgm:t>
        <a:bodyPr/>
        <a:lstStyle/>
        <a:p>
          <a:endParaRPr lang="en-ID" sz="1800"/>
        </a:p>
      </dgm:t>
    </dgm:pt>
    <dgm:pt modelId="{4898BF46-7DB3-460C-8A1E-29A0B7AF1F3E}" type="sibTrans" cxnId="{FC2B59B2-B7A0-47D2-BF94-1D3490A1C87D}">
      <dgm:prSet/>
      <dgm:spPr/>
      <dgm:t>
        <a:bodyPr/>
        <a:lstStyle/>
        <a:p>
          <a:endParaRPr lang="en-ID" sz="1800"/>
        </a:p>
      </dgm:t>
    </dgm:pt>
    <dgm:pt modelId="{71590636-6B33-4F70-8E03-89F4FD7C35DA}">
      <dgm:prSet custT="1"/>
      <dgm:spPr/>
      <dgm:t>
        <a:bodyPr/>
        <a:lstStyle/>
        <a:p>
          <a:r>
            <a:rPr lang="en-ID" sz="1800" b="1" dirty="0"/>
            <a:t>Continuous fission-gas</a:t>
          </a:r>
          <a:r>
            <a:rPr lang="en-ID" sz="1800" b="0" dirty="0"/>
            <a:t> </a:t>
          </a:r>
          <a:r>
            <a:rPr lang="en-ID" sz="1800" b="0" dirty="0" err="1"/>
            <a:t>handling:strip</a:t>
          </a:r>
          <a:r>
            <a:rPr lang="en-ID" sz="1800" b="0" dirty="0"/>
            <a:t> xenon/</a:t>
          </a:r>
          <a:r>
            <a:rPr lang="en-ID" sz="1800" b="0" dirty="0" err="1"/>
            <a:t>kryptonoff</a:t>
          </a:r>
          <a:r>
            <a:rPr lang="en-ID" sz="1800" b="0" dirty="0"/>
            <a:t>-gas </a:t>
          </a:r>
          <a:r>
            <a:rPr lang="en-ID" sz="1800" b="0" dirty="0" err="1"/>
            <a:t>linehow</a:t>
          </a:r>
          <a:r>
            <a:rPr lang="en-ID" sz="1800" b="0" dirty="0"/>
            <a:t> much radioxenon escapes</a:t>
          </a:r>
        </a:p>
      </dgm:t>
    </dgm:pt>
    <dgm:pt modelId="{EDB89F86-30F9-42A8-836C-5F354D0306B3}" type="parTrans" cxnId="{AFA25C62-2F7F-405F-8D0C-BA671288ED27}">
      <dgm:prSet/>
      <dgm:spPr/>
      <dgm:t>
        <a:bodyPr/>
        <a:lstStyle/>
        <a:p>
          <a:endParaRPr lang="en-ID" sz="1800"/>
        </a:p>
      </dgm:t>
    </dgm:pt>
    <dgm:pt modelId="{44F89A18-17A0-45CD-9D64-F4FF721F29F9}" type="sibTrans" cxnId="{AFA25C62-2F7F-405F-8D0C-BA671288ED27}">
      <dgm:prSet/>
      <dgm:spPr/>
      <dgm:t>
        <a:bodyPr/>
        <a:lstStyle/>
        <a:p>
          <a:endParaRPr lang="en-ID" sz="1800"/>
        </a:p>
      </dgm:t>
    </dgm:pt>
    <dgm:pt modelId="{470A438D-78BB-4CC2-A7AE-5C7C56B14DD7}">
      <dgm:prSet custT="1"/>
      <dgm:spPr/>
      <dgm:t>
        <a:bodyPr/>
        <a:lstStyle/>
        <a:p>
          <a:r>
            <a:rPr lang="en-ID" sz="1800" b="1" dirty="0"/>
            <a:t>IMS </a:t>
          </a:r>
          <a:r>
            <a:rPr lang="en-ID" sz="1800" b="1" dirty="0" err="1"/>
            <a:t>relevance:larger</a:t>
          </a:r>
          <a:r>
            <a:rPr lang="en-ID" sz="1800" b="1" dirty="0"/>
            <a:t> Xe-133 / Xe-131m </a:t>
          </a:r>
          <a:r>
            <a:rPr lang="en-ID" sz="1800" b="1" dirty="0" err="1"/>
            <a:t>emissionsIMS</a:t>
          </a:r>
          <a:r>
            <a:rPr lang="en-ID" sz="1800" b="1" dirty="0"/>
            <a:t> station detections,  </a:t>
          </a:r>
          <a:r>
            <a:rPr lang="en-ID" sz="1800" b="0" dirty="0"/>
            <a:t>where transport exists, off-gas efficiency becomes the key control for the detection</a:t>
          </a:r>
        </a:p>
      </dgm:t>
    </dgm:pt>
    <dgm:pt modelId="{8F27FB1B-368D-49F0-BF2B-CC2D9B695A93}" type="parTrans" cxnId="{9D649FEB-22FA-475C-92F7-C80F2BC88707}">
      <dgm:prSet/>
      <dgm:spPr/>
      <dgm:t>
        <a:bodyPr/>
        <a:lstStyle/>
        <a:p>
          <a:endParaRPr lang="en-ID" sz="1800"/>
        </a:p>
      </dgm:t>
    </dgm:pt>
    <dgm:pt modelId="{580C9E57-F07E-465F-BFEA-DFE91C3795F1}" type="sibTrans" cxnId="{9D649FEB-22FA-475C-92F7-C80F2BC88707}">
      <dgm:prSet/>
      <dgm:spPr/>
      <dgm:t>
        <a:bodyPr/>
        <a:lstStyle/>
        <a:p>
          <a:endParaRPr lang="en-ID" sz="1800"/>
        </a:p>
      </dgm:t>
    </dgm:pt>
    <dgm:pt modelId="{75F507F3-A5B3-43AF-8B1D-A1A4D78AF942}" type="pres">
      <dgm:prSet presAssocID="{2678153E-E250-4B5A-89FA-C8C95F87270C}" presName="vert0" presStyleCnt="0">
        <dgm:presLayoutVars>
          <dgm:dir/>
          <dgm:animOne val="branch"/>
          <dgm:animLvl val="lvl"/>
        </dgm:presLayoutVars>
      </dgm:prSet>
      <dgm:spPr/>
    </dgm:pt>
    <dgm:pt modelId="{EAB36355-2AEB-4B24-B826-DBED7484B341}" type="pres">
      <dgm:prSet presAssocID="{4A5A73DF-19B7-4818-B4F2-76E2F29F604F}" presName="thickLine" presStyleLbl="alignNode1" presStyleIdx="0" presStyleCnt="1"/>
      <dgm:spPr/>
    </dgm:pt>
    <dgm:pt modelId="{EF4837EF-3516-4343-BA00-3963F8175739}" type="pres">
      <dgm:prSet presAssocID="{4A5A73DF-19B7-4818-B4F2-76E2F29F604F}" presName="horz1" presStyleCnt="0"/>
      <dgm:spPr/>
    </dgm:pt>
    <dgm:pt modelId="{E20BEEED-3EB8-4D8C-A3BB-50184535E861}" type="pres">
      <dgm:prSet presAssocID="{4A5A73DF-19B7-4818-B4F2-76E2F29F604F}" presName="tx1" presStyleLbl="revTx" presStyleIdx="0" presStyleCnt="6"/>
      <dgm:spPr/>
    </dgm:pt>
    <dgm:pt modelId="{C3F99E71-6289-4B3E-B657-3F1EDAFCF208}" type="pres">
      <dgm:prSet presAssocID="{4A5A73DF-19B7-4818-B4F2-76E2F29F604F}" presName="vert1" presStyleCnt="0"/>
      <dgm:spPr/>
    </dgm:pt>
    <dgm:pt modelId="{04354EE4-A89B-4E9D-803E-90374F79F949}" type="pres">
      <dgm:prSet presAssocID="{664E50C2-6E1F-48C8-8C74-DF03A642D5C9}" presName="vertSpace2a" presStyleCnt="0"/>
      <dgm:spPr/>
    </dgm:pt>
    <dgm:pt modelId="{9CF83813-DB12-430E-BFF4-1AD065F8C207}" type="pres">
      <dgm:prSet presAssocID="{664E50C2-6E1F-48C8-8C74-DF03A642D5C9}" presName="horz2" presStyleCnt="0"/>
      <dgm:spPr/>
    </dgm:pt>
    <dgm:pt modelId="{58690EB9-E43F-4A59-B088-D7278A7E313F}" type="pres">
      <dgm:prSet presAssocID="{664E50C2-6E1F-48C8-8C74-DF03A642D5C9}" presName="horzSpace2" presStyleCnt="0"/>
      <dgm:spPr/>
    </dgm:pt>
    <dgm:pt modelId="{8EEDB495-D284-49D4-B109-A4E4DA06FA1A}" type="pres">
      <dgm:prSet presAssocID="{664E50C2-6E1F-48C8-8C74-DF03A642D5C9}" presName="tx2" presStyleLbl="revTx" presStyleIdx="1" presStyleCnt="6"/>
      <dgm:spPr/>
    </dgm:pt>
    <dgm:pt modelId="{A4ABD2D3-826C-4601-9340-FC9F0B5231B8}" type="pres">
      <dgm:prSet presAssocID="{664E50C2-6E1F-48C8-8C74-DF03A642D5C9}" presName="vert2" presStyleCnt="0"/>
      <dgm:spPr/>
    </dgm:pt>
    <dgm:pt modelId="{29EEDD98-02A7-4352-8374-D9692D8B1C59}" type="pres">
      <dgm:prSet presAssocID="{664E50C2-6E1F-48C8-8C74-DF03A642D5C9}" presName="thinLine2b" presStyleLbl="callout" presStyleIdx="0" presStyleCnt="5"/>
      <dgm:spPr/>
    </dgm:pt>
    <dgm:pt modelId="{8A65A67C-8875-49DE-9054-84F6FA300344}" type="pres">
      <dgm:prSet presAssocID="{664E50C2-6E1F-48C8-8C74-DF03A642D5C9}" presName="vertSpace2b" presStyleCnt="0"/>
      <dgm:spPr/>
    </dgm:pt>
    <dgm:pt modelId="{732FF337-E538-4504-8778-F4A03B3043D3}" type="pres">
      <dgm:prSet presAssocID="{43061083-1927-44E3-A84B-6BB690456475}" presName="horz2" presStyleCnt="0"/>
      <dgm:spPr/>
    </dgm:pt>
    <dgm:pt modelId="{E4E1C213-8890-4B7D-87B6-C4EDA7B7C0C7}" type="pres">
      <dgm:prSet presAssocID="{43061083-1927-44E3-A84B-6BB690456475}" presName="horzSpace2" presStyleCnt="0"/>
      <dgm:spPr/>
    </dgm:pt>
    <dgm:pt modelId="{CFD2AD6C-CA90-4404-BA65-870C626D052B}" type="pres">
      <dgm:prSet presAssocID="{43061083-1927-44E3-A84B-6BB690456475}" presName="tx2" presStyleLbl="revTx" presStyleIdx="2" presStyleCnt="6"/>
      <dgm:spPr/>
    </dgm:pt>
    <dgm:pt modelId="{5718F778-C504-4F6E-A6EC-E1293238B3CF}" type="pres">
      <dgm:prSet presAssocID="{43061083-1927-44E3-A84B-6BB690456475}" presName="vert2" presStyleCnt="0"/>
      <dgm:spPr/>
    </dgm:pt>
    <dgm:pt modelId="{6F3E449A-0EBE-49BF-B0B8-6D4436470CA0}" type="pres">
      <dgm:prSet presAssocID="{43061083-1927-44E3-A84B-6BB690456475}" presName="thinLine2b" presStyleLbl="callout" presStyleIdx="1" presStyleCnt="5"/>
      <dgm:spPr/>
    </dgm:pt>
    <dgm:pt modelId="{DD99CFD0-8BD2-4A6E-A55C-7A09C55B02F9}" type="pres">
      <dgm:prSet presAssocID="{43061083-1927-44E3-A84B-6BB690456475}" presName="vertSpace2b" presStyleCnt="0"/>
      <dgm:spPr/>
    </dgm:pt>
    <dgm:pt modelId="{05290367-5E7A-4BE3-943E-BF145E47B796}" type="pres">
      <dgm:prSet presAssocID="{ED39D273-99B1-4FAD-848E-3C85078C2CA3}" presName="horz2" presStyleCnt="0"/>
      <dgm:spPr/>
    </dgm:pt>
    <dgm:pt modelId="{A5712D86-1593-433F-9F7D-F9E1ED57DBEB}" type="pres">
      <dgm:prSet presAssocID="{ED39D273-99B1-4FAD-848E-3C85078C2CA3}" presName="horzSpace2" presStyleCnt="0"/>
      <dgm:spPr/>
    </dgm:pt>
    <dgm:pt modelId="{21D54ED9-78BF-4DF0-9996-894463B5470E}" type="pres">
      <dgm:prSet presAssocID="{ED39D273-99B1-4FAD-848E-3C85078C2CA3}" presName="tx2" presStyleLbl="revTx" presStyleIdx="3" presStyleCnt="6"/>
      <dgm:spPr/>
    </dgm:pt>
    <dgm:pt modelId="{D666859A-E386-4725-B1FE-692286F53E98}" type="pres">
      <dgm:prSet presAssocID="{ED39D273-99B1-4FAD-848E-3C85078C2CA3}" presName="vert2" presStyleCnt="0"/>
      <dgm:spPr/>
    </dgm:pt>
    <dgm:pt modelId="{A2ED628C-093B-4718-8F29-DC48FEC89FE9}" type="pres">
      <dgm:prSet presAssocID="{ED39D273-99B1-4FAD-848E-3C85078C2CA3}" presName="thinLine2b" presStyleLbl="callout" presStyleIdx="2" presStyleCnt="5"/>
      <dgm:spPr/>
    </dgm:pt>
    <dgm:pt modelId="{6B8571A7-418B-4C65-B97C-FF0000DBFCFA}" type="pres">
      <dgm:prSet presAssocID="{ED39D273-99B1-4FAD-848E-3C85078C2CA3}" presName="vertSpace2b" presStyleCnt="0"/>
      <dgm:spPr/>
    </dgm:pt>
    <dgm:pt modelId="{280EF04D-7CFA-42AF-A52F-CC403052B0CE}" type="pres">
      <dgm:prSet presAssocID="{71590636-6B33-4F70-8E03-89F4FD7C35DA}" presName="horz2" presStyleCnt="0"/>
      <dgm:spPr/>
    </dgm:pt>
    <dgm:pt modelId="{D57BD96D-3367-4776-A397-08BD32189A91}" type="pres">
      <dgm:prSet presAssocID="{71590636-6B33-4F70-8E03-89F4FD7C35DA}" presName="horzSpace2" presStyleCnt="0"/>
      <dgm:spPr/>
    </dgm:pt>
    <dgm:pt modelId="{45C99FA8-DFC6-40E3-8A8B-88E726306917}" type="pres">
      <dgm:prSet presAssocID="{71590636-6B33-4F70-8E03-89F4FD7C35DA}" presName="tx2" presStyleLbl="revTx" presStyleIdx="4" presStyleCnt="6"/>
      <dgm:spPr/>
    </dgm:pt>
    <dgm:pt modelId="{26D9D397-6A0C-4792-ABEC-B6A8A08907EF}" type="pres">
      <dgm:prSet presAssocID="{71590636-6B33-4F70-8E03-89F4FD7C35DA}" presName="vert2" presStyleCnt="0"/>
      <dgm:spPr/>
    </dgm:pt>
    <dgm:pt modelId="{CDC28021-8094-4C1B-8655-AEE3D738317F}" type="pres">
      <dgm:prSet presAssocID="{71590636-6B33-4F70-8E03-89F4FD7C35DA}" presName="thinLine2b" presStyleLbl="callout" presStyleIdx="3" presStyleCnt="5"/>
      <dgm:spPr/>
    </dgm:pt>
    <dgm:pt modelId="{B0A6D482-EBB6-4F2B-9BF9-3253AE10BECB}" type="pres">
      <dgm:prSet presAssocID="{71590636-6B33-4F70-8E03-89F4FD7C35DA}" presName="vertSpace2b" presStyleCnt="0"/>
      <dgm:spPr/>
    </dgm:pt>
    <dgm:pt modelId="{6C2505EF-CD30-48CC-BA92-2C25225B1C35}" type="pres">
      <dgm:prSet presAssocID="{470A438D-78BB-4CC2-A7AE-5C7C56B14DD7}" presName="horz2" presStyleCnt="0"/>
      <dgm:spPr/>
    </dgm:pt>
    <dgm:pt modelId="{EBCF7A2F-6B3D-498A-AD1C-86349BF5A16C}" type="pres">
      <dgm:prSet presAssocID="{470A438D-78BB-4CC2-A7AE-5C7C56B14DD7}" presName="horzSpace2" presStyleCnt="0"/>
      <dgm:spPr/>
    </dgm:pt>
    <dgm:pt modelId="{787DAF22-ECF2-4B1C-B48C-EB6CA05521EC}" type="pres">
      <dgm:prSet presAssocID="{470A438D-78BB-4CC2-A7AE-5C7C56B14DD7}" presName="tx2" presStyleLbl="revTx" presStyleIdx="5" presStyleCnt="6"/>
      <dgm:spPr/>
    </dgm:pt>
    <dgm:pt modelId="{2526776B-8BBF-4AE7-8AC0-5A21EFC2DE3E}" type="pres">
      <dgm:prSet presAssocID="{470A438D-78BB-4CC2-A7AE-5C7C56B14DD7}" presName="vert2" presStyleCnt="0"/>
      <dgm:spPr/>
    </dgm:pt>
    <dgm:pt modelId="{CFB1DD00-E9B8-49BE-969D-DF1A4BCA959D}" type="pres">
      <dgm:prSet presAssocID="{470A438D-78BB-4CC2-A7AE-5C7C56B14DD7}" presName="thinLine2b" presStyleLbl="callout" presStyleIdx="4" presStyleCnt="5"/>
      <dgm:spPr/>
    </dgm:pt>
    <dgm:pt modelId="{7B2F09DA-D885-4F76-AB03-022830FC96CE}" type="pres">
      <dgm:prSet presAssocID="{470A438D-78BB-4CC2-A7AE-5C7C56B14DD7}" presName="vertSpace2b" presStyleCnt="0"/>
      <dgm:spPr/>
    </dgm:pt>
  </dgm:ptLst>
  <dgm:cxnLst>
    <dgm:cxn modelId="{30B77817-F964-4706-A7F9-02FFFEF8C9B9}" type="presOf" srcId="{664E50C2-6E1F-48C8-8C74-DF03A642D5C9}" destId="{8EEDB495-D284-49D4-B109-A4E4DA06FA1A}" srcOrd="0" destOrd="0" presId="urn:microsoft.com/office/officeart/2008/layout/LinedList"/>
    <dgm:cxn modelId="{AFA25C62-2F7F-405F-8D0C-BA671288ED27}" srcId="{4A5A73DF-19B7-4818-B4F2-76E2F29F604F}" destId="{71590636-6B33-4F70-8E03-89F4FD7C35DA}" srcOrd="3" destOrd="0" parTransId="{EDB89F86-30F9-42A8-836C-5F354D0306B3}" sibTransId="{44F89A18-17A0-45CD-9D64-F4FF721F29F9}"/>
    <dgm:cxn modelId="{ED6A1E4C-4CFC-46E0-B840-4D1BC8013BA7}" type="presOf" srcId="{43061083-1927-44E3-A84B-6BB690456475}" destId="{CFD2AD6C-CA90-4404-BA65-870C626D052B}" srcOrd="0" destOrd="0" presId="urn:microsoft.com/office/officeart/2008/layout/LinedList"/>
    <dgm:cxn modelId="{7C5DEC50-8310-480C-9D4B-FC010C1327C0}" srcId="{4A5A73DF-19B7-4818-B4F2-76E2F29F604F}" destId="{664E50C2-6E1F-48C8-8C74-DF03A642D5C9}" srcOrd="0" destOrd="0" parTransId="{FE318C3C-8AC8-4FA0-B54F-87A4CE1EFE70}" sibTransId="{CC1DE3F2-C640-4669-A109-F0A42C72B395}"/>
    <dgm:cxn modelId="{E3E2E056-A65D-46BA-AFAD-DE12C37B6B1D}" type="presOf" srcId="{ED39D273-99B1-4FAD-848E-3C85078C2CA3}" destId="{21D54ED9-78BF-4DF0-9996-894463B5470E}" srcOrd="0" destOrd="0" presId="urn:microsoft.com/office/officeart/2008/layout/LinedList"/>
    <dgm:cxn modelId="{9959FA57-8DB6-4FEF-B1F5-6D2DAFB55EDD}" type="presOf" srcId="{4A5A73DF-19B7-4818-B4F2-76E2F29F604F}" destId="{E20BEEED-3EB8-4D8C-A3BB-50184535E861}" srcOrd="0" destOrd="0" presId="urn:microsoft.com/office/officeart/2008/layout/LinedList"/>
    <dgm:cxn modelId="{5712A67E-A217-4942-A088-D62CDA598DE7}" srcId="{4A5A73DF-19B7-4818-B4F2-76E2F29F604F}" destId="{43061083-1927-44E3-A84B-6BB690456475}" srcOrd="1" destOrd="0" parTransId="{9296410D-2EFD-4C43-A00D-0856368D75B9}" sibTransId="{7FC6F69F-62AF-4E47-9FBA-E1B813DF2504}"/>
    <dgm:cxn modelId="{221C9583-D9B8-4D6E-BD2C-CA3111230078}" type="presOf" srcId="{71590636-6B33-4F70-8E03-89F4FD7C35DA}" destId="{45C99FA8-DFC6-40E3-8A8B-88E726306917}" srcOrd="0" destOrd="0" presId="urn:microsoft.com/office/officeart/2008/layout/LinedList"/>
    <dgm:cxn modelId="{FC2B59B2-B7A0-47D2-BF94-1D3490A1C87D}" srcId="{4A5A73DF-19B7-4818-B4F2-76E2F29F604F}" destId="{ED39D273-99B1-4FAD-848E-3C85078C2CA3}" srcOrd="2" destOrd="0" parTransId="{7ADB3A42-C649-42FC-ADE1-8BE57E0B24E9}" sibTransId="{4898BF46-7DB3-460C-8A1E-29A0B7AF1F3E}"/>
    <dgm:cxn modelId="{7CF295BE-CAAC-4A6E-A923-188A91C43D07}" type="presOf" srcId="{470A438D-78BB-4CC2-A7AE-5C7C56B14DD7}" destId="{787DAF22-ECF2-4B1C-B48C-EB6CA05521EC}" srcOrd="0" destOrd="0" presId="urn:microsoft.com/office/officeart/2008/layout/LinedList"/>
    <dgm:cxn modelId="{71B5AACD-503B-44DE-9DB0-3075998B1745}" type="presOf" srcId="{2678153E-E250-4B5A-89FA-C8C95F87270C}" destId="{75F507F3-A5B3-43AF-8B1D-A1A4D78AF942}" srcOrd="0" destOrd="0" presId="urn:microsoft.com/office/officeart/2008/layout/LinedList"/>
    <dgm:cxn modelId="{918074DA-07B8-43E1-B66D-747713F0528D}" srcId="{2678153E-E250-4B5A-89FA-C8C95F87270C}" destId="{4A5A73DF-19B7-4818-B4F2-76E2F29F604F}" srcOrd="0" destOrd="0" parTransId="{8DE1D60A-3FA4-4454-AE77-AE4B20BE9319}" sibTransId="{8D0FE897-CF52-45FD-9A25-8C00E27577E9}"/>
    <dgm:cxn modelId="{9D649FEB-22FA-475C-92F7-C80F2BC88707}" srcId="{4A5A73DF-19B7-4818-B4F2-76E2F29F604F}" destId="{470A438D-78BB-4CC2-A7AE-5C7C56B14DD7}" srcOrd="4" destOrd="0" parTransId="{8F27FB1B-368D-49F0-BF2B-CC2D9B695A93}" sibTransId="{580C9E57-F07E-465F-BFEA-DFE91C3795F1}"/>
    <dgm:cxn modelId="{8E319EC0-13BB-4E4E-9BE0-3708003E552A}" type="presParOf" srcId="{75F507F3-A5B3-43AF-8B1D-A1A4D78AF942}" destId="{EAB36355-2AEB-4B24-B826-DBED7484B341}" srcOrd="0" destOrd="0" presId="urn:microsoft.com/office/officeart/2008/layout/LinedList"/>
    <dgm:cxn modelId="{88BFFE50-0396-41CD-966B-1EF4B8EDC5E0}" type="presParOf" srcId="{75F507F3-A5B3-43AF-8B1D-A1A4D78AF942}" destId="{EF4837EF-3516-4343-BA00-3963F8175739}" srcOrd="1" destOrd="0" presId="urn:microsoft.com/office/officeart/2008/layout/LinedList"/>
    <dgm:cxn modelId="{C932D1AF-DCD5-416B-A6AB-9B19CEB6B975}" type="presParOf" srcId="{EF4837EF-3516-4343-BA00-3963F8175739}" destId="{E20BEEED-3EB8-4D8C-A3BB-50184535E861}" srcOrd="0" destOrd="0" presId="urn:microsoft.com/office/officeart/2008/layout/LinedList"/>
    <dgm:cxn modelId="{6CE7A3C7-8C2F-444B-91B3-2DEE3CA08499}" type="presParOf" srcId="{EF4837EF-3516-4343-BA00-3963F8175739}" destId="{C3F99E71-6289-4B3E-B657-3F1EDAFCF208}" srcOrd="1" destOrd="0" presId="urn:microsoft.com/office/officeart/2008/layout/LinedList"/>
    <dgm:cxn modelId="{9B72C059-2CA6-46E7-86E8-A881B83288CE}" type="presParOf" srcId="{C3F99E71-6289-4B3E-B657-3F1EDAFCF208}" destId="{04354EE4-A89B-4E9D-803E-90374F79F949}" srcOrd="0" destOrd="0" presId="urn:microsoft.com/office/officeart/2008/layout/LinedList"/>
    <dgm:cxn modelId="{900FE203-3639-4551-BAFF-9A2E8BAA8CA6}" type="presParOf" srcId="{C3F99E71-6289-4B3E-B657-3F1EDAFCF208}" destId="{9CF83813-DB12-430E-BFF4-1AD065F8C207}" srcOrd="1" destOrd="0" presId="urn:microsoft.com/office/officeart/2008/layout/LinedList"/>
    <dgm:cxn modelId="{762056E0-796E-4379-86B8-FF1B72A46677}" type="presParOf" srcId="{9CF83813-DB12-430E-BFF4-1AD065F8C207}" destId="{58690EB9-E43F-4A59-B088-D7278A7E313F}" srcOrd="0" destOrd="0" presId="urn:microsoft.com/office/officeart/2008/layout/LinedList"/>
    <dgm:cxn modelId="{B07DF4FE-8249-48C0-86B8-D6AEFC7D2D9F}" type="presParOf" srcId="{9CF83813-DB12-430E-BFF4-1AD065F8C207}" destId="{8EEDB495-D284-49D4-B109-A4E4DA06FA1A}" srcOrd="1" destOrd="0" presId="urn:microsoft.com/office/officeart/2008/layout/LinedList"/>
    <dgm:cxn modelId="{3E1C91BB-947D-4A75-9E7A-CE2D38A9CC18}" type="presParOf" srcId="{9CF83813-DB12-430E-BFF4-1AD065F8C207}" destId="{A4ABD2D3-826C-4601-9340-FC9F0B5231B8}" srcOrd="2" destOrd="0" presId="urn:microsoft.com/office/officeart/2008/layout/LinedList"/>
    <dgm:cxn modelId="{78737CBA-9F80-4DB0-AFB5-7D02AFCD40AA}" type="presParOf" srcId="{C3F99E71-6289-4B3E-B657-3F1EDAFCF208}" destId="{29EEDD98-02A7-4352-8374-D9692D8B1C59}" srcOrd="2" destOrd="0" presId="urn:microsoft.com/office/officeart/2008/layout/LinedList"/>
    <dgm:cxn modelId="{6205A6A2-ED5C-47B6-B16F-268B043E3D43}" type="presParOf" srcId="{C3F99E71-6289-4B3E-B657-3F1EDAFCF208}" destId="{8A65A67C-8875-49DE-9054-84F6FA300344}" srcOrd="3" destOrd="0" presId="urn:microsoft.com/office/officeart/2008/layout/LinedList"/>
    <dgm:cxn modelId="{943B6AB8-8999-4E16-AC0E-C3C12ADD930B}" type="presParOf" srcId="{C3F99E71-6289-4B3E-B657-3F1EDAFCF208}" destId="{732FF337-E538-4504-8778-F4A03B3043D3}" srcOrd="4" destOrd="0" presId="urn:microsoft.com/office/officeart/2008/layout/LinedList"/>
    <dgm:cxn modelId="{9C0E671A-2128-45A3-BB66-96C598247C0A}" type="presParOf" srcId="{732FF337-E538-4504-8778-F4A03B3043D3}" destId="{E4E1C213-8890-4B7D-87B6-C4EDA7B7C0C7}" srcOrd="0" destOrd="0" presId="urn:microsoft.com/office/officeart/2008/layout/LinedList"/>
    <dgm:cxn modelId="{82F3AB7B-6CA1-42D2-B17E-7E8B74E45097}" type="presParOf" srcId="{732FF337-E538-4504-8778-F4A03B3043D3}" destId="{CFD2AD6C-CA90-4404-BA65-870C626D052B}" srcOrd="1" destOrd="0" presId="urn:microsoft.com/office/officeart/2008/layout/LinedList"/>
    <dgm:cxn modelId="{0233FF7F-E65F-459D-A5A5-93C15030C48C}" type="presParOf" srcId="{732FF337-E538-4504-8778-F4A03B3043D3}" destId="{5718F778-C504-4F6E-A6EC-E1293238B3CF}" srcOrd="2" destOrd="0" presId="urn:microsoft.com/office/officeart/2008/layout/LinedList"/>
    <dgm:cxn modelId="{496A0AAA-515A-4CF1-8A78-9A68AA801A6E}" type="presParOf" srcId="{C3F99E71-6289-4B3E-B657-3F1EDAFCF208}" destId="{6F3E449A-0EBE-49BF-B0B8-6D4436470CA0}" srcOrd="5" destOrd="0" presId="urn:microsoft.com/office/officeart/2008/layout/LinedList"/>
    <dgm:cxn modelId="{9C2EE19D-52F1-4BF5-AB60-BDB0DBE3BE35}" type="presParOf" srcId="{C3F99E71-6289-4B3E-B657-3F1EDAFCF208}" destId="{DD99CFD0-8BD2-4A6E-A55C-7A09C55B02F9}" srcOrd="6" destOrd="0" presId="urn:microsoft.com/office/officeart/2008/layout/LinedList"/>
    <dgm:cxn modelId="{181C043D-2C0F-43C4-BB49-496800005428}" type="presParOf" srcId="{C3F99E71-6289-4B3E-B657-3F1EDAFCF208}" destId="{05290367-5E7A-4BE3-943E-BF145E47B796}" srcOrd="7" destOrd="0" presId="urn:microsoft.com/office/officeart/2008/layout/LinedList"/>
    <dgm:cxn modelId="{D920A519-EE58-432E-B08B-658509901899}" type="presParOf" srcId="{05290367-5E7A-4BE3-943E-BF145E47B796}" destId="{A5712D86-1593-433F-9F7D-F9E1ED57DBEB}" srcOrd="0" destOrd="0" presId="urn:microsoft.com/office/officeart/2008/layout/LinedList"/>
    <dgm:cxn modelId="{74DF71E0-0DE2-4A94-931C-01EA2C6E3B73}" type="presParOf" srcId="{05290367-5E7A-4BE3-943E-BF145E47B796}" destId="{21D54ED9-78BF-4DF0-9996-894463B5470E}" srcOrd="1" destOrd="0" presId="urn:microsoft.com/office/officeart/2008/layout/LinedList"/>
    <dgm:cxn modelId="{F90578CD-E2F7-4E3B-8F6B-4C3CDFDE3A55}" type="presParOf" srcId="{05290367-5E7A-4BE3-943E-BF145E47B796}" destId="{D666859A-E386-4725-B1FE-692286F53E98}" srcOrd="2" destOrd="0" presId="urn:microsoft.com/office/officeart/2008/layout/LinedList"/>
    <dgm:cxn modelId="{8E2B4F59-A005-421B-BD16-49F13C532194}" type="presParOf" srcId="{C3F99E71-6289-4B3E-B657-3F1EDAFCF208}" destId="{A2ED628C-093B-4718-8F29-DC48FEC89FE9}" srcOrd="8" destOrd="0" presId="urn:microsoft.com/office/officeart/2008/layout/LinedList"/>
    <dgm:cxn modelId="{50358968-DD14-4B51-B591-F9F4BD86F288}" type="presParOf" srcId="{C3F99E71-6289-4B3E-B657-3F1EDAFCF208}" destId="{6B8571A7-418B-4C65-B97C-FF0000DBFCFA}" srcOrd="9" destOrd="0" presId="urn:microsoft.com/office/officeart/2008/layout/LinedList"/>
    <dgm:cxn modelId="{77D52227-9F21-4384-A7E8-D46D8867A4D4}" type="presParOf" srcId="{C3F99E71-6289-4B3E-B657-3F1EDAFCF208}" destId="{280EF04D-7CFA-42AF-A52F-CC403052B0CE}" srcOrd="10" destOrd="0" presId="urn:microsoft.com/office/officeart/2008/layout/LinedList"/>
    <dgm:cxn modelId="{14D072EA-5C9A-4EA7-A5F6-EC2C84F9B865}" type="presParOf" srcId="{280EF04D-7CFA-42AF-A52F-CC403052B0CE}" destId="{D57BD96D-3367-4776-A397-08BD32189A91}" srcOrd="0" destOrd="0" presId="urn:microsoft.com/office/officeart/2008/layout/LinedList"/>
    <dgm:cxn modelId="{F0A77271-2B62-416A-A8E2-A2EB3C728E15}" type="presParOf" srcId="{280EF04D-7CFA-42AF-A52F-CC403052B0CE}" destId="{45C99FA8-DFC6-40E3-8A8B-88E726306917}" srcOrd="1" destOrd="0" presId="urn:microsoft.com/office/officeart/2008/layout/LinedList"/>
    <dgm:cxn modelId="{7852149E-BAB4-47CA-8D07-E3B504717928}" type="presParOf" srcId="{280EF04D-7CFA-42AF-A52F-CC403052B0CE}" destId="{26D9D397-6A0C-4792-ABEC-B6A8A08907EF}" srcOrd="2" destOrd="0" presId="urn:microsoft.com/office/officeart/2008/layout/LinedList"/>
    <dgm:cxn modelId="{9E252BCE-10CF-43EE-8422-BE31ABBD319A}" type="presParOf" srcId="{C3F99E71-6289-4B3E-B657-3F1EDAFCF208}" destId="{CDC28021-8094-4C1B-8655-AEE3D738317F}" srcOrd="11" destOrd="0" presId="urn:microsoft.com/office/officeart/2008/layout/LinedList"/>
    <dgm:cxn modelId="{97F080A2-8CE5-438B-99D8-2FB6948CC080}" type="presParOf" srcId="{C3F99E71-6289-4B3E-B657-3F1EDAFCF208}" destId="{B0A6D482-EBB6-4F2B-9BF9-3253AE10BECB}" srcOrd="12" destOrd="0" presId="urn:microsoft.com/office/officeart/2008/layout/LinedList"/>
    <dgm:cxn modelId="{266A9324-814E-4B50-B975-DB32D1581136}" type="presParOf" srcId="{C3F99E71-6289-4B3E-B657-3F1EDAFCF208}" destId="{6C2505EF-CD30-48CC-BA92-2C25225B1C35}" srcOrd="13" destOrd="0" presId="urn:microsoft.com/office/officeart/2008/layout/LinedList"/>
    <dgm:cxn modelId="{EA4F86B7-87E8-40EE-BAD2-9C3594D6662A}" type="presParOf" srcId="{6C2505EF-CD30-48CC-BA92-2C25225B1C35}" destId="{EBCF7A2F-6B3D-498A-AD1C-86349BF5A16C}" srcOrd="0" destOrd="0" presId="urn:microsoft.com/office/officeart/2008/layout/LinedList"/>
    <dgm:cxn modelId="{77976D4A-AFD1-46C0-9487-841D69CD4622}" type="presParOf" srcId="{6C2505EF-CD30-48CC-BA92-2C25225B1C35}" destId="{787DAF22-ECF2-4B1C-B48C-EB6CA05521EC}" srcOrd="1" destOrd="0" presId="urn:microsoft.com/office/officeart/2008/layout/LinedList"/>
    <dgm:cxn modelId="{D5A7856C-F80E-4120-8DCA-1069A43CD96C}" type="presParOf" srcId="{6C2505EF-CD30-48CC-BA92-2C25225B1C35}" destId="{2526776B-8BBF-4AE7-8AC0-5A21EFC2DE3E}" srcOrd="2" destOrd="0" presId="urn:microsoft.com/office/officeart/2008/layout/LinedList"/>
    <dgm:cxn modelId="{E0592833-4CDE-46F0-B8B2-E4843E33224D}" type="presParOf" srcId="{C3F99E71-6289-4B3E-B657-3F1EDAFCF208}" destId="{CFB1DD00-E9B8-49BE-969D-DF1A4BCA959D}" srcOrd="14" destOrd="0" presId="urn:microsoft.com/office/officeart/2008/layout/LinedList"/>
    <dgm:cxn modelId="{95B98644-5AC7-4D15-A1E5-3636E5141E8E}" type="presParOf" srcId="{C3F99E71-6289-4B3E-B657-3F1EDAFCF208}" destId="{7B2F09DA-D885-4F76-AB03-022830FC96CE}"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F9852-03A7-4948-8598-2F7F43D2E21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ID"/>
        </a:p>
      </dgm:t>
    </dgm:pt>
    <dgm:pt modelId="{311EC67F-0830-4C2B-93D4-7D94F3376C4F}">
      <dgm:prSet phldrT="[Text]" phldr="0"/>
      <dgm:spPr>
        <a:solidFill>
          <a:schemeClr val="accent1">
            <a:lumMod val="20000"/>
            <a:lumOff val="80000"/>
          </a:schemeClr>
        </a:solidFill>
        <a:ln>
          <a:solidFill>
            <a:schemeClr val="accent1">
              <a:lumMod val="60000"/>
              <a:lumOff val="40000"/>
            </a:schemeClr>
          </a:solidFill>
        </a:ln>
      </dgm:spPr>
      <dgm:t>
        <a:bodyPr/>
        <a:lstStyle/>
        <a:p>
          <a:r>
            <a:rPr lang="en-US" dirty="0">
              <a:solidFill>
                <a:schemeClr val="tx1">
                  <a:lumMod val="50000"/>
                </a:schemeClr>
              </a:solidFill>
            </a:rPr>
            <a:t>TMSR-LF1</a:t>
          </a:r>
          <a:endParaRPr lang="en-ID" dirty="0">
            <a:solidFill>
              <a:schemeClr val="tx1">
                <a:lumMod val="50000"/>
              </a:schemeClr>
            </a:solidFill>
          </a:endParaRPr>
        </a:p>
      </dgm:t>
    </dgm:pt>
    <dgm:pt modelId="{634E3E2C-865F-4E03-8DB6-7F129DF6E492}" type="parTrans" cxnId="{7B4A8908-C4D7-4FE0-A831-85CE5BD158B8}">
      <dgm:prSet/>
      <dgm:spPr/>
      <dgm:t>
        <a:bodyPr/>
        <a:lstStyle/>
        <a:p>
          <a:endParaRPr lang="en-ID"/>
        </a:p>
      </dgm:t>
    </dgm:pt>
    <dgm:pt modelId="{25809D14-B2DE-4F4D-84E0-968759298150}" type="sibTrans" cxnId="{7B4A8908-C4D7-4FE0-A831-85CE5BD158B8}">
      <dgm:prSet/>
      <dgm:spPr/>
      <dgm:t>
        <a:bodyPr/>
        <a:lstStyle/>
        <a:p>
          <a:endParaRPr lang="en-ID"/>
        </a:p>
      </dgm:t>
    </dgm:pt>
    <dgm:pt modelId="{26D39D56-717A-428C-9903-FED06CE2D9C4}">
      <dgm:prSet phldrT="[Text]" phldr="0"/>
      <dgm:spPr>
        <a:solidFill>
          <a:schemeClr val="accent1">
            <a:lumMod val="20000"/>
            <a:lumOff val="80000"/>
          </a:schemeClr>
        </a:solidFill>
        <a:ln>
          <a:solidFill>
            <a:schemeClr val="accent1">
              <a:lumMod val="60000"/>
              <a:lumOff val="40000"/>
            </a:schemeClr>
          </a:solidFill>
        </a:ln>
      </dgm:spPr>
      <dgm:t>
        <a:bodyPr/>
        <a:lstStyle/>
        <a:p>
          <a:r>
            <a:rPr lang="en-US" dirty="0">
              <a:solidFill>
                <a:schemeClr val="tx1">
                  <a:lumMod val="50000"/>
                </a:schemeClr>
              </a:solidFill>
            </a:rPr>
            <a:t>Trajectory Plots in Full Power Operation</a:t>
          </a:r>
          <a:endParaRPr lang="en-ID" dirty="0">
            <a:solidFill>
              <a:schemeClr val="tx1">
                <a:lumMod val="50000"/>
              </a:schemeClr>
            </a:solidFill>
          </a:endParaRPr>
        </a:p>
      </dgm:t>
    </dgm:pt>
    <dgm:pt modelId="{DE588555-2D61-445A-8B18-EA395D5BDC61}" type="parTrans" cxnId="{BC29A3A5-4E24-42B5-A2E5-31855574E7CE}">
      <dgm:prSet/>
      <dgm:spPr/>
      <dgm:t>
        <a:bodyPr/>
        <a:lstStyle/>
        <a:p>
          <a:endParaRPr lang="en-ID"/>
        </a:p>
      </dgm:t>
    </dgm:pt>
    <dgm:pt modelId="{CC96246E-8BD8-49CA-874E-6A3019F92915}" type="sibTrans" cxnId="{BC29A3A5-4E24-42B5-A2E5-31855574E7CE}">
      <dgm:prSet/>
      <dgm:spPr/>
      <dgm:t>
        <a:bodyPr/>
        <a:lstStyle/>
        <a:p>
          <a:endParaRPr lang="en-ID"/>
        </a:p>
      </dgm:t>
    </dgm:pt>
    <dgm:pt modelId="{C3722049-9A06-42C1-9AA9-75118D3F7389}">
      <dgm:prSet phldrT="[Text]" phldr="0"/>
      <dgm:spPr>
        <a:solidFill>
          <a:schemeClr val="accent1">
            <a:lumMod val="20000"/>
            <a:lumOff val="80000"/>
          </a:schemeClr>
        </a:solidFill>
        <a:ln>
          <a:solidFill>
            <a:schemeClr val="accent1">
              <a:lumMod val="60000"/>
              <a:lumOff val="40000"/>
            </a:schemeClr>
          </a:solidFill>
        </a:ln>
      </dgm:spPr>
      <dgm:t>
        <a:bodyPr/>
        <a:lstStyle/>
        <a:p>
          <a:r>
            <a:rPr lang="en-US" dirty="0">
              <a:solidFill>
                <a:schemeClr val="tx1">
                  <a:lumMod val="50000"/>
                </a:schemeClr>
              </a:solidFill>
            </a:rPr>
            <a:t>RN IMS impacted</a:t>
          </a:r>
          <a:endParaRPr lang="en-ID" dirty="0">
            <a:solidFill>
              <a:schemeClr val="tx1">
                <a:lumMod val="50000"/>
              </a:schemeClr>
            </a:solidFill>
          </a:endParaRPr>
        </a:p>
      </dgm:t>
    </dgm:pt>
    <dgm:pt modelId="{2A9C0383-88C7-4B3C-A9D0-6C70C7A3946A}" type="parTrans" cxnId="{F48AA5B9-999E-4013-BB08-6AF7BEA6A869}">
      <dgm:prSet/>
      <dgm:spPr/>
      <dgm:t>
        <a:bodyPr/>
        <a:lstStyle/>
        <a:p>
          <a:endParaRPr lang="en-ID"/>
        </a:p>
      </dgm:t>
    </dgm:pt>
    <dgm:pt modelId="{41C7F993-F7D9-4349-95A1-65268F8C9553}" type="sibTrans" cxnId="{F48AA5B9-999E-4013-BB08-6AF7BEA6A869}">
      <dgm:prSet/>
      <dgm:spPr/>
      <dgm:t>
        <a:bodyPr/>
        <a:lstStyle/>
        <a:p>
          <a:endParaRPr lang="en-ID"/>
        </a:p>
      </dgm:t>
    </dgm:pt>
    <dgm:pt modelId="{0C1CCE4E-A7AF-450B-A78D-98AAB5544A28}">
      <dgm:prSet phldrT="[Text]" phldr="0"/>
      <dgm:spPr>
        <a:solidFill>
          <a:schemeClr val="accent1">
            <a:lumMod val="20000"/>
            <a:lumOff val="80000"/>
          </a:schemeClr>
        </a:solidFill>
        <a:ln>
          <a:solidFill>
            <a:schemeClr val="accent1">
              <a:lumMod val="60000"/>
              <a:lumOff val="40000"/>
            </a:schemeClr>
          </a:solidFill>
        </a:ln>
      </dgm:spPr>
      <dgm:t>
        <a:bodyPr/>
        <a:lstStyle/>
        <a:p>
          <a:r>
            <a:rPr lang="en-US" dirty="0">
              <a:solidFill>
                <a:schemeClr val="tx1">
                  <a:lumMod val="50000"/>
                </a:schemeClr>
              </a:solidFill>
            </a:rPr>
            <a:t>Efficiency of the Off Gas System Impact</a:t>
          </a:r>
          <a:endParaRPr lang="en-ID" dirty="0">
            <a:solidFill>
              <a:schemeClr val="tx1">
                <a:lumMod val="50000"/>
              </a:schemeClr>
            </a:solidFill>
          </a:endParaRPr>
        </a:p>
      </dgm:t>
    </dgm:pt>
    <dgm:pt modelId="{7E633FE1-DECD-4130-BAB2-8812AE09BFD1}" type="parTrans" cxnId="{080C1042-FBA3-40FD-B726-0FA89885B176}">
      <dgm:prSet/>
      <dgm:spPr/>
      <dgm:t>
        <a:bodyPr/>
        <a:lstStyle/>
        <a:p>
          <a:endParaRPr lang="en-ID"/>
        </a:p>
      </dgm:t>
    </dgm:pt>
    <dgm:pt modelId="{5E626B1B-CE05-4B08-B23A-C34D5D47187E}" type="sibTrans" cxnId="{080C1042-FBA3-40FD-B726-0FA89885B176}">
      <dgm:prSet/>
      <dgm:spPr/>
      <dgm:t>
        <a:bodyPr/>
        <a:lstStyle/>
        <a:p>
          <a:endParaRPr lang="en-ID"/>
        </a:p>
      </dgm:t>
    </dgm:pt>
    <dgm:pt modelId="{3095B088-7F85-4E40-A62F-B3D4C96B3A6D}">
      <dgm:prSet phldrT="[Text]" phldr="0"/>
      <dgm:spPr>
        <a:solidFill>
          <a:schemeClr val="accent1">
            <a:lumMod val="20000"/>
            <a:lumOff val="80000"/>
          </a:schemeClr>
        </a:solidFill>
        <a:ln>
          <a:solidFill>
            <a:schemeClr val="accent1">
              <a:lumMod val="60000"/>
              <a:lumOff val="40000"/>
            </a:schemeClr>
          </a:solidFill>
        </a:ln>
      </dgm:spPr>
      <dgm:t>
        <a:bodyPr/>
        <a:lstStyle/>
        <a:p>
          <a:r>
            <a:rPr lang="en-US" dirty="0">
              <a:solidFill>
                <a:schemeClr val="tx1">
                  <a:lumMod val="50000"/>
                </a:schemeClr>
              </a:solidFill>
            </a:rPr>
            <a:t>Probability of Detection</a:t>
          </a:r>
          <a:endParaRPr lang="en-ID" dirty="0">
            <a:solidFill>
              <a:schemeClr val="tx1">
                <a:lumMod val="50000"/>
              </a:schemeClr>
            </a:solidFill>
          </a:endParaRPr>
        </a:p>
      </dgm:t>
    </dgm:pt>
    <dgm:pt modelId="{F3392B45-6AA2-4409-927A-883E5ACA10DE}" type="parTrans" cxnId="{6C36E43A-595D-4751-BEE1-0541AC0020CF}">
      <dgm:prSet/>
      <dgm:spPr/>
      <dgm:t>
        <a:bodyPr/>
        <a:lstStyle/>
        <a:p>
          <a:endParaRPr lang="en-ID"/>
        </a:p>
      </dgm:t>
    </dgm:pt>
    <dgm:pt modelId="{D538E969-2274-4D7A-B3F0-F98D33838016}" type="sibTrans" cxnId="{6C36E43A-595D-4751-BEE1-0541AC0020CF}">
      <dgm:prSet/>
      <dgm:spPr/>
      <dgm:t>
        <a:bodyPr/>
        <a:lstStyle/>
        <a:p>
          <a:endParaRPr lang="en-ID"/>
        </a:p>
      </dgm:t>
    </dgm:pt>
    <dgm:pt modelId="{169A1609-AA6D-469A-9F65-3CF6D984BB09}" type="pres">
      <dgm:prSet presAssocID="{8BAF9852-03A7-4948-8598-2F7F43D2E21A}" presName="rootnode" presStyleCnt="0">
        <dgm:presLayoutVars>
          <dgm:chMax/>
          <dgm:chPref/>
          <dgm:dir/>
          <dgm:animLvl val="lvl"/>
        </dgm:presLayoutVars>
      </dgm:prSet>
      <dgm:spPr/>
    </dgm:pt>
    <dgm:pt modelId="{0AB24D5C-DAD8-422F-BB53-C2063CA0FEB4}" type="pres">
      <dgm:prSet presAssocID="{311EC67F-0830-4C2B-93D4-7D94F3376C4F}" presName="composite" presStyleCnt="0"/>
      <dgm:spPr/>
    </dgm:pt>
    <dgm:pt modelId="{13666001-6EB4-440E-BC56-E63F9C83D4C1}" type="pres">
      <dgm:prSet presAssocID="{311EC67F-0830-4C2B-93D4-7D94F3376C4F}" presName="bentUpArrow1" presStyleLbl="alignImgPlace1" presStyleIdx="0" presStyleCnt="4"/>
      <dgm:spPr/>
    </dgm:pt>
    <dgm:pt modelId="{CADA15DD-5C10-407F-A6C3-27B63224767C}" type="pres">
      <dgm:prSet presAssocID="{311EC67F-0830-4C2B-93D4-7D94F3376C4F}" presName="ParentText" presStyleLbl="node1" presStyleIdx="0" presStyleCnt="5">
        <dgm:presLayoutVars>
          <dgm:chMax val="1"/>
          <dgm:chPref val="1"/>
          <dgm:bulletEnabled val="1"/>
        </dgm:presLayoutVars>
      </dgm:prSet>
      <dgm:spPr/>
    </dgm:pt>
    <dgm:pt modelId="{FB6C1B6E-0DA2-4B8C-82D7-A8A8EC57E2BF}" type="pres">
      <dgm:prSet presAssocID="{311EC67F-0830-4C2B-93D4-7D94F3376C4F}" presName="ChildText" presStyleLbl="revTx" presStyleIdx="0" presStyleCnt="4">
        <dgm:presLayoutVars>
          <dgm:chMax val="0"/>
          <dgm:chPref val="0"/>
          <dgm:bulletEnabled val="1"/>
        </dgm:presLayoutVars>
      </dgm:prSet>
      <dgm:spPr/>
    </dgm:pt>
    <dgm:pt modelId="{88850470-3A4A-430B-8520-9BD202AD37FD}" type="pres">
      <dgm:prSet presAssocID="{25809D14-B2DE-4F4D-84E0-968759298150}" presName="sibTrans" presStyleCnt="0"/>
      <dgm:spPr/>
    </dgm:pt>
    <dgm:pt modelId="{A07DFECF-0990-4D3F-8D85-35BE3BE2B1A0}" type="pres">
      <dgm:prSet presAssocID="{26D39D56-717A-428C-9903-FED06CE2D9C4}" presName="composite" presStyleCnt="0"/>
      <dgm:spPr/>
    </dgm:pt>
    <dgm:pt modelId="{CF3DE9B1-F76D-4BC8-84DB-31B02F71A853}" type="pres">
      <dgm:prSet presAssocID="{26D39D56-717A-428C-9903-FED06CE2D9C4}" presName="bentUpArrow1" presStyleLbl="alignImgPlace1" presStyleIdx="1" presStyleCnt="4"/>
      <dgm:spPr/>
    </dgm:pt>
    <dgm:pt modelId="{45760BC5-7004-4C68-B6EA-41EB4D940A09}" type="pres">
      <dgm:prSet presAssocID="{26D39D56-717A-428C-9903-FED06CE2D9C4}" presName="ParentText" presStyleLbl="node1" presStyleIdx="1" presStyleCnt="5">
        <dgm:presLayoutVars>
          <dgm:chMax val="1"/>
          <dgm:chPref val="1"/>
          <dgm:bulletEnabled val="1"/>
        </dgm:presLayoutVars>
      </dgm:prSet>
      <dgm:spPr/>
    </dgm:pt>
    <dgm:pt modelId="{B4F6B57C-0A4E-49A1-BB42-D406FB0FD9BA}" type="pres">
      <dgm:prSet presAssocID="{26D39D56-717A-428C-9903-FED06CE2D9C4}" presName="ChildText" presStyleLbl="revTx" presStyleIdx="1" presStyleCnt="4">
        <dgm:presLayoutVars>
          <dgm:chMax val="0"/>
          <dgm:chPref val="0"/>
          <dgm:bulletEnabled val="1"/>
        </dgm:presLayoutVars>
      </dgm:prSet>
      <dgm:spPr/>
    </dgm:pt>
    <dgm:pt modelId="{2ECC073C-D9DB-4809-B64B-A315F68596A6}" type="pres">
      <dgm:prSet presAssocID="{CC96246E-8BD8-49CA-874E-6A3019F92915}" presName="sibTrans" presStyleCnt="0"/>
      <dgm:spPr/>
    </dgm:pt>
    <dgm:pt modelId="{B6A1502C-2663-4894-8742-287C0729E460}" type="pres">
      <dgm:prSet presAssocID="{C3722049-9A06-42C1-9AA9-75118D3F7389}" presName="composite" presStyleCnt="0"/>
      <dgm:spPr/>
    </dgm:pt>
    <dgm:pt modelId="{EDC05342-806A-41B1-8591-AA1B6A314345}" type="pres">
      <dgm:prSet presAssocID="{C3722049-9A06-42C1-9AA9-75118D3F7389}" presName="bentUpArrow1" presStyleLbl="alignImgPlace1" presStyleIdx="2" presStyleCnt="4"/>
      <dgm:spPr/>
    </dgm:pt>
    <dgm:pt modelId="{BDBB7FFB-ED71-4FE7-B87E-BA6A6A23C00B}" type="pres">
      <dgm:prSet presAssocID="{C3722049-9A06-42C1-9AA9-75118D3F7389}" presName="ParentText" presStyleLbl="node1" presStyleIdx="2" presStyleCnt="5">
        <dgm:presLayoutVars>
          <dgm:chMax val="1"/>
          <dgm:chPref val="1"/>
          <dgm:bulletEnabled val="1"/>
        </dgm:presLayoutVars>
      </dgm:prSet>
      <dgm:spPr/>
    </dgm:pt>
    <dgm:pt modelId="{6FD9D29B-A9F0-461C-A18B-378C8D464CB0}" type="pres">
      <dgm:prSet presAssocID="{C3722049-9A06-42C1-9AA9-75118D3F7389}" presName="ChildText" presStyleLbl="revTx" presStyleIdx="2" presStyleCnt="4">
        <dgm:presLayoutVars>
          <dgm:chMax val="0"/>
          <dgm:chPref val="0"/>
          <dgm:bulletEnabled val="1"/>
        </dgm:presLayoutVars>
      </dgm:prSet>
      <dgm:spPr/>
    </dgm:pt>
    <dgm:pt modelId="{8DC93A80-6769-43AB-8A0E-1A33E5839032}" type="pres">
      <dgm:prSet presAssocID="{41C7F993-F7D9-4349-95A1-65268F8C9553}" presName="sibTrans" presStyleCnt="0"/>
      <dgm:spPr/>
    </dgm:pt>
    <dgm:pt modelId="{3B4D3556-ED60-43D5-8EFC-C28E39C48440}" type="pres">
      <dgm:prSet presAssocID="{0C1CCE4E-A7AF-450B-A78D-98AAB5544A28}" presName="composite" presStyleCnt="0"/>
      <dgm:spPr/>
    </dgm:pt>
    <dgm:pt modelId="{D1016B8D-3AE6-4840-AB8F-338FAF2FD0F3}" type="pres">
      <dgm:prSet presAssocID="{0C1CCE4E-A7AF-450B-A78D-98AAB5544A28}" presName="bentUpArrow1" presStyleLbl="alignImgPlace1" presStyleIdx="3" presStyleCnt="4"/>
      <dgm:spPr/>
    </dgm:pt>
    <dgm:pt modelId="{90E9AB99-0767-4EDE-ACB2-3D79592B2944}" type="pres">
      <dgm:prSet presAssocID="{0C1CCE4E-A7AF-450B-A78D-98AAB5544A28}" presName="ParentText" presStyleLbl="node1" presStyleIdx="3" presStyleCnt="5">
        <dgm:presLayoutVars>
          <dgm:chMax val="1"/>
          <dgm:chPref val="1"/>
          <dgm:bulletEnabled val="1"/>
        </dgm:presLayoutVars>
      </dgm:prSet>
      <dgm:spPr/>
    </dgm:pt>
    <dgm:pt modelId="{A475D858-D67D-481B-9A46-24136E3E4EF2}" type="pres">
      <dgm:prSet presAssocID="{0C1CCE4E-A7AF-450B-A78D-98AAB5544A28}" presName="ChildText" presStyleLbl="revTx" presStyleIdx="3" presStyleCnt="4">
        <dgm:presLayoutVars>
          <dgm:chMax val="0"/>
          <dgm:chPref val="0"/>
          <dgm:bulletEnabled val="1"/>
        </dgm:presLayoutVars>
      </dgm:prSet>
      <dgm:spPr/>
    </dgm:pt>
    <dgm:pt modelId="{08EC0BD6-20BD-4F13-8738-E5AF13A8FB55}" type="pres">
      <dgm:prSet presAssocID="{5E626B1B-CE05-4B08-B23A-C34D5D47187E}" presName="sibTrans" presStyleCnt="0"/>
      <dgm:spPr/>
    </dgm:pt>
    <dgm:pt modelId="{B13593BB-FCB9-40B6-82D4-694885AC5D37}" type="pres">
      <dgm:prSet presAssocID="{3095B088-7F85-4E40-A62F-B3D4C96B3A6D}" presName="composite" presStyleCnt="0"/>
      <dgm:spPr/>
    </dgm:pt>
    <dgm:pt modelId="{23DAC33A-4EFA-456C-9CED-DC1795F629DA}" type="pres">
      <dgm:prSet presAssocID="{3095B088-7F85-4E40-A62F-B3D4C96B3A6D}" presName="ParentText" presStyleLbl="node1" presStyleIdx="4" presStyleCnt="5">
        <dgm:presLayoutVars>
          <dgm:chMax val="1"/>
          <dgm:chPref val="1"/>
          <dgm:bulletEnabled val="1"/>
        </dgm:presLayoutVars>
      </dgm:prSet>
      <dgm:spPr/>
    </dgm:pt>
  </dgm:ptLst>
  <dgm:cxnLst>
    <dgm:cxn modelId="{400C8E00-14C1-46E8-95A2-484AA5CCB982}" type="presOf" srcId="{3095B088-7F85-4E40-A62F-B3D4C96B3A6D}" destId="{23DAC33A-4EFA-456C-9CED-DC1795F629DA}" srcOrd="0" destOrd="0" presId="urn:microsoft.com/office/officeart/2005/8/layout/StepDownProcess"/>
    <dgm:cxn modelId="{7B4A8908-C4D7-4FE0-A831-85CE5BD158B8}" srcId="{8BAF9852-03A7-4948-8598-2F7F43D2E21A}" destId="{311EC67F-0830-4C2B-93D4-7D94F3376C4F}" srcOrd="0" destOrd="0" parTransId="{634E3E2C-865F-4E03-8DB6-7F129DF6E492}" sibTransId="{25809D14-B2DE-4F4D-84E0-968759298150}"/>
    <dgm:cxn modelId="{6C36E43A-595D-4751-BEE1-0541AC0020CF}" srcId="{8BAF9852-03A7-4948-8598-2F7F43D2E21A}" destId="{3095B088-7F85-4E40-A62F-B3D4C96B3A6D}" srcOrd="4" destOrd="0" parTransId="{F3392B45-6AA2-4409-927A-883E5ACA10DE}" sibTransId="{D538E969-2274-4D7A-B3F0-F98D33838016}"/>
    <dgm:cxn modelId="{080C1042-FBA3-40FD-B726-0FA89885B176}" srcId="{8BAF9852-03A7-4948-8598-2F7F43D2E21A}" destId="{0C1CCE4E-A7AF-450B-A78D-98AAB5544A28}" srcOrd="3" destOrd="0" parTransId="{7E633FE1-DECD-4130-BAB2-8812AE09BFD1}" sibTransId="{5E626B1B-CE05-4B08-B23A-C34D5D47187E}"/>
    <dgm:cxn modelId="{0459BA7C-1351-4715-AAE5-F278BEBCDA58}" type="presOf" srcId="{311EC67F-0830-4C2B-93D4-7D94F3376C4F}" destId="{CADA15DD-5C10-407F-A6C3-27B63224767C}" srcOrd="0" destOrd="0" presId="urn:microsoft.com/office/officeart/2005/8/layout/StepDownProcess"/>
    <dgm:cxn modelId="{B6D80C9E-A02B-4817-B30B-60E9156C7390}" type="presOf" srcId="{8BAF9852-03A7-4948-8598-2F7F43D2E21A}" destId="{169A1609-AA6D-469A-9F65-3CF6D984BB09}" srcOrd="0" destOrd="0" presId="urn:microsoft.com/office/officeart/2005/8/layout/StepDownProcess"/>
    <dgm:cxn modelId="{536DD0A1-F4E9-4ADA-AD07-7FF455A1C1F6}" type="presOf" srcId="{26D39D56-717A-428C-9903-FED06CE2D9C4}" destId="{45760BC5-7004-4C68-B6EA-41EB4D940A09}" srcOrd="0" destOrd="0" presId="urn:microsoft.com/office/officeart/2005/8/layout/StepDownProcess"/>
    <dgm:cxn modelId="{BC29A3A5-4E24-42B5-A2E5-31855574E7CE}" srcId="{8BAF9852-03A7-4948-8598-2F7F43D2E21A}" destId="{26D39D56-717A-428C-9903-FED06CE2D9C4}" srcOrd="1" destOrd="0" parTransId="{DE588555-2D61-445A-8B18-EA395D5BDC61}" sibTransId="{CC96246E-8BD8-49CA-874E-6A3019F92915}"/>
    <dgm:cxn modelId="{F48AA5B9-999E-4013-BB08-6AF7BEA6A869}" srcId="{8BAF9852-03A7-4948-8598-2F7F43D2E21A}" destId="{C3722049-9A06-42C1-9AA9-75118D3F7389}" srcOrd="2" destOrd="0" parTransId="{2A9C0383-88C7-4B3C-A9D0-6C70C7A3946A}" sibTransId="{41C7F993-F7D9-4349-95A1-65268F8C9553}"/>
    <dgm:cxn modelId="{47FCF1F6-CD42-47C7-8A64-E27A12A64F3F}" type="presOf" srcId="{C3722049-9A06-42C1-9AA9-75118D3F7389}" destId="{BDBB7FFB-ED71-4FE7-B87E-BA6A6A23C00B}" srcOrd="0" destOrd="0" presId="urn:microsoft.com/office/officeart/2005/8/layout/StepDownProcess"/>
    <dgm:cxn modelId="{EE1EEDFF-EE97-4DC6-9860-68093F9C9ABE}" type="presOf" srcId="{0C1CCE4E-A7AF-450B-A78D-98AAB5544A28}" destId="{90E9AB99-0767-4EDE-ACB2-3D79592B2944}" srcOrd="0" destOrd="0" presId="urn:microsoft.com/office/officeart/2005/8/layout/StepDownProcess"/>
    <dgm:cxn modelId="{74381330-675B-464D-99A2-D1DF71960747}" type="presParOf" srcId="{169A1609-AA6D-469A-9F65-3CF6D984BB09}" destId="{0AB24D5C-DAD8-422F-BB53-C2063CA0FEB4}" srcOrd="0" destOrd="0" presId="urn:microsoft.com/office/officeart/2005/8/layout/StepDownProcess"/>
    <dgm:cxn modelId="{B19F3E06-8337-493E-869C-3D62258E9C56}" type="presParOf" srcId="{0AB24D5C-DAD8-422F-BB53-C2063CA0FEB4}" destId="{13666001-6EB4-440E-BC56-E63F9C83D4C1}" srcOrd="0" destOrd="0" presId="urn:microsoft.com/office/officeart/2005/8/layout/StepDownProcess"/>
    <dgm:cxn modelId="{9823452B-DE1C-420B-A0D7-E1D86298C803}" type="presParOf" srcId="{0AB24D5C-DAD8-422F-BB53-C2063CA0FEB4}" destId="{CADA15DD-5C10-407F-A6C3-27B63224767C}" srcOrd="1" destOrd="0" presId="urn:microsoft.com/office/officeart/2005/8/layout/StepDownProcess"/>
    <dgm:cxn modelId="{AC92E8E8-8675-433B-8FA7-3CE9D6E1AC5D}" type="presParOf" srcId="{0AB24D5C-DAD8-422F-BB53-C2063CA0FEB4}" destId="{FB6C1B6E-0DA2-4B8C-82D7-A8A8EC57E2BF}" srcOrd="2" destOrd="0" presId="urn:microsoft.com/office/officeart/2005/8/layout/StepDownProcess"/>
    <dgm:cxn modelId="{C2946C08-7CC3-48EC-9F1C-4CC3DE8F4D1C}" type="presParOf" srcId="{169A1609-AA6D-469A-9F65-3CF6D984BB09}" destId="{88850470-3A4A-430B-8520-9BD202AD37FD}" srcOrd="1" destOrd="0" presId="urn:microsoft.com/office/officeart/2005/8/layout/StepDownProcess"/>
    <dgm:cxn modelId="{7EEF4BC3-4655-4B78-83C7-D0787FE3C627}" type="presParOf" srcId="{169A1609-AA6D-469A-9F65-3CF6D984BB09}" destId="{A07DFECF-0990-4D3F-8D85-35BE3BE2B1A0}" srcOrd="2" destOrd="0" presId="urn:microsoft.com/office/officeart/2005/8/layout/StepDownProcess"/>
    <dgm:cxn modelId="{BCE22980-38BE-47C4-8044-C9B49A55238B}" type="presParOf" srcId="{A07DFECF-0990-4D3F-8D85-35BE3BE2B1A0}" destId="{CF3DE9B1-F76D-4BC8-84DB-31B02F71A853}" srcOrd="0" destOrd="0" presId="urn:microsoft.com/office/officeart/2005/8/layout/StepDownProcess"/>
    <dgm:cxn modelId="{BE4D9943-00E2-47C7-A98D-D3CC9AC31139}" type="presParOf" srcId="{A07DFECF-0990-4D3F-8D85-35BE3BE2B1A0}" destId="{45760BC5-7004-4C68-B6EA-41EB4D940A09}" srcOrd="1" destOrd="0" presId="urn:microsoft.com/office/officeart/2005/8/layout/StepDownProcess"/>
    <dgm:cxn modelId="{E7EBE2EB-6339-4A6A-81E9-41E8EE3689EC}" type="presParOf" srcId="{A07DFECF-0990-4D3F-8D85-35BE3BE2B1A0}" destId="{B4F6B57C-0A4E-49A1-BB42-D406FB0FD9BA}" srcOrd="2" destOrd="0" presId="urn:microsoft.com/office/officeart/2005/8/layout/StepDownProcess"/>
    <dgm:cxn modelId="{E9442026-59D8-42B1-B76E-C65C416232A9}" type="presParOf" srcId="{169A1609-AA6D-469A-9F65-3CF6D984BB09}" destId="{2ECC073C-D9DB-4809-B64B-A315F68596A6}" srcOrd="3" destOrd="0" presId="urn:microsoft.com/office/officeart/2005/8/layout/StepDownProcess"/>
    <dgm:cxn modelId="{A9026190-9FEC-412D-8B07-B0B438C7E320}" type="presParOf" srcId="{169A1609-AA6D-469A-9F65-3CF6D984BB09}" destId="{B6A1502C-2663-4894-8742-287C0729E460}" srcOrd="4" destOrd="0" presId="urn:microsoft.com/office/officeart/2005/8/layout/StepDownProcess"/>
    <dgm:cxn modelId="{D50B766A-C3BE-473D-A04E-C73DC287EEE9}" type="presParOf" srcId="{B6A1502C-2663-4894-8742-287C0729E460}" destId="{EDC05342-806A-41B1-8591-AA1B6A314345}" srcOrd="0" destOrd="0" presId="urn:microsoft.com/office/officeart/2005/8/layout/StepDownProcess"/>
    <dgm:cxn modelId="{C71428FB-7908-43C9-9D9E-4B992159952F}" type="presParOf" srcId="{B6A1502C-2663-4894-8742-287C0729E460}" destId="{BDBB7FFB-ED71-4FE7-B87E-BA6A6A23C00B}" srcOrd="1" destOrd="0" presId="urn:microsoft.com/office/officeart/2005/8/layout/StepDownProcess"/>
    <dgm:cxn modelId="{6F42B0F6-9707-415F-9263-DD075D7F7AF3}" type="presParOf" srcId="{B6A1502C-2663-4894-8742-287C0729E460}" destId="{6FD9D29B-A9F0-461C-A18B-378C8D464CB0}" srcOrd="2" destOrd="0" presId="urn:microsoft.com/office/officeart/2005/8/layout/StepDownProcess"/>
    <dgm:cxn modelId="{C00D6A02-FDA5-4F2A-88D9-6D232180085F}" type="presParOf" srcId="{169A1609-AA6D-469A-9F65-3CF6D984BB09}" destId="{8DC93A80-6769-43AB-8A0E-1A33E5839032}" srcOrd="5" destOrd="0" presId="urn:microsoft.com/office/officeart/2005/8/layout/StepDownProcess"/>
    <dgm:cxn modelId="{AE83A5AC-E571-40D7-9947-5B2F5C2B37ED}" type="presParOf" srcId="{169A1609-AA6D-469A-9F65-3CF6D984BB09}" destId="{3B4D3556-ED60-43D5-8EFC-C28E39C48440}" srcOrd="6" destOrd="0" presId="urn:microsoft.com/office/officeart/2005/8/layout/StepDownProcess"/>
    <dgm:cxn modelId="{6159FE88-EA05-44CB-A5EE-64B402DC975F}" type="presParOf" srcId="{3B4D3556-ED60-43D5-8EFC-C28E39C48440}" destId="{D1016B8D-3AE6-4840-AB8F-338FAF2FD0F3}" srcOrd="0" destOrd="0" presId="urn:microsoft.com/office/officeart/2005/8/layout/StepDownProcess"/>
    <dgm:cxn modelId="{BBC49A88-B08C-44D4-9FDD-7D1657651C04}" type="presParOf" srcId="{3B4D3556-ED60-43D5-8EFC-C28E39C48440}" destId="{90E9AB99-0767-4EDE-ACB2-3D79592B2944}" srcOrd="1" destOrd="0" presId="urn:microsoft.com/office/officeart/2005/8/layout/StepDownProcess"/>
    <dgm:cxn modelId="{8512ADE5-1426-4AB1-BB00-6377EB1DA5A1}" type="presParOf" srcId="{3B4D3556-ED60-43D5-8EFC-C28E39C48440}" destId="{A475D858-D67D-481B-9A46-24136E3E4EF2}" srcOrd="2" destOrd="0" presId="urn:microsoft.com/office/officeart/2005/8/layout/StepDownProcess"/>
    <dgm:cxn modelId="{F4A2D550-BD65-4DDA-B070-4F5D192F7692}" type="presParOf" srcId="{169A1609-AA6D-469A-9F65-3CF6D984BB09}" destId="{08EC0BD6-20BD-4F13-8738-E5AF13A8FB55}" srcOrd="7" destOrd="0" presId="urn:microsoft.com/office/officeart/2005/8/layout/StepDownProcess"/>
    <dgm:cxn modelId="{2DD19358-D3B0-4845-B34F-05D7638FB861}" type="presParOf" srcId="{169A1609-AA6D-469A-9F65-3CF6D984BB09}" destId="{B13593BB-FCB9-40B6-82D4-694885AC5D37}" srcOrd="8" destOrd="0" presId="urn:microsoft.com/office/officeart/2005/8/layout/StepDownProcess"/>
    <dgm:cxn modelId="{1635A9D1-E369-4A21-879D-0D5446241789}" type="presParOf" srcId="{B13593BB-FCB9-40B6-82D4-694885AC5D37}" destId="{23DAC33A-4EFA-456C-9CED-DC1795F629D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D20A7-0887-4DD7-9A8E-C8FA071D97C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D"/>
        </a:p>
      </dgm:t>
    </dgm:pt>
    <dgm:pt modelId="{E04638D1-8D0F-4C1B-B168-44AC09E6F114}">
      <dgm:prSet phldrT="[Text]" phldr="0"/>
      <dgm:spPr/>
      <dgm:t>
        <a:bodyPr/>
        <a:lstStyle/>
        <a:p>
          <a:r>
            <a:rPr lang="en-US" dirty="0"/>
            <a:t>TMSR-LF1 Source</a:t>
          </a:r>
          <a:endParaRPr lang="en-ID" dirty="0"/>
        </a:p>
      </dgm:t>
    </dgm:pt>
    <dgm:pt modelId="{A3EF0FE1-AEB8-46ED-B94C-E34B9C4BB921}" type="parTrans" cxnId="{4EBB1392-E988-4E24-A6E9-0B69CD0BEEBE}">
      <dgm:prSet/>
      <dgm:spPr/>
      <dgm:t>
        <a:bodyPr/>
        <a:lstStyle/>
        <a:p>
          <a:endParaRPr lang="en-ID"/>
        </a:p>
      </dgm:t>
    </dgm:pt>
    <dgm:pt modelId="{AC50C887-D501-40D1-BEC2-72E94CFDCA8B}" type="sibTrans" cxnId="{4EBB1392-E988-4E24-A6E9-0B69CD0BEEBE}">
      <dgm:prSet/>
      <dgm:spPr/>
      <dgm:t>
        <a:bodyPr/>
        <a:lstStyle/>
        <a:p>
          <a:endParaRPr lang="en-ID"/>
        </a:p>
      </dgm:t>
    </dgm:pt>
    <dgm:pt modelId="{7D000A71-4633-4831-9FF7-0F385D218BA6}">
      <dgm:prSet phldrT="[Text]" phldr="0"/>
      <dgm:spPr/>
      <dgm:t>
        <a:bodyPr/>
        <a:lstStyle/>
        <a:p>
          <a:r>
            <a:rPr lang="en-US" dirty="0"/>
            <a:t>Trajectory Modeling</a:t>
          </a:r>
          <a:endParaRPr lang="en-ID" dirty="0"/>
        </a:p>
      </dgm:t>
    </dgm:pt>
    <dgm:pt modelId="{4E09A8C9-3565-4771-BA44-1CE549F2DC40}" type="parTrans" cxnId="{C0511D2C-88D5-4CD4-959B-B955661F78EC}">
      <dgm:prSet/>
      <dgm:spPr/>
      <dgm:t>
        <a:bodyPr/>
        <a:lstStyle/>
        <a:p>
          <a:endParaRPr lang="en-ID"/>
        </a:p>
      </dgm:t>
    </dgm:pt>
    <dgm:pt modelId="{A7C9F9DE-2D8E-4141-B772-BC5C8D0EF142}" type="sibTrans" cxnId="{C0511D2C-88D5-4CD4-959B-B955661F78EC}">
      <dgm:prSet/>
      <dgm:spPr/>
      <dgm:t>
        <a:bodyPr/>
        <a:lstStyle/>
        <a:p>
          <a:endParaRPr lang="en-ID"/>
        </a:p>
      </dgm:t>
    </dgm:pt>
    <dgm:pt modelId="{4C76BAB8-5462-4A37-9A5B-53C593721A74}">
      <dgm:prSet phldrT="[Text]" phldr="0"/>
      <dgm:spPr/>
      <dgm:t>
        <a:bodyPr/>
        <a:lstStyle/>
        <a:p>
          <a:r>
            <a:rPr lang="en-US" dirty="0"/>
            <a:t>HYSPLIT Forward &amp; Backward</a:t>
          </a:r>
          <a:endParaRPr lang="en-ID" dirty="0"/>
        </a:p>
      </dgm:t>
    </dgm:pt>
    <dgm:pt modelId="{BC3F844C-3E42-40EE-9861-485829B14A6F}" type="parTrans" cxnId="{0866FE9A-5827-4C54-A0D3-A1FE9C43ACF2}">
      <dgm:prSet/>
      <dgm:spPr/>
      <dgm:t>
        <a:bodyPr/>
        <a:lstStyle/>
        <a:p>
          <a:endParaRPr lang="en-ID"/>
        </a:p>
      </dgm:t>
    </dgm:pt>
    <dgm:pt modelId="{20EC62EF-C71C-456B-AF5B-91F6804EBC31}" type="sibTrans" cxnId="{0866FE9A-5827-4C54-A0D3-A1FE9C43ACF2}">
      <dgm:prSet/>
      <dgm:spPr/>
      <dgm:t>
        <a:bodyPr/>
        <a:lstStyle/>
        <a:p>
          <a:endParaRPr lang="en-ID"/>
        </a:p>
      </dgm:t>
    </dgm:pt>
    <dgm:pt modelId="{B1C82DB7-805F-4E5A-B918-DC6470D25BC4}">
      <dgm:prSet phldrT="[Text]" phldr="0"/>
      <dgm:spPr/>
      <dgm:t>
        <a:bodyPr/>
        <a:lstStyle/>
        <a:p>
          <a:r>
            <a:rPr lang="en-US" dirty="0"/>
            <a:t>Period:</a:t>
          </a:r>
          <a:br>
            <a:rPr lang="en-US" dirty="0"/>
          </a:br>
          <a:r>
            <a:rPr lang="en-US" dirty="0"/>
            <a:t>17-22 June 2024</a:t>
          </a:r>
          <a:endParaRPr lang="en-ID" dirty="0"/>
        </a:p>
      </dgm:t>
    </dgm:pt>
    <dgm:pt modelId="{A536D719-30F7-4C67-B96E-5FCCBE20ABF4}" type="parTrans" cxnId="{73F685A9-4159-4205-8F64-059EC0E05E6C}">
      <dgm:prSet/>
      <dgm:spPr/>
      <dgm:t>
        <a:bodyPr/>
        <a:lstStyle/>
        <a:p>
          <a:endParaRPr lang="en-ID"/>
        </a:p>
      </dgm:t>
    </dgm:pt>
    <dgm:pt modelId="{1063E7C6-EEC8-4208-B587-FD8632EAF883}" type="sibTrans" cxnId="{73F685A9-4159-4205-8F64-059EC0E05E6C}">
      <dgm:prSet/>
      <dgm:spPr/>
      <dgm:t>
        <a:bodyPr/>
        <a:lstStyle/>
        <a:p>
          <a:endParaRPr lang="en-ID"/>
        </a:p>
      </dgm:t>
    </dgm:pt>
    <dgm:pt modelId="{FD2BD3DF-1234-436A-8F6F-84C32B946896}">
      <dgm:prSet phldrT="[Text]" phldr="0"/>
      <dgm:spPr/>
      <dgm:t>
        <a:bodyPr/>
        <a:lstStyle/>
        <a:p>
          <a:r>
            <a:rPr lang="en-US" dirty="0"/>
            <a:t>Stations Analyzed</a:t>
          </a:r>
          <a:endParaRPr lang="en-ID" dirty="0"/>
        </a:p>
      </dgm:t>
    </dgm:pt>
    <dgm:pt modelId="{8AD27E44-7F5A-4B94-978A-A2A646E0C74F}" type="parTrans" cxnId="{95180C77-75A2-4187-AAD5-E5ED2A04DEE2}">
      <dgm:prSet/>
      <dgm:spPr/>
      <dgm:t>
        <a:bodyPr/>
        <a:lstStyle/>
        <a:p>
          <a:endParaRPr lang="en-ID"/>
        </a:p>
      </dgm:t>
    </dgm:pt>
    <dgm:pt modelId="{B681F2D1-48DB-46CD-986D-B4B823EC0AC9}" type="sibTrans" cxnId="{95180C77-75A2-4187-AAD5-E5ED2A04DEE2}">
      <dgm:prSet/>
      <dgm:spPr/>
      <dgm:t>
        <a:bodyPr/>
        <a:lstStyle/>
        <a:p>
          <a:endParaRPr lang="en-ID"/>
        </a:p>
      </dgm:t>
    </dgm:pt>
    <dgm:pt modelId="{6F5194A2-8797-4623-9F7E-E19AAA3F59BE}">
      <dgm:prSet phldrT="[Text]" phldr="0"/>
      <dgm:spPr/>
      <dgm:t>
        <a:bodyPr/>
        <a:lstStyle/>
        <a:p>
          <a:r>
            <a:rPr lang="en-US" dirty="0"/>
            <a:t>RN20, RN21, RN38</a:t>
          </a:r>
          <a:endParaRPr lang="en-ID" dirty="0"/>
        </a:p>
      </dgm:t>
    </dgm:pt>
    <dgm:pt modelId="{0A3C2B35-3A0E-4C3F-9288-EE5C1D7DA7DB}" type="parTrans" cxnId="{024BCA75-86FE-4945-ACDB-1BB2AC0C890E}">
      <dgm:prSet/>
      <dgm:spPr/>
      <dgm:t>
        <a:bodyPr/>
        <a:lstStyle/>
        <a:p>
          <a:endParaRPr lang="en-ID"/>
        </a:p>
      </dgm:t>
    </dgm:pt>
    <dgm:pt modelId="{A20C9E53-30A5-4FD1-8A1B-CF721978AE6B}" type="sibTrans" cxnId="{024BCA75-86FE-4945-ACDB-1BB2AC0C890E}">
      <dgm:prSet/>
      <dgm:spPr/>
      <dgm:t>
        <a:bodyPr/>
        <a:lstStyle/>
        <a:p>
          <a:endParaRPr lang="en-ID"/>
        </a:p>
      </dgm:t>
    </dgm:pt>
    <dgm:pt modelId="{2B735B50-850F-472D-9F66-0D7DE1C930B3}">
      <dgm:prSet/>
      <dgm:spPr/>
      <dgm:t>
        <a:bodyPr/>
        <a:lstStyle/>
        <a:p>
          <a:r>
            <a:rPr lang="en-ID" dirty="0"/>
            <a:t>RDI formula.</a:t>
          </a:r>
        </a:p>
      </dgm:t>
    </dgm:pt>
    <dgm:pt modelId="{15D278F9-56BA-4F7B-8822-010EF72E4021}" type="parTrans" cxnId="{590A91DE-4651-4155-8352-697E09D218A4}">
      <dgm:prSet/>
      <dgm:spPr/>
      <dgm:t>
        <a:bodyPr/>
        <a:lstStyle/>
        <a:p>
          <a:endParaRPr lang="en-ID"/>
        </a:p>
      </dgm:t>
    </dgm:pt>
    <dgm:pt modelId="{2F5B4D8F-C476-4279-AA14-5657143EBFFA}" type="sibTrans" cxnId="{590A91DE-4651-4155-8352-697E09D218A4}">
      <dgm:prSet/>
      <dgm:spPr/>
      <dgm:t>
        <a:bodyPr/>
        <a:lstStyle/>
        <a:p>
          <a:endParaRPr lang="en-ID"/>
        </a:p>
      </dgm:t>
    </dgm:pt>
    <dgm:pt modelId="{F8B9A7DE-4905-4282-8D19-592A8991D4B4}">
      <dgm:prSet/>
      <dgm:spPr/>
      <dgm:t>
        <a:bodyPr/>
        <a:lstStyle/>
        <a:p>
          <a:r>
            <a:rPr lang="en-US" dirty="0"/>
            <a:t>Integration: 120h</a:t>
          </a:r>
          <a:endParaRPr lang="en-ID" dirty="0"/>
        </a:p>
      </dgm:t>
    </dgm:pt>
    <dgm:pt modelId="{14715FE4-5481-4974-BBDA-06BA0E1AAD78}" type="parTrans" cxnId="{D8F94394-520C-4EA0-BE04-2B3BC751E797}">
      <dgm:prSet/>
      <dgm:spPr/>
      <dgm:t>
        <a:bodyPr/>
        <a:lstStyle/>
        <a:p>
          <a:endParaRPr lang="en-ID"/>
        </a:p>
      </dgm:t>
    </dgm:pt>
    <dgm:pt modelId="{B1FDB4E2-6A35-4AA5-8AC3-0D3479627A14}" type="sibTrans" cxnId="{D8F94394-520C-4EA0-BE04-2B3BC751E797}">
      <dgm:prSet/>
      <dgm:spPr/>
      <dgm:t>
        <a:bodyPr/>
        <a:lstStyle/>
        <a:p>
          <a:endParaRPr lang="en-ID"/>
        </a:p>
      </dgm:t>
    </dgm:pt>
    <dgm:pt modelId="{99D322FB-087E-4620-83D0-2F335420029A}">
      <dgm:prSet/>
      <dgm:spPr/>
      <dgm:t>
        <a:bodyPr/>
        <a:lstStyle/>
        <a:p>
          <a:r>
            <a:rPr lang="en-US" dirty="0" err="1"/>
            <a:t>Wfreq</a:t>
          </a:r>
          <a:r>
            <a:rPr lang="en-US" dirty="0"/>
            <a:t>​=0.25 </a:t>
          </a:r>
          <a:br>
            <a:rPr lang="en-US" dirty="0"/>
          </a:br>
          <a:r>
            <a:rPr lang="en-US" dirty="0"/>
            <a:t>Xe-133 half-life = 126 h</a:t>
          </a:r>
          <a:endParaRPr lang="en-ID" dirty="0"/>
        </a:p>
      </dgm:t>
    </dgm:pt>
    <dgm:pt modelId="{DA3FE522-D5CA-4ACD-939C-B8BCA522F4E0}" type="parTrans" cxnId="{00E134CB-D3A0-416E-887C-DF7D227A5760}">
      <dgm:prSet/>
      <dgm:spPr/>
      <dgm:t>
        <a:bodyPr/>
        <a:lstStyle/>
        <a:p>
          <a:endParaRPr lang="en-ID"/>
        </a:p>
      </dgm:t>
    </dgm:pt>
    <dgm:pt modelId="{2F98F7BA-70BA-44E5-92BC-F2E689D6E99B}" type="sibTrans" cxnId="{00E134CB-D3A0-416E-887C-DF7D227A5760}">
      <dgm:prSet/>
      <dgm:spPr/>
      <dgm:t>
        <a:bodyPr/>
        <a:lstStyle/>
        <a:p>
          <a:endParaRPr lang="en-ID"/>
        </a:p>
      </dgm:t>
    </dgm:pt>
    <dgm:pt modelId="{4AEC1E82-7D14-4574-AC9F-C36B3D107ECB}" type="pres">
      <dgm:prSet presAssocID="{62BD20A7-0887-4DD7-9A8E-C8FA071D97C6}" presName="hierChild1" presStyleCnt="0">
        <dgm:presLayoutVars>
          <dgm:chPref val="1"/>
          <dgm:dir/>
          <dgm:animOne val="branch"/>
          <dgm:animLvl val="lvl"/>
          <dgm:resizeHandles/>
        </dgm:presLayoutVars>
      </dgm:prSet>
      <dgm:spPr/>
    </dgm:pt>
    <dgm:pt modelId="{DDF8B37C-59CD-43E1-B102-E4EC67ADBA22}" type="pres">
      <dgm:prSet presAssocID="{E04638D1-8D0F-4C1B-B168-44AC09E6F114}" presName="hierRoot1" presStyleCnt="0"/>
      <dgm:spPr/>
    </dgm:pt>
    <dgm:pt modelId="{45B482B7-000F-48B7-A82A-11902B1A51CB}" type="pres">
      <dgm:prSet presAssocID="{E04638D1-8D0F-4C1B-B168-44AC09E6F114}" presName="composite" presStyleCnt="0"/>
      <dgm:spPr/>
    </dgm:pt>
    <dgm:pt modelId="{AF90A2E8-E1DF-49F8-A49D-97DE097DD665}" type="pres">
      <dgm:prSet presAssocID="{E04638D1-8D0F-4C1B-B168-44AC09E6F114}" presName="background" presStyleLbl="node0" presStyleIdx="0" presStyleCnt="1"/>
      <dgm:spPr>
        <a:solidFill>
          <a:schemeClr val="accent1">
            <a:lumMod val="20000"/>
            <a:lumOff val="80000"/>
          </a:schemeClr>
        </a:solidFill>
      </dgm:spPr>
    </dgm:pt>
    <dgm:pt modelId="{0F55DDEC-C98F-40BF-BFD9-67FE44AE6D90}" type="pres">
      <dgm:prSet presAssocID="{E04638D1-8D0F-4C1B-B168-44AC09E6F114}" presName="text" presStyleLbl="fgAcc0" presStyleIdx="0" presStyleCnt="1">
        <dgm:presLayoutVars>
          <dgm:chPref val="3"/>
        </dgm:presLayoutVars>
      </dgm:prSet>
      <dgm:spPr/>
    </dgm:pt>
    <dgm:pt modelId="{5876DAA5-969F-463D-98F3-8D6B665D5542}" type="pres">
      <dgm:prSet presAssocID="{E04638D1-8D0F-4C1B-B168-44AC09E6F114}" presName="hierChild2" presStyleCnt="0"/>
      <dgm:spPr/>
    </dgm:pt>
    <dgm:pt modelId="{ED664612-A88E-449B-AF04-4340BC4F145C}" type="pres">
      <dgm:prSet presAssocID="{4E09A8C9-3565-4771-BA44-1CE549F2DC40}" presName="Name10" presStyleLbl="parChTrans1D2" presStyleIdx="0" presStyleCnt="3"/>
      <dgm:spPr/>
    </dgm:pt>
    <dgm:pt modelId="{C880E1F1-CEAB-4532-B956-235CEAF2C56E}" type="pres">
      <dgm:prSet presAssocID="{7D000A71-4633-4831-9FF7-0F385D218BA6}" presName="hierRoot2" presStyleCnt="0"/>
      <dgm:spPr/>
    </dgm:pt>
    <dgm:pt modelId="{12A013E3-0344-452F-B789-2DBCBDC54DCA}" type="pres">
      <dgm:prSet presAssocID="{7D000A71-4633-4831-9FF7-0F385D218BA6}" presName="composite2" presStyleCnt="0"/>
      <dgm:spPr/>
    </dgm:pt>
    <dgm:pt modelId="{912321B8-CD96-4527-85E4-4EA9CA548E10}" type="pres">
      <dgm:prSet presAssocID="{7D000A71-4633-4831-9FF7-0F385D218BA6}" presName="background2" presStyleLbl="node2" presStyleIdx="0" presStyleCnt="3"/>
      <dgm:spPr>
        <a:solidFill>
          <a:schemeClr val="accent1">
            <a:lumMod val="20000"/>
            <a:lumOff val="80000"/>
          </a:schemeClr>
        </a:solidFill>
      </dgm:spPr>
    </dgm:pt>
    <dgm:pt modelId="{710A0136-EE6A-4B63-A9CF-78C92CAFDB72}" type="pres">
      <dgm:prSet presAssocID="{7D000A71-4633-4831-9FF7-0F385D218BA6}" presName="text2" presStyleLbl="fgAcc2" presStyleIdx="0" presStyleCnt="3">
        <dgm:presLayoutVars>
          <dgm:chPref val="3"/>
        </dgm:presLayoutVars>
      </dgm:prSet>
      <dgm:spPr/>
    </dgm:pt>
    <dgm:pt modelId="{144FAEA8-307E-4B95-B45B-2DD4B9741989}" type="pres">
      <dgm:prSet presAssocID="{7D000A71-4633-4831-9FF7-0F385D218BA6}" presName="hierChild3" presStyleCnt="0"/>
      <dgm:spPr/>
    </dgm:pt>
    <dgm:pt modelId="{9FAE1C67-A60A-49E4-9501-FC1581D113F4}" type="pres">
      <dgm:prSet presAssocID="{BC3F844C-3E42-40EE-9861-485829B14A6F}" presName="Name17" presStyleLbl="parChTrans1D3" presStyleIdx="0" presStyleCnt="5"/>
      <dgm:spPr/>
    </dgm:pt>
    <dgm:pt modelId="{0063D03A-A1DC-4DFE-A81E-8B223CF000FF}" type="pres">
      <dgm:prSet presAssocID="{4C76BAB8-5462-4A37-9A5B-53C593721A74}" presName="hierRoot3" presStyleCnt="0"/>
      <dgm:spPr/>
    </dgm:pt>
    <dgm:pt modelId="{8841A42A-D6D9-4283-BBB0-D44B2D393799}" type="pres">
      <dgm:prSet presAssocID="{4C76BAB8-5462-4A37-9A5B-53C593721A74}" presName="composite3" presStyleCnt="0"/>
      <dgm:spPr/>
    </dgm:pt>
    <dgm:pt modelId="{A2868E58-08F5-4AC3-8528-9DB747A67399}" type="pres">
      <dgm:prSet presAssocID="{4C76BAB8-5462-4A37-9A5B-53C593721A74}" presName="background3" presStyleLbl="node3" presStyleIdx="0" presStyleCnt="5"/>
      <dgm:spPr>
        <a:solidFill>
          <a:schemeClr val="accent1">
            <a:lumMod val="20000"/>
            <a:lumOff val="80000"/>
          </a:schemeClr>
        </a:solidFill>
      </dgm:spPr>
    </dgm:pt>
    <dgm:pt modelId="{60EAA7F0-CEF7-4F61-B09F-48D9CC9AF92F}" type="pres">
      <dgm:prSet presAssocID="{4C76BAB8-5462-4A37-9A5B-53C593721A74}" presName="text3" presStyleLbl="fgAcc3" presStyleIdx="0" presStyleCnt="5">
        <dgm:presLayoutVars>
          <dgm:chPref val="3"/>
        </dgm:presLayoutVars>
      </dgm:prSet>
      <dgm:spPr/>
    </dgm:pt>
    <dgm:pt modelId="{AD7EA9C0-DA42-42F0-8157-9BF5C04553BE}" type="pres">
      <dgm:prSet presAssocID="{4C76BAB8-5462-4A37-9A5B-53C593721A74}" presName="hierChild4" presStyleCnt="0"/>
      <dgm:spPr/>
    </dgm:pt>
    <dgm:pt modelId="{2066726E-FF20-48EE-A7F5-85611C8A5DD7}" type="pres">
      <dgm:prSet presAssocID="{A536D719-30F7-4C67-B96E-5FCCBE20ABF4}" presName="Name17" presStyleLbl="parChTrans1D3" presStyleIdx="1" presStyleCnt="5"/>
      <dgm:spPr/>
    </dgm:pt>
    <dgm:pt modelId="{ECF9E216-DE3C-4381-A427-25C422BA916D}" type="pres">
      <dgm:prSet presAssocID="{B1C82DB7-805F-4E5A-B918-DC6470D25BC4}" presName="hierRoot3" presStyleCnt="0"/>
      <dgm:spPr/>
    </dgm:pt>
    <dgm:pt modelId="{DD1D34C9-2F3B-4317-AEDD-0AAC058AEF2D}" type="pres">
      <dgm:prSet presAssocID="{B1C82DB7-805F-4E5A-B918-DC6470D25BC4}" presName="composite3" presStyleCnt="0"/>
      <dgm:spPr/>
    </dgm:pt>
    <dgm:pt modelId="{B58F55E0-E23E-424A-B378-15923812FD2C}" type="pres">
      <dgm:prSet presAssocID="{B1C82DB7-805F-4E5A-B918-DC6470D25BC4}" presName="background3" presStyleLbl="node3" presStyleIdx="1" presStyleCnt="5"/>
      <dgm:spPr>
        <a:solidFill>
          <a:schemeClr val="accent1">
            <a:lumMod val="20000"/>
            <a:lumOff val="80000"/>
          </a:schemeClr>
        </a:solidFill>
      </dgm:spPr>
    </dgm:pt>
    <dgm:pt modelId="{8A7AE12E-4038-48BE-AF40-C9949061DBD6}" type="pres">
      <dgm:prSet presAssocID="{B1C82DB7-805F-4E5A-B918-DC6470D25BC4}" presName="text3" presStyleLbl="fgAcc3" presStyleIdx="1" presStyleCnt="5">
        <dgm:presLayoutVars>
          <dgm:chPref val="3"/>
        </dgm:presLayoutVars>
      </dgm:prSet>
      <dgm:spPr/>
    </dgm:pt>
    <dgm:pt modelId="{EEF2579A-A1A1-4D03-8E1C-6E8990E710CD}" type="pres">
      <dgm:prSet presAssocID="{B1C82DB7-805F-4E5A-B918-DC6470D25BC4}" presName="hierChild4" presStyleCnt="0"/>
      <dgm:spPr/>
    </dgm:pt>
    <dgm:pt modelId="{41DAAB0B-8006-4EC7-8FC3-B8C29EF25DAB}" type="pres">
      <dgm:prSet presAssocID="{14715FE4-5481-4974-BBDA-06BA0E1AAD78}" presName="Name17" presStyleLbl="parChTrans1D3" presStyleIdx="2" presStyleCnt="5"/>
      <dgm:spPr/>
    </dgm:pt>
    <dgm:pt modelId="{52D31440-23D5-42FB-BC12-FED930D741BF}" type="pres">
      <dgm:prSet presAssocID="{F8B9A7DE-4905-4282-8D19-592A8991D4B4}" presName="hierRoot3" presStyleCnt="0"/>
      <dgm:spPr/>
    </dgm:pt>
    <dgm:pt modelId="{4EF28003-7159-4F96-99B1-1C354E629165}" type="pres">
      <dgm:prSet presAssocID="{F8B9A7DE-4905-4282-8D19-592A8991D4B4}" presName="composite3" presStyleCnt="0"/>
      <dgm:spPr/>
    </dgm:pt>
    <dgm:pt modelId="{06B7745E-5841-4391-B51A-E4610D550F50}" type="pres">
      <dgm:prSet presAssocID="{F8B9A7DE-4905-4282-8D19-592A8991D4B4}" presName="background3" presStyleLbl="node3" presStyleIdx="2" presStyleCnt="5"/>
      <dgm:spPr>
        <a:solidFill>
          <a:schemeClr val="accent1">
            <a:lumMod val="20000"/>
            <a:lumOff val="80000"/>
          </a:schemeClr>
        </a:solidFill>
      </dgm:spPr>
    </dgm:pt>
    <dgm:pt modelId="{DD072078-9C32-43B6-89D8-524A6034614C}" type="pres">
      <dgm:prSet presAssocID="{F8B9A7DE-4905-4282-8D19-592A8991D4B4}" presName="text3" presStyleLbl="fgAcc3" presStyleIdx="2" presStyleCnt="5">
        <dgm:presLayoutVars>
          <dgm:chPref val="3"/>
        </dgm:presLayoutVars>
      </dgm:prSet>
      <dgm:spPr/>
    </dgm:pt>
    <dgm:pt modelId="{738C6516-D94D-44AA-B349-304D5AC820F7}" type="pres">
      <dgm:prSet presAssocID="{F8B9A7DE-4905-4282-8D19-592A8991D4B4}" presName="hierChild4" presStyleCnt="0"/>
      <dgm:spPr/>
    </dgm:pt>
    <dgm:pt modelId="{17D84B16-7529-4C2D-B635-7643D794F359}" type="pres">
      <dgm:prSet presAssocID="{8AD27E44-7F5A-4B94-978A-A2A646E0C74F}" presName="Name10" presStyleLbl="parChTrans1D2" presStyleIdx="1" presStyleCnt="3"/>
      <dgm:spPr/>
    </dgm:pt>
    <dgm:pt modelId="{F910B59D-7DF9-4D11-B9C0-AF4C06074570}" type="pres">
      <dgm:prSet presAssocID="{FD2BD3DF-1234-436A-8F6F-84C32B946896}" presName="hierRoot2" presStyleCnt="0"/>
      <dgm:spPr/>
    </dgm:pt>
    <dgm:pt modelId="{79F7BB47-16DB-4D0C-A892-AC2EC10FB908}" type="pres">
      <dgm:prSet presAssocID="{FD2BD3DF-1234-436A-8F6F-84C32B946896}" presName="composite2" presStyleCnt="0"/>
      <dgm:spPr/>
    </dgm:pt>
    <dgm:pt modelId="{2E3109F9-66C6-4F5E-8D68-F8C55A8FA28D}" type="pres">
      <dgm:prSet presAssocID="{FD2BD3DF-1234-436A-8F6F-84C32B946896}" presName="background2" presStyleLbl="node2" presStyleIdx="1" presStyleCnt="3"/>
      <dgm:spPr>
        <a:solidFill>
          <a:schemeClr val="accent1">
            <a:lumMod val="20000"/>
            <a:lumOff val="80000"/>
          </a:schemeClr>
        </a:solidFill>
      </dgm:spPr>
    </dgm:pt>
    <dgm:pt modelId="{AB88F086-EB1E-47C2-AD98-E734534AC436}" type="pres">
      <dgm:prSet presAssocID="{FD2BD3DF-1234-436A-8F6F-84C32B946896}" presName="text2" presStyleLbl="fgAcc2" presStyleIdx="1" presStyleCnt="3">
        <dgm:presLayoutVars>
          <dgm:chPref val="3"/>
        </dgm:presLayoutVars>
      </dgm:prSet>
      <dgm:spPr/>
    </dgm:pt>
    <dgm:pt modelId="{EE830934-55F4-4F19-8395-F169B2183520}" type="pres">
      <dgm:prSet presAssocID="{FD2BD3DF-1234-436A-8F6F-84C32B946896}" presName="hierChild3" presStyleCnt="0"/>
      <dgm:spPr/>
    </dgm:pt>
    <dgm:pt modelId="{CFB45AE2-BB51-4021-9321-763DA73B5113}" type="pres">
      <dgm:prSet presAssocID="{0A3C2B35-3A0E-4C3F-9288-EE5C1D7DA7DB}" presName="Name17" presStyleLbl="parChTrans1D3" presStyleIdx="3" presStyleCnt="5"/>
      <dgm:spPr/>
    </dgm:pt>
    <dgm:pt modelId="{66CE8211-F5B9-4375-915C-503CACA6F414}" type="pres">
      <dgm:prSet presAssocID="{6F5194A2-8797-4623-9F7E-E19AAA3F59BE}" presName="hierRoot3" presStyleCnt="0"/>
      <dgm:spPr/>
    </dgm:pt>
    <dgm:pt modelId="{E38F1EB2-8D80-410A-B693-DA35E5511C0C}" type="pres">
      <dgm:prSet presAssocID="{6F5194A2-8797-4623-9F7E-E19AAA3F59BE}" presName="composite3" presStyleCnt="0"/>
      <dgm:spPr/>
    </dgm:pt>
    <dgm:pt modelId="{6B318D12-07D1-4292-BDA1-47778ADE18B2}" type="pres">
      <dgm:prSet presAssocID="{6F5194A2-8797-4623-9F7E-E19AAA3F59BE}" presName="background3" presStyleLbl="node3" presStyleIdx="3" presStyleCnt="5"/>
      <dgm:spPr>
        <a:solidFill>
          <a:schemeClr val="accent1">
            <a:lumMod val="20000"/>
            <a:lumOff val="80000"/>
          </a:schemeClr>
        </a:solidFill>
      </dgm:spPr>
    </dgm:pt>
    <dgm:pt modelId="{CF3EF0CD-827B-42B0-8B1F-12CE34A5A671}" type="pres">
      <dgm:prSet presAssocID="{6F5194A2-8797-4623-9F7E-E19AAA3F59BE}" presName="text3" presStyleLbl="fgAcc3" presStyleIdx="3" presStyleCnt="5">
        <dgm:presLayoutVars>
          <dgm:chPref val="3"/>
        </dgm:presLayoutVars>
      </dgm:prSet>
      <dgm:spPr/>
    </dgm:pt>
    <dgm:pt modelId="{FFDFE6A8-DE44-4F9B-ADFF-F23EAE390B7B}" type="pres">
      <dgm:prSet presAssocID="{6F5194A2-8797-4623-9F7E-E19AAA3F59BE}" presName="hierChild4" presStyleCnt="0"/>
      <dgm:spPr/>
    </dgm:pt>
    <dgm:pt modelId="{D6B1F4E6-B2F2-49D3-980D-735F29359E30}" type="pres">
      <dgm:prSet presAssocID="{15D278F9-56BA-4F7B-8822-010EF72E4021}" presName="Name10" presStyleLbl="parChTrans1D2" presStyleIdx="2" presStyleCnt="3"/>
      <dgm:spPr/>
    </dgm:pt>
    <dgm:pt modelId="{C28DC5AB-C58E-4A64-B5B7-F8480F353258}" type="pres">
      <dgm:prSet presAssocID="{2B735B50-850F-472D-9F66-0D7DE1C930B3}" presName="hierRoot2" presStyleCnt="0"/>
      <dgm:spPr/>
    </dgm:pt>
    <dgm:pt modelId="{751B1348-2BF7-4382-9D7B-A1C7719DD7A1}" type="pres">
      <dgm:prSet presAssocID="{2B735B50-850F-472D-9F66-0D7DE1C930B3}" presName="composite2" presStyleCnt="0"/>
      <dgm:spPr/>
    </dgm:pt>
    <dgm:pt modelId="{31587D59-4D1A-4B59-9235-93E47D28D425}" type="pres">
      <dgm:prSet presAssocID="{2B735B50-850F-472D-9F66-0D7DE1C930B3}" presName="background2" presStyleLbl="node2" presStyleIdx="2" presStyleCnt="3"/>
      <dgm:spPr>
        <a:solidFill>
          <a:schemeClr val="accent1">
            <a:lumMod val="20000"/>
            <a:lumOff val="80000"/>
          </a:schemeClr>
        </a:solidFill>
      </dgm:spPr>
    </dgm:pt>
    <dgm:pt modelId="{07691832-C239-40B1-9F3C-A664EED952D5}" type="pres">
      <dgm:prSet presAssocID="{2B735B50-850F-472D-9F66-0D7DE1C930B3}" presName="text2" presStyleLbl="fgAcc2" presStyleIdx="2" presStyleCnt="3">
        <dgm:presLayoutVars>
          <dgm:chPref val="3"/>
        </dgm:presLayoutVars>
      </dgm:prSet>
      <dgm:spPr/>
    </dgm:pt>
    <dgm:pt modelId="{7EDFB5A8-F462-413B-BCAD-141A06412DB4}" type="pres">
      <dgm:prSet presAssocID="{2B735B50-850F-472D-9F66-0D7DE1C930B3}" presName="hierChild3" presStyleCnt="0"/>
      <dgm:spPr/>
    </dgm:pt>
    <dgm:pt modelId="{DF26EB91-F5C8-448F-957D-A1D29A4024D9}" type="pres">
      <dgm:prSet presAssocID="{DA3FE522-D5CA-4ACD-939C-B8BCA522F4E0}" presName="Name17" presStyleLbl="parChTrans1D3" presStyleIdx="4" presStyleCnt="5"/>
      <dgm:spPr/>
    </dgm:pt>
    <dgm:pt modelId="{77873A12-0E1F-464B-AA54-6A4E2EFE3CFD}" type="pres">
      <dgm:prSet presAssocID="{99D322FB-087E-4620-83D0-2F335420029A}" presName="hierRoot3" presStyleCnt="0"/>
      <dgm:spPr/>
    </dgm:pt>
    <dgm:pt modelId="{72FF1F38-1DB8-43E1-BBDF-DD897EE8ADA3}" type="pres">
      <dgm:prSet presAssocID="{99D322FB-087E-4620-83D0-2F335420029A}" presName="composite3" presStyleCnt="0"/>
      <dgm:spPr/>
    </dgm:pt>
    <dgm:pt modelId="{F981DE10-70EA-4153-889B-30A3E0C9355A}" type="pres">
      <dgm:prSet presAssocID="{99D322FB-087E-4620-83D0-2F335420029A}" presName="background3" presStyleLbl="node3" presStyleIdx="4" presStyleCnt="5"/>
      <dgm:spPr>
        <a:solidFill>
          <a:schemeClr val="accent1">
            <a:lumMod val="20000"/>
            <a:lumOff val="80000"/>
          </a:schemeClr>
        </a:solidFill>
      </dgm:spPr>
    </dgm:pt>
    <dgm:pt modelId="{96DA415C-44FB-46F5-B20B-B347696BC5CC}" type="pres">
      <dgm:prSet presAssocID="{99D322FB-087E-4620-83D0-2F335420029A}" presName="text3" presStyleLbl="fgAcc3" presStyleIdx="4" presStyleCnt="5">
        <dgm:presLayoutVars>
          <dgm:chPref val="3"/>
        </dgm:presLayoutVars>
      </dgm:prSet>
      <dgm:spPr/>
    </dgm:pt>
    <dgm:pt modelId="{477F34A9-091B-4B2F-BB17-9E0FDC669425}" type="pres">
      <dgm:prSet presAssocID="{99D322FB-087E-4620-83D0-2F335420029A}" presName="hierChild4" presStyleCnt="0"/>
      <dgm:spPr/>
    </dgm:pt>
  </dgm:ptLst>
  <dgm:cxnLst>
    <dgm:cxn modelId="{FAAB2B29-69BF-40B7-A92D-4DDF42F4D889}" type="presOf" srcId="{62BD20A7-0887-4DD7-9A8E-C8FA071D97C6}" destId="{4AEC1E82-7D14-4574-AC9F-C36B3D107ECB}" srcOrd="0" destOrd="0" presId="urn:microsoft.com/office/officeart/2005/8/layout/hierarchy1"/>
    <dgm:cxn modelId="{B9B24A2B-C6B3-4322-B503-97DF9B500631}" type="presOf" srcId="{14715FE4-5481-4974-BBDA-06BA0E1AAD78}" destId="{41DAAB0B-8006-4EC7-8FC3-B8C29EF25DAB}" srcOrd="0" destOrd="0" presId="urn:microsoft.com/office/officeart/2005/8/layout/hierarchy1"/>
    <dgm:cxn modelId="{C0511D2C-88D5-4CD4-959B-B955661F78EC}" srcId="{E04638D1-8D0F-4C1B-B168-44AC09E6F114}" destId="{7D000A71-4633-4831-9FF7-0F385D218BA6}" srcOrd="0" destOrd="0" parTransId="{4E09A8C9-3565-4771-BA44-1CE549F2DC40}" sibTransId="{A7C9F9DE-2D8E-4141-B772-BC5C8D0EF142}"/>
    <dgm:cxn modelId="{BF3E7A2F-6E38-4380-AA2B-3DFCCDF8D32D}" type="presOf" srcId="{DA3FE522-D5CA-4ACD-939C-B8BCA522F4E0}" destId="{DF26EB91-F5C8-448F-957D-A1D29A4024D9}" srcOrd="0" destOrd="0" presId="urn:microsoft.com/office/officeart/2005/8/layout/hierarchy1"/>
    <dgm:cxn modelId="{A3C2BA33-A1FA-4A2B-9EBA-A63601C491C0}" type="presOf" srcId="{7D000A71-4633-4831-9FF7-0F385D218BA6}" destId="{710A0136-EE6A-4B63-A9CF-78C92CAFDB72}" srcOrd="0" destOrd="0" presId="urn:microsoft.com/office/officeart/2005/8/layout/hierarchy1"/>
    <dgm:cxn modelId="{2DE73E63-A888-483C-9213-0DEA5ED3DCF1}" type="presOf" srcId="{2B735B50-850F-472D-9F66-0D7DE1C930B3}" destId="{07691832-C239-40B1-9F3C-A664EED952D5}" srcOrd="0" destOrd="0" presId="urn:microsoft.com/office/officeart/2005/8/layout/hierarchy1"/>
    <dgm:cxn modelId="{9133254C-740C-46DC-9BC1-5EFB4AC3E210}" type="presOf" srcId="{FD2BD3DF-1234-436A-8F6F-84C32B946896}" destId="{AB88F086-EB1E-47C2-AD98-E734534AC436}" srcOrd="0" destOrd="0" presId="urn:microsoft.com/office/officeart/2005/8/layout/hierarchy1"/>
    <dgm:cxn modelId="{2954326C-C743-4216-9769-A6FA6574578F}" type="presOf" srcId="{BC3F844C-3E42-40EE-9861-485829B14A6F}" destId="{9FAE1C67-A60A-49E4-9501-FC1581D113F4}" srcOrd="0" destOrd="0" presId="urn:microsoft.com/office/officeart/2005/8/layout/hierarchy1"/>
    <dgm:cxn modelId="{024BCA75-86FE-4945-ACDB-1BB2AC0C890E}" srcId="{FD2BD3DF-1234-436A-8F6F-84C32B946896}" destId="{6F5194A2-8797-4623-9F7E-E19AAA3F59BE}" srcOrd="0" destOrd="0" parTransId="{0A3C2B35-3A0E-4C3F-9288-EE5C1D7DA7DB}" sibTransId="{A20C9E53-30A5-4FD1-8A1B-CF721978AE6B}"/>
    <dgm:cxn modelId="{95180C77-75A2-4187-AAD5-E5ED2A04DEE2}" srcId="{E04638D1-8D0F-4C1B-B168-44AC09E6F114}" destId="{FD2BD3DF-1234-436A-8F6F-84C32B946896}" srcOrd="1" destOrd="0" parTransId="{8AD27E44-7F5A-4B94-978A-A2A646E0C74F}" sibTransId="{B681F2D1-48DB-46CD-986D-B4B823EC0AC9}"/>
    <dgm:cxn modelId="{CB97017C-BBA7-48CC-B4F5-4020E9EF45D2}" type="presOf" srcId="{F8B9A7DE-4905-4282-8D19-592A8991D4B4}" destId="{DD072078-9C32-43B6-89D8-524A6034614C}" srcOrd="0" destOrd="0" presId="urn:microsoft.com/office/officeart/2005/8/layout/hierarchy1"/>
    <dgm:cxn modelId="{99B5427C-1CE0-4BF2-A101-4BDB385BB6F4}" type="presOf" srcId="{8AD27E44-7F5A-4B94-978A-A2A646E0C74F}" destId="{17D84B16-7529-4C2D-B635-7643D794F359}" srcOrd="0" destOrd="0" presId="urn:microsoft.com/office/officeart/2005/8/layout/hierarchy1"/>
    <dgm:cxn modelId="{75DB4487-203C-4F3E-AD6B-122D06860286}" type="presOf" srcId="{A536D719-30F7-4C67-B96E-5FCCBE20ABF4}" destId="{2066726E-FF20-48EE-A7F5-85611C8A5DD7}" srcOrd="0" destOrd="0" presId="urn:microsoft.com/office/officeart/2005/8/layout/hierarchy1"/>
    <dgm:cxn modelId="{6251ED88-4948-49AB-AD5C-083A517064D9}" type="presOf" srcId="{4E09A8C9-3565-4771-BA44-1CE549F2DC40}" destId="{ED664612-A88E-449B-AF04-4340BC4F145C}" srcOrd="0" destOrd="0" presId="urn:microsoft.com/office/officeart/2005/8/layout/hierarchy1"/>
    <dgm:cxn modelId="{2C35D08D-B7F6-4E82-B185-499791276936}" type="presOf" srcId="{99D322FB-087E-4620-83D0-2F335420029A}" destId="{96DA415C-44FB-46F5-B20B-B347696BC5CC}" srcOrd="0" destOrd="0" presId="urn:microsoft.com/office/officeart/2005/8/layout/hierarchy1"/>
    <dgm:cxn modelId="{4EBB1392-E988-4E24-A6E9-0B69CD0BEEBE}" srcId="{62BD20A7-0887-4DD7-9A8E-C8FA071D97C6}" destId="{E04638D1-8D0F-4C1B-B168-44AC09E6F114}" srcOrd="0" destOrd="0" parTransId="{A3EF0FE1-AEB8-46ED-B94C-E34B9C4BB921}" sibTransId="{AC50C887-D501-40D1-BEC2-72E94CFDCA8B}"/>
    <dgm:cxn modelId="{D8F94394-520C-4EA0-BE04-2B3BC751E797}" srcId="{7D000A71-4633-4831-9FF7-0F385D218BA6}" destId="{F8B9A7DE-4905-4282-8D19-592A8991D4B4}" srcOrd="2" destOrd="0" parTransId="{14715FE4-5481-4974-BBDA-06BA0E1AAD78}" sibTransId="{B1FDB4E2-6A35-4AA5-8AC3-0D3479627A14}"/>
    <dgm:cxn modelId="{0866FE9A-5827-4C54-A0D3-A1FE9C43ACF2}" srcId="{7D000A71-4633-4831-9FF7-0F385D218BA6}" destId="{4C76BAB8-5462-4A37-9A5B-53C593721A74}" srcOrd="0" destOrd="0" parTransId="{BC3F844C-3E42-40EE-9861-485829B14A6F}" sibTransId="{20EC62EF-C71C-456B-AF5B-91F6804EBC31}"/>
    <dgm:cxn modelId="{BED116A0-6677-4DA0-A590-27B91491D35A}" type="presOf" srcId="{4C76BAB8-5462-4A37-9A5B-53C593721A74}" destId="{60EAA7F0-CEF7-4F61-B09F-48D9CC9AF92F}" srcOrd="0" destOrd="0" presId="urn:microsoft.com/office/officeart/2005/8/layout/hierarchy1"/>
    <dgm:cxn modelId="{1CB19BA4-8C25-457E-ACD5-01FC539C3652}" type="presOf" srcId="{0A3C2B35-3A0E-4C3F-9288-EE5C1D7DA7DB}" destId="{CFB45AE2-BB51-4021-9321-763DA73B5113}" srcOrd="0" destOrd="0" presId="urn:microsoft.com/office/officeart/2005/8/layout/hierarchy1"/>
    <dgm:cxn modelId="{73F685A9-4159-4205-8F64-059EC0E05E6C}" srcId="{7D000A71-4633-4831-9FF7-0F385D218BA6}" destId="{B1C82DB7-805F-4E5A-B918-DC6470D25BC4}" srcOrd="1" destOrd="0" parTransId="{A536D719-30F7-4C67-B96E-5FCCBE20ABF4}" sibTransId="{1063E7C6-EEC8-4208-B587-FD8632EAF883}"/>
    <dgm:cxn modelId="{2F1372AB-6A9D-4292-B5EF-540ECDD657E8}" type="presOf" srcId="{6F5194A2-8797-4623-9F7E-E19AAA3F59BE}" destId="{CF3EF0CD-827B-42B0-8B1F-12CE34A5A671}" srcOrd="0" destOrd="0" presId="urn:microsoft.com/office/officeart/2005/8/layout/hierarchy1"/>
    <dgm:cxn modelId="{00E134CB-D3A0-416E-887C-DF7D227A5760}" srcId="{2B735B50-850F-472D-9F66-0D7DE1C930B3}" destId="{99D322FB-087E-4620-83D0-2F335420029A}" srcOrd="0" destOrd="0" parTransId="{DA3FE522-D5CA-4ACD-939C-B8BCA522F4E0}" sibTransId="{2F98F7BA-70BA-44E5-92BC-F2E689D6E99B}"/>
    <dgm:cxn modelId="{3FF9A5D0-CD60-4B32-BC9C-FFD51A22E735}" type="presOf" srcId="{B1C82DB7-805F-4E5A-B918-DC6470D25BC4}" destId="{8A7AE12E-4038-48BE-AF40-C9949061DBD6}" srcOrd="0" destOrd="0" presId="urn:microsoft.com/office/officeart/2005/8/layout/hierarchy1"/>
    <dgm:cxn modelId="{4E6924DA-D3DD-4514-9EC5-C2E6268B18AF}" type="presOf" srcId="{E04638D1-8D0F-4C1B-B168-44AC09E6F114}" destId="{0F55DDEC-C98F-40BF-BFD9-67FE44AE6D90}" srcOrd="0" destOrd="0" presId="urn:microsoft.com/office/officeart/2005/8/layout/hierarchy1"/>
    <dgm:cxn modelId="{590A91DE-4651-4155-8352-697E09D218A4}" srcId="{E04638D1-8D0F-4C1B-B168-44AC09E6F114}" destId="{2B735B50-850F-472D-9F66-0D7DE1C930B3}" srcOrd="2" destOrd="0" parTransId="{15D278F9-56BA-4F7B-8822-010EF72E4021}" sibTransId="{2F5B4D8F-C476-4279-AA14-5657143EBFFA}"/>
    <dgm:cxn modelId="{2DA672EF-F21D-4D03-B4A7-4BEB3DC05C7F}" type="presOf" srcId="{15D278F9-56BA-4F7B-8822-010EF72E4021}" destId="{D6B1F4E6-B2F2-49D3-980D-735F29359E30}" srcOrd="0" destOrd="0" presId="urn:microsoft.com/office/officeart/2005/8/layout/hierarchy1"/>
    <dgm:cxn modelId="{BAFE03E5-1996-4A07-8E76-46918C4DF10D}" type="presParOf" srcId="{4AEC1E82-7D14-4574-AC9F-C36B3D107ECB}" destId="{DDF8B37C-59CD-43E1-B102-E4EC67ADBA22}" srcOrd="0" destOrd="0" presId="urn:microsoft.com/office/officeart/2005/8/layout/hierarchy1"/>
    <dgm:cxn modelId="{81AB8B78-65D9-40FD-8CEA-EA2B1688D099}" type="presParOf" srcId="{DDF8B37C-59CD-43E1-B102-E4EC67ADBA22}" destId="{45B482B7-000F-48B7-A82A-11902B1A51CB}" srcOrd="0" destOrd="0" presId="urn:microsoft.com/office/officeart/2005/8/layout/hierarchy1"/>
    <dgm:cxn modelId="{6B0488C4-25E4-44F2-B96C-58C844BBE208}" type="presParOf" srcId="{45B482B7-000F-48B7-A82A-11902B1A51CB}" destId="{AF90A2E8-E1DF-49F8-A49D-97DE097DD665}" srcOrd="0" destOrd="0" presId="urn:microsoft.com/office/officeart/2005/8/layout/hierarchy1"/>
    <dgm:cxn modelId="{50AEA03F-009E-486D-A622-8B6E2A0B237E}" type="presParOf" srcId="{45B482B7-000F-48B7-A82A-11902B1A51CB}" destId="{0F55DDEC-C98F-40BF-BFD9-67FE44AE6D90}" srcOrd="1" destOrd="0" presId="urn:microsoft.com/office/officeart/2005/8/layout/hierarchy1"/>
    <dgm:cxn modelId="{6B0B0258-B777-4B6C-AAB1-69FFAF931BD3}" type="presParOf" srcId="{DDF8B37C-59CD-43E1-B102-E4EC67ADBA22}" destId="{5876DAA5-969F-463D-98F3-8D6B665D5542}" srcOrd="1" destOrd="0" presId="urn:microsoft.com/office/officeart/2005/8/layout/hierarchy1"/>
    <dgm:cxn modelId="{D741FA9C-3233-4FE2-84AE-9DEBE9A8B461}" type="presParOf" srcId="{5876DAA5-969F-463D-98F3-8D6B665D5542}" destId="{ED664612-A88E-449B-AF04-4340BC4F145C}" srcOrd="0" destOrd="0" presId="urn:microsoft.com/office/officeart/2005/8/layout/hierarchy1"/>
    <dgm:cxn modelId="{1369373E-89C1-40CC-8CF1-C3D46FD18591}" type="presParOf" srcId="{5876DAA5-969F-463D-98F3-8D6B665D5542}" destId="{C880E1F1-CEAB-4532-B956-235CEAF2C56E}" srcOrd="1" destOrd="0" presId="urn:microsoft.com/office/officeart/2005/8/layout/hierarchy1"/>
    <dgm:cxn modelId="{D7861D79-E6C1-4F89-9C17-0218C13AB8B6}" type="presParOf" srcId="{C880E1F1-CEAB-4532-B956-235CEAF2C56E}" destId="{12A013E3-0344-452F-B789-2DBCBDC54DCA}" srcOrd="0" destOrd="0" presId="urn:microsoft.com/office/officeart/2005/8/layout/hierarchy1"/>
    <dgm:cxn modelId="{481B4F7A-23CF-41F8-908E-F0CB34613FC3}" type="presParOf" srcId="{12A013E3-0344-452F-B789-2DBCBDC54DCA}" destId="{912321B8-CD96-4527-85E4-4EA9CA548E10}" srcOrd="0" destOrd="0" presId="urn:microsoft.com/office/officeart/2005/8/layout/hierarchy1"/>
    <dgm:cxn modelId="{8C9725E0-4408-4CAB-8F90-F0581EBEB68C}" type="presParOf" srcId="{12A013E3-0344-452F-B789-2DBCBDC54DCA}" destId="{710A0136-EE6A-4B63-A9CF-78C92CAFDB72}" srcOrd="1" destOrd="0" presId="urn:microsoft.com/office/officeart/2005/8/layout/hierarchy1"/>
    <dgm:cxn modelId="{FED53FAB-34BF-47E7-9408-F320C780ADC4}" type="presParOf" srcId="{C880E1F1-CEAB-4532-B956-235CEAF2C56E}" destId="{144FAEA8-307E-4B95-B45B-2DD4B9741989}" srcOrd="1" destOrd="0" presId="urn:microsoft.com/office/officeart/2005/8/layout/hierarchy1"/>
    <dgm:cxn modelId="{3F491F24-00E0-4AC3-89AB-EEE8CA8A1C7D}" type="presParOf" srcId="{144FAEA8-307E-4B95-B45B-2DD4B9741989}" destId="{9FAE1C67-A60A-49E4-9501-FC1581D113F4}" srcOrd="0" destOrd="0" presId="urn:microsoft.com/office/officeart/2005/8/layout/hierarchy1"/>
    <dgm:cxn modelId="{6D2E7443-7720-4F50-8428-817A3549EC62}" type="presParOf" srcId="{144FAEA8-307E-4B95-B45B-2DD4B9741989}" destId="{0063D03A-A1DC-4DFE-A81E-8B223CF000FF}" srcOrd="1" destOrd="0" presId="urn:microsoft.com/office/officeart/2005/8/layout/hierarchy1"/>
    <dgm:cxn modelId="{4DB1481B-F162-47ED-8121-6735AE82E403}" type="presParOf" srcId="{0063D03A-A1DC-4DFE-A81E-8B223CF000FF}" destId="{8841A42A-D6D9-4283-BBB0-D44B2D393799}" srcOrd="0" destOrd="0" presId="urn:microsoft.com/office/officeart/2005/8/layout/hierarchy1"/>
    <dgm:cxn modelId="{0B2E86B6-B693-4DAD-AF7A-D1B6636248CA}" type="presParOf" srcId="{8841A42A-D6D9-4283-BBB0-D44B2D393799}" destId="{A2868E58-08F5-4AC3-8528-9DB747A67399}" srcOrd="0" destOrd="0" presId="urn:microsoft.com/office/officeart/2005/8/layout/hierarchy1"/>
    <dgm:cxn modelId="{630A03FE-31B3-422C-B1F4-32CD6F988F35}" type="presParOf" srcId="{8841A42A-D6D9-4283-BBB0-D44B2D393799}" destId="{60EAA7F0-CEF7-4F61-B09F-48D9CC9AF92F}" srcOrd="1" destOrd="0" presId="urn:microsoft.com/office/officeart/2005/8/layout/hierarchy1"/>
    <dgm:cxn modelId="{86AA4181-1005-4B76-A335-406BF8A36FD2}" type="presParOf" srcId="{0063D03A-A1DC-4DFE-A81E-8B223CF000FF}" destId="{AD7EA9C0-DA42-42F0-8157-9BF5C04553BE}" srcOrd="1" destOrd="0" presId="urn:microsoft.com/office/officeart/2005/8/layout/hierarchy1"/>
    <dgm:cxn modelId="{B96B4024-C3BC-45F6-A8FB-B51D29C17DC9}" type="presParOf" srcId="{144FAEA8-307E-4B95-B45B-2DD4B9741989}" destId="{2066726E-FF20-48EE-A7F5-85611C8A5DD7}" srcOrd="2" destOrd="0" presId="urn:microsoft.com/office/officeart/2005/8/layout/hierarchy1"/>
    <dgm:cxn modelId="{767CF996-AE2C-43C3-AC5C-A9BB349ED10A}" type="presParOf" srcId="{144FAEA8-307E-4B95-B45B-2DD4B9741989}" destId="{ECF9E216-DE3C-4381-A427-25C422BA916D}" srcOrd="3" destOrd="0" presId="urn:microsoft.com/office/officeart/2005/8/layout/hierarchy1"/>
    <dgm:cxn modelId="{76B81835-BFBF-4046-BE85-0E70F965564B}" type="presParOf" srcId="{ECF9E216-DE3C-4381-A427-25C422BA916D}" destId="{DD1D34C9-2F3B-4317-AEDD-0AAC058AEF2D}" srcOrd="0" destOrd="0" presId="urn:microsoft.com/office/officeart/2005/8/layout/hierarchy1"/>
    <dgm:cxn modelId="{019BA54F-D2B8-4C48-84E4-5A9F0132BDCF}" type="presParOf" srcId="{DD1D34C9-2F3B-4317-AEDD-0AAC058AEF2D}" destId="{B58F55E0-E23E-424A-B378-15923812FD2C}" srcOrd="0" destOrd="0" presId="urn:microsoft.com/office/officeart/2005/8/layout/hierarchy1"/>
    <dgm:cxn modelId="{69505990-F553-4663-B517-55A1FBC2CEE2}" type="presParOf" srcId="{DD1D34C9-2F3B-4317-AEDD-0AAC058AEF2D}" destId="{8A7AE12E-4038-48BE-AF40-C9949061DBD6}" srcOrd="1" destOrd="0" presId="urn:microsoft.com/office/officeart/2005/8/layout/hierarchy1"/>
    <dgm:cxn modelId="{A24B9B78-1466-4C73-A8E0-EB258B030E67}" type="presParOf" srcId="{ECF9E216-DE3C-4381-A427-25C422BA916D}" destId="{EEF2579A-A1A1-4D03-8E1C-6E8990E710CD}" srcOrd="1" destOrd="0" presId="urn:microsoft.com/office/officeart/2005/8/layout/hierarchy1"/>
    <dgm:cxn modelId="{697F6F5D-76FE-483E-AE73-8AC0DFC59F1D}" type="presParOf" srcId="{144FAEA8-307E-4B95-B45B-2DD4B9741989}" destId="{41DAAB0B-8006-4EC7-8FC3-B8C29EF25DAB}" srcOrd="4" destOrd="0" presId="urn:microsoft.com/office/officeart/2005/8/layout/hierarchy1"/>
    <dgm:cxn modelId="{B1789701-9F4D-49BD-BDB1-57535386EB4E}" type="presParOf" srcId="{144FAEA8-307E-4B95-B45B-2DD4B9741989}" destId="{52D31440-23D5-42FB-BC12-FED930D741BF}" srcOrd="5" destOrd="0" presId="urn:microsoft.com/office/officeart/2005/8/layout/hierarchy1"/>
    <dgm:cxn modelId="{26257539-5FDA-444C-A403-7A27F92C5200}" type="presParOf" srcId="{52D31440-23D5-42FB-BC12-FED930D741BF}" destId="{4EF28003-7159-4F96-99B1-1C354E629165}" srcOrd="0" destOrd="0" presId="urn:microsoft.com/office/officeart/2005/8/layout/hierarchy1"/>
    <dgm:cxn modelId="{01EE3E63-6645-48E8-A33A-E7AA1229E24C}" type="presParOf" srcId="{4EF28003-7159-4F96-99B1-1C354E629165}" destId="{06B7745E-5841-4391-B51A-E4610D550F50}" srcOrd="0" destOrd="0" presId="urn:microsoft.com/office/officeart/2005/8/layout/hierarchy1"/>
    <dgm:cxn modelId="{652F92A2-D384-4636-B013-6DB850007FF0}" type="presParOf" srcId="{4EF28003-7159-4F96-99B1-1C354E629165}" destId="{DD072078-9C32-43B6-89D8-524A6034614C}" srcOrd="1" destOrd="0" presId="urn:microsoft.com/office/officeart/2005/8/layout/hierarchy1"/>
    <dgm:cxn modelId="{7EE3AD66-6B13-4B5C-BCDC-8724A5F2F11A}" type="presParOf" srcId="{52D31440-23D5-42FB-BC12-FED930D741BF}" destId="{738C6516-D94D-44AA-B349-304D5AC820F7}" srcOrd="1" destOrd="0" presId="urn:microsoft.com/office/officeart/2005/8/layout/hierarchy1"/>
    <dgm:cxn modelId="{910D31C3-BE21-4EB5-A8C6-D89AD976383C}" type="presParOf" srcId="{5876DAA5-969F-463D-98F3-8D6B665D5542}" destId="{17D84B16-7529-4C2D-B635-7643D794F359}" srcOrd="2" destOrd="0" presId="urn:microsoft.com/office/officeart/2005/8/layout/hierarchy1"/>
    <dgm:cxn modelId="{EBF1B2F1-3052-43AF-A034-6B046E521934}" type="presParOf" srcId="{5876DAA5-969F-463D-98F3-8D6B665D5542}" destId="{F910B59D-7DF9-4D11-B9C0-AF4C06074570}" srcOrd="3" destOrd="0" presId="urn:microsoft.com/office/officeart/2005/8/layout/hierarchy1"/>
    <dgm:cxn modelId="{D2733499-20DB-4EF1-BE4D-0119F6A3C07C}" type="presParOf" srcId="{F910B59D-7DF9-4D11-B9C0-AF4C06074570}" destId="{79F7BB47-16DB-4D0C-A892-AC2EC10FB908}" srcOrd="0" destOrd="0" presId="urn:microsoft.com/office/officeart/2005/8/layout/hierarchy1"/>
    <dgm:cxn modelId="{1C42FF04-F894-4A2A-8229-5AFC79D660AC}" type="presParOf" srcId="{79F7BB47-16DB-4D0C-A892-AC2EC10FB908}" destId="{2E3109F9-66C6-4F5E-8D68-F8C55A8FA28D}" srcOrd="0" destOrd="0" presId="urn:microsoft.com/office/officeart/2005/8/layout/hierarchy1"/>
    <dgm:cxn modelId="{C9AA6AA4-32B3-49F4-B699-19BF9756A4C5}" type="presParOf" srcId="{79F7BB47-16DB-4D0C-A892-AC2EC10FB908}" destId="{AB88F086-EB1E-47C2-AD98-E734534AC436}" srcOrd="1" destOrd="0" presId="urn:microsoft.com/office/officeart/2005/8/layout/hierarchy1"/>
    <dgm:cxn modelId="{72B32DFA-A3E4-47B8-9828-6D74CFDCD786}" type="presParOf" srcId="{F910B59D-7DF9-4D11-B9C0-AF4C06074570}" destId="{EE830934-55F4-4F19-8395-F169B2183520}" srcOrd="1" destOrd="0" presId="urn:microsoft.com/office/officeart/2005/8/layout/hierarchy1"/>
    <dgm:cxn modelId="{ED3D0FD1-3BD7-4C5A-960E-34E7157194E6}" type="presParOf" srcId="{EE830934-55F4-4F19-8395-F169B2183520}" destId="{CFB45AE2-BB51-4021-9321-763DA73B5113}" srcOrd="0" destOrd="0" presId="urn:microsoft.com/office/officeart/2005/8/layout/hierarchy1"/>
    <dgm:cxn modelId="{19B2367A-AA45-4B72-A309-2D9DE4EB7EB1}" type="presParOf" srcId="{EE830934-55F4-4F19-8395-F169B2183520}" destId="{66CE8211-F5B9-4375-915C-503CACA6F414}" srcOrd="1" destOrd="0" presId="urn:microsoft.com/office/officeart/2005/8/layout/hierarchy1"/>
    <dgm:cxn modelId="{ED0E5242-1FAD-4529-BF86-EF0196DA9667}" type="presParOf" srcId="{66CE8211-F5B9-4375-915C-503CACA6F414}" destId="{E38F1EB2-8D80-410A-B693-DA35E5511C0C}" srcOrd="0" destOrd="0" presId="urn:microsoft.com/office/officeart/2005/8/layout/hierarchy1"/>
    <dgm:cxn modelId="{509CADF1-AF93-4C22-A468-DC369875372A}" type="presParOf" srcId="{E38F1EB2-8D80-410A-B693-DA35E5511C0C}" destId="{6B318D12-07D1-4292-BDA1-47778ADE18B2}" srcOrd="0" destOrd="0" presId="urn:microsoft.com/office/officeart/2005/8/layout/hierarchy1"/>
    <dgm:cxn modelId="{AD051576-55F5-4973-879C-CEEB839AD8D9}" type="presParOf" srcId="{E38F1EB2-8D80-410A-B693-DA35E5511C0C}" destId="{CF3EF0CD-827B-42B0-8B1F-12CE34A5A671}" srcOrd="1" destOrd="0" presId="urn:microsoft.com/office/officeart/2005/8/layout/hierarchy1"/>
    <dgm:cxn modelId="{F58F8FA4-B730-4E47-95C4-0EC659AD7C65}" type="presParOf" srcId="{66CE8211-F5B9-4375-915C-503CACA6F414}" destId="{FFDFE6A8-DE44-4F9B-ADFF-F23EAE390B7B}" srcOrd="1" destOrd="0" presId="urn:microsoft.com/office/officeart/2005/8/layout/hierarchy1"/>
    <dgm:cxn modelId="{0C6183EF-43D5-45C6-9AAE-205651427515}" type="presParOf" srcId="{5876DAA5-969F-463D-98F3-8D6B665D5542}" destId="{D6B1F4E6-B2F2-49D3-980D-735F29359E30}" srcOrd="4" destOrd="0" presId="urn:microsoft.com/office/officeart/2005/8/layout/hierarchy1"/>
    <dgm:cxn modelId="{730E04E1-E3EF-4A55-9369-9D2FFC94AD3B}" type="presParOf" srcId="{5876DAA5-969F-463D-98F3-8D6B665D5542}" destId="{C28DC5AB-C58E-4A64-B5B7-F8480F353258}" srcOrd="5" destOrd="0" presId="urn:microsoft.com/office/officeart/2005/8/layout/hierarchy1"/>
    <dgm:cxn modelId="{D328B50B-41CC-4684-8727-2BAD346A222F}" type="presParOf" srcId="{C28DC5AB-C58E-4A64-B5B7-F8480F353258}" destId="{751B1348-2BF7-4382-9D7B-A1C7719DD7A1}" srcOrd="0" destOrd="0" presId="urn:microsoft.com/office/officeart/2005/8/layout/hierarchy1"/>
    <dgm:cxn modelId="{DAF88314-3AF9-4337-A7CF-247397FE0056}" type="presParOf" srcId="{751B1348-2BF7-4382-9D7B-A1C7719DD7A1}" destId="{31587D59-4D1A-4B59-9235-93E47D28D425}" srcOrd="0" destOrd="0" presId="urn:microsoft.com/office/officeart/2005/8/layout/hierarchy1"/>
    <dgm:cxn modelId="{E5B5433B-BC56-44C5-9C99-E7F1465106C5}" type="presParOf" srcId="{751B1348-2BF7-4382-9D7B-A1C7719DD7A1}" destId="{07691832-C239-40B1-9F3C-A664EED952D5}" srcOrd="1" destOrd="0" presId="urn:microsoft.com/office/officeart/2005/8/layout/hierarchy1"/>
    <dgm:cxn modelId="{3518212C-1BC5-456F-A8A5-09066E567514}" type="presParOf" srcId="{C28DC5AB-C58E-4A64-B5B7-F8480F353258}" destId="{7EDFB5A8-F462-413B-BCAD-141A06412DB4}" srcOrd="1" destOrd="0" presId="urn:microsoft.com/office/officeart/2005/8/layout/hierarchy1"/>
    <dgm:cxn modelId="{F1E67790-36D5-4C44-996A-B40A9E4AEA70}" type="presParOf" srcId="{7EDFB5A8-F462-413B-BCAD-141A06412DB4}" destId="{DF26EB91-F5C8-448F-957D-A1D29A4024D9}" srcOrd="0" destOrd="0" presId="urn:microsoft.com/office/officeart/2005/8/layout/hierarchy1"/>
    <dgm:cxn modelId="{58784743-196F-4B7F-A704-08C0ACA31808}" type="presParOf" srcId="{7EDFB5A8-F462-413B-BCAD-141A06412DB4}" destId="{77873A12-0E1F-464B-AA54-6A4E2EFE3CFD}" srcOrd="1" destOrd="0" presId="urn:microsoft.com/office/officeart/2005/8/layout/hierarchy1"/>
    <dgm:cxn modelId="{79899549-5842-444C-ADC2-880ED1DF9AB2}" type="presParOf" srcId="{77873A12-0E1F-464B-AA54-6A4E2EFE3CFD}" destId="{72FF1F38-1DB8-43E1-BBDF-DD897EE8ADA3}" srcOrd="0" destOrd="0" presId="urn:microsoft.com/office/officeart/2005/8/layout/hierarchy1"/>
    <dgm:cxn modelId="{AC7CF974-50C3-4AFD-A8EE-7BAD93A64C62}" type="presParOf" srcId="{72FF1F38-1DB8-43E1-BBDF-DD897EE8ADA3}" destId="{F981DE10-70EA-4153-889B-30A3E0C9355A}" srcOrd="0" destOrd="0" presId="urn:microsoft.com/office/officeart/2005/8/layout/hierarchy1"/>
    <dgm:cxn modelId="{35EA1934-887F-4487-B1C4-6C623341E341}" type="presParOf" srcId="{72FF1F38-1DB8-43E1-BBDF-DD897EE8ADA3}" destId="{96DA415C-44FB-46F5-B20B-B347696BC5CC}" srcOrd="1" destOrd="0" presId="urn:microsoft.com/office/officeart/2005/8/layout/hierarchy1"/>
    <dgm:cxn modelId="{980154C7-8F19-498D-B000-5A38CDF562B8}" type="presParOf" srcId="{77873A12-0E1F-464B-AA54-6A4E2EFE3CFD}" destId="{477F34A9-091B-4B2F-BB17-9E0FDC66942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58BB90-069E-4C09-B164-315FA100F46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ID"/>
        </a:p>
      </dgm:t>
    </dgm:pt>
    <dgm:pt modelId="{4EC16B13-8748-4EE3-9538-2C168668E7B4}">
      <dgm:prSet phldrT="[Text]" phldr="0" custT="1"/>
      <dgm:spPr/>
      <dgm:t>
        <a:bodyPr/>
        <a:lstStyle/>
        <a:p>
          <a:r>
            <a:rPr lang="en-ID" sz="2000" dirty="0"/>
            <a:t>Source strength (1×10¹⁰ Bq/d)</a:t>
          </a:r>
        </a:p>
      </dgm:t>
    </dgm:pt>
    <dgm:pt modelId="{DE589729-6E18-4A83-9079-47226D4AB89A}" type="parTrans" cxnId="{0B1DA2ED-4226-4958-8858-6FD987BC45F5}">
      <dgm:prSet/>
      <dgm:spPr/>
      <dgm:t>
        <a:bodyPr/>
        <a:lstStyle/>
        <a:p>
          <a:endParaRPr lang="en-ID"/>
        </a:p>
      </dgm:t>
    </dgm:pt>
    <dgm:pt modelId="{49326D06-9700-4C20-9332-B6C80F5205C8}" type="sibTrans" cxnId="{0B1DA2ED-4226-4958-8858-6FD987BC45F5}">
      <dgm:prSet/>
      <dgm:spPr/>
      <dgm:t>
        <a:bodyPr/>
        <a:lstStyle/>
        <a:p>
          <a:endParaRPr lang="en-ID"/>
        </a:p>
      </dgm:t>
    </dgm:pt>
    <dgm:pt modelId="{FD84177E-179D-497E-BFC2-049505E46979}">
      <dgm:prSet phldrT="[Text]" phldr="0"/>
      <dgm:spPr/>
      <dgm:t>
        <a:bodyPr/>
        <a:lstStyle/>
        <a:p>
          <a:r>
            <a:rPr lang="en-ID" dirty="0"/>
            <a:t>A more accurate source term for a 2 MW TMSR prototype would require reactor-specific fission yield data, which is not yet publicly available.</a:t>
          </a:r>
        </a:p>
      </dgm:t>
    </dgm:pt>
    <dgm:pt modelId="{EC8A1E32-9638-4670-9DE8-7B524E8B1CB3}" type="parTrans" cxnId="{9B79760D-45B8-43E6-9B10-9A25CB0FB10C}">
      <dgm:prSet/>
      <dgm:spPr/>
      <dgm:t>
        <a:bodyPr/>
        <a:lstStyle/>
        <a:p>
          <a:endParaRPr lang="en-ID"/>
        </a:p>
      </dgm:t>
    </dgm:pt>
    <dgm:pt modelId="{0C92D682-E545-4029-8C3E-938B5676379B}" type="sibTrans" cxnId="{9B79760D-45B8-43E6-9B10-9A25CB0FB10C}">
      <dgm:prSet/>
      <dgm:spPr/>
      <dgm:t>
        <a:bodyPr/>
        <a:lstStyle/>
        <a:p>
          <a:endParaRPr lang="en-ID"/>
        </a:p>
      </dgm:t>
    </dgm:pt>
    <dgm:pt modelId="{BA1C006E-E961-4C7A-B8E9-BA4D14385955}">
      <dgm:prSet phldrT="[Text]" custT="1"/>
      <dgm:spPr/>
      <dgm:t>
        <a:bodyPr/>
        <a:lstStyle/>
        <a:p>
          <a:pPr>
            <a:buFont typeface="+mj-lt"/>
            <a:buAutoNum type="arabicPeriod"/>
          </a:pPr>
          <a:r>
            <a:rPr lang="en-ID" sz="2000" dirty="0"/>
            <a:t>First day of full power</a:t>
          </a:r>
        </a:p>
      </dgm:t>
    </dgm:pt>
    <dgm:pt modelId="{0A36F321-3730-42BB-ABEC-1DAF2A1C0B83}" type="parTrans" cxnId="{6245B243-4B29-4A0C-92D2-A0014E6CFEE2}">
      <dgm:prSet/>
      <dgm:spPr/>
      <dgm:t>
        <a:bodyPr/>
        <a:lstStyle/>
        <a:p>
          <a:endParaRPr lang="en-ID"/>
        </a:p>
      </dgm:t>
    </dgm:pt>
    <dgm:pt modelId="{C5D03D19-FEC2-4B17-9D2F-A5AE67092DE4}" type="sibTrans" cxnId="{6245B243-4B29-4A0C-92D2-A0014E6CFEE2}">
      <dgm:prSet/>
      <dgm:spPr/>
      <dgm:t>
        <a:bodyPr/>
        <a:lstStyle/>
        <a:p>
          <a:endParaRPr lang="en-ID"/>
        </a:p>
      </dgm:t>
    </dgm:pt>
    <dgm:pt modelId="{51736FBA-777F-4EEC-9F43-8E9CCD56135E}">
      <dgm:prSet phldrT="[Text]" phldr="0"/>
      <dgm:spPr/>
      <dgm:t>
        <a:bodyPr/>
        <a:lstStyle/>
        <a:p>
          <a:r>
            <a:rPr lang="en-US" dirty="0"/>
            <a:t> </a:t>
          </a:r>
          <a:r>
            <a:rPr lang="en-ID" dirty="0"/>
            <a:t>June 17, 2024 (first full power) demonstrates the worst-case timing of plume transport. Xenon inventory builds up during operation; future work should extend to equilibrium conditions.</a:t>
          </a:r>
        </a:p>
      </dgm:t>
    </dgm:pt>
    <dgm:pt modelId="{13470DB0-4803-4B54-BEED-9AC34A53288E}" type="parTrans" cxnId="{CCF0DEE6-B9C6-4B4B-9D7F-8B141F3DD67C}">
      <dgm:prSet/>
      <dgm:spPr/>
      <dgm:t>
        <a:bodyPr/>
        <a:lstStyle/>
        <a:p>
          <a:endParaRPr lang="en-ID"/>
        </a:p>
      </dgm:t>
    </dgm:pt>
    <dgm:pt modelId="{D0818DD8-8C7F-49F6-9675-66690864610B}" type="sibTrans" cxnId="{CCF0DEE6-B9C6-4B4B-9D7F-8B141F3DD67C}">
      <dgm:prSet/>
      <dgm:spPr/>
      <dgm:t>
        <a:bodyPr/>
        <a:lstStyle/>
        <a:p>
          <a:endParaRPr lang="en-ID"/>
        </a:p>
      </dgm:t>
    </dgm:pt>
    <dgm:pt modelId="{29839F4D-CD01-4B68-B6C0-0134A6DE9E1B}">
      <dgm:prSet custT="1"/>
      <dgm:spPr/>
      <dgm:t>
        <a:bodyPr/>
        <a:lstStyle/>
        <a:p>
          <a:pPr>
            <a:buNone/>
          </a:pPr>
          <a:r>
            <a:rPr lang="en-ID" sz="2000" dirty="0"/>
            <a:t>Release heights</a:t>
          </a:r>
        </a:p>
      </dgm:t>
    </dgm:pt>
    <dgm:pt modelId="{44587560-7F93-4EF7-8D8C-2BC4EC4474EC}" type="parTrans" cxnId="{61DBB7CF-B759-4CDB-8569-72A46E24E777}">
      <dgm:prSet/>
      <dgm:spPr/>
      <dgm:t>
        <a:bodyPr/>
        <a:lstStyle/>
        <a:p>
          <a:endParaRPr lang="en-ID"/>
        </a:p>
      </dgm:t>
    </dgm:pt>
    <dgm:pt modelId="{F877BE94-DA9B-4281-A441-57D67515659D}" type="sibTrans" cxnId="{61DBB7CF-B759-4CDB-8569-72A46E24E777}">
      <dgm:prSet/>
      <dgm:spPr/>
      <dgm:t>
        <a:bodyPr/>
        <a:lstStyle/>
        <a:p>
          <a:endParaRPr lang="en-ID"/>
        </a:p>
      </dgm:t>
    </dgm:pt>
    <dgm:pt modelId="{F7BD8B86-A029-4C3C-A80F-5E930F24F666}">
      <dgm:prSet/>
      <dgm:spPr/>
      <dgm:t>
        <a:bodyPr/>
        <a:lstStyle/>
        <a:p>
          <a:r>
            <a:rPr lang="en-ID" dirty="0"/>
            <a:t>The chosen heights (100–1000 m) are sensitivity tests. The actual TMSR-LF1 stack height is likely much lower (~30–50 m). More robust simulations should use the real design parameters once available.</a:t>
          </a:r>
        </a:p>
      </dgm:t>
    </dgm:pt>
    <dgm:pt modelId="{E51B70AC-1358-46B6-9BAD-D5D35EDA853B}" type="parTrans" cxnId="{3282F9F5-9819-42C6-83D6-F5B7D4F0F95C}">
      <dgm:prSet/>
      <dgm:spPr/>
      <dgm:t>
        <a:bodyPr/>
        <a:lstStyle/>
        <a:p>
          <a:endParaRPr lang="en-ID"/>
        </a:p>
      </dgm:t>
    </dgm:pt>
    <dgm:pt modelId="{906D5C41-F280-4A83-806F-B529538EE884}" type="sibTrans" cxnId="{3282F9F5-9819-42C6-83D6-F5B7D4F0F95C}">
      <dgm:prSet/>
      <dgm:spPr/>
      <dgm:t>
        <a:bodyPr/>
        <a:lstStyle/>
        <a:p>
          <a:endParaRPr lang="en-ID"/>
        </a:p>
      </dgm:t>
    </dgm:pt>
    <dgm:pt modelId="{97F5C709-B959-4668-80C4-F966F27E39A7}">
      <dgm:prSet custT="1"/>
      <dgm:spPr/>
      <dgm:t>
        <a:bodyPr/>
        <a:lstStyle/>
        <a:p>
          <a:pPr>
            <a:buFont typeface="+mj-lt"/>
            <a:buAutoNum type="arabicPeriod"/>
          </a:pPr>
          <a:r>
            <a:rPr lang="en-ID" sz="2000"/>
            <a:t>Transport times + decay factors</a:t>
          </a:r>
        </a:p>
      </dgm:t>
    </dgm:pt>
    <dgm:pt modelId="{4CC0A8EA-7753-4074-A16F-D7C2E8D2D65D}" type="parTrans" cxnId="{933AD011-22B1-49A7-BEDB-D33B4FB89702}">
      <dgm:prSet/>
      <dgm:spPr/>
      <dgm:t>
        <a:bodyPr/>
        <a:lstStyle/>
        <a:p>
          <a:endParaRPr lang="en-ID"/>
        </a:p>
      </dgm:t>
    </dgm:pt>
    <dgm:pt modelId="{95DAE69A-4A56-4832-BAA9-EE008518F6C5}" type="sibTrans" cxnId="{933AD011-22B1-49A7-BEDB-D33B4FB89702}">
      <dgm:prSet/>
      <dgm:spPr/>
      <dgm:t>
        <a:bodyPr/>
        <a:lstStyle/>
        <a:p>
          <a:endParaRPr lang="en-ID"/>
        </a:p>
      </dgm:t>
    </dgm:pt>
    <dgm:pt modelId="{DBA0564A-3D0F-4D83-A565-46EA4DA39BFD}">
      <dgm:prSet/>
      <dgm:spPr/>
      <dgm:t>
        <a:bodyPr/>
        <a:lstStyle/>
        <a:p>
          <a:pPr>
            <a:buFont typeface="Arial" panose="020B0604020202020204" pitchFamily="34" charset="0"/>
            <a:buChar char="•"/>
          </a:pPr>
          <a:r>
            <a:rPr lang="en-ID" dirty="0"/>
            <a:t>Transport times to IMS stations (RN20, RN21, RN38) not explicitly shown; future work should quantify decay correction (Xe-133 half-life 126 h) for each station transit time.</a:t>
          </a:r>
        </a:p>
      </dgm:t>
    </dgm:pt>
    <dgm:pt modelId="{14B31340-E2D4-400D-9036-7F75D9200D6F}" type="parTrans" cxnId="{29C5FBBB-56D1-4F8A-A7A8-E6B38DAF068B}">
      <dgm:prSet/>
      <dgm:spPr/>
      <dgm:t>
        <a:bodyPr/>
        <a:lstStyle/>
        <a:p>
          <a:endParaRPr lang="en-ID"/>
        </a:p>
      </dgm:t>
    </dgm:pt>
    <dgm:pt modelId="{807FFFFF-E011-4BD9-81FE-DD1A7E99BCAD}" type="sibTrans" cxnId="{29C5FBBB-56D1-4F8A-A7A8-E6B38DAF068B}">
      <dgm:prSet/>
      <dgm:spPr/>
      <dgm:t>
        <a:bodyPr/>
        <a:lstStyle/>
        <a:p>
          <a:endParaRPr lang="en-ID"/>
        </a:p>
      </dgm:t>
    </dgm:pt>
    <dgm:pt modelId="{11208086-FABE-4906-8F7A-05074D3494AF}" type="pres">
      <dgm:prSet presAssocID="{6058BB90-069E-4C09-B164-315FA100F46A}" presName="Name0" presStyleCnt="0">
        <dgm:presLayoutVars>
          <dgm:dir/>
          <dgm:animLvl val="lvl"/>
          <dgm:resizeHandles val="exact"/>
        </dgm:presLayoutVars>
      </dgm:prSet>
      <dgm:spPr/>
    </dgm:pt>
    <dgm:pt modelId="{62DA01C0-1A1C-452F-AAD9-366505282618}" type="pres">
      <dgm:prSet presAssocID="{4EC16B13-8748-4EE3-9538-2C168668E7B4}" presName="composite" presStyleCnt="0"/>
      <dgm:spPr/>
    </dgm:pt>
    <dgm:pt modelId="{116188CE-EE10-4CD6-8808-2D9C7C214030}" type="pres">
      <dgm:prSet presAssocID="{4EC16B13-8748-4EE3-9538-2C168668E7B4}" presName="parTx" presStyleLbl="node1" presStyleIdx="0" presStyleCnt="4">
        <dgm:presLayoutVars>
          <dgm:chMax val="0"/>
          <dgm:chPref val="0"/>
          <dgm:bulletEnabled val="1"/>
        </dgm:presLayoutVars>
      </dgm:prSet>
      <dgm:spPr/>
    </dgm:pt>
    <dgm:pt modelId="{7B77CC54-BF0C-4522-842D-205602BC1212}" type="pres">
      <dgm:prSet presAssocID="{4EC16B13-8748-4EE3-9538-2C168668E7B4}" presName="desTx" presStyleLbl="revTx" presStyleIdx="0" presStyleCnt="4">
        <dgm:presLayoutVars>
          <dgm:bulletEnabled val="1"/>
        </dgm:presLayoutVars>
      </dgm:prSet>
      <dgm:spPr/>
    </dgm:pt>
    <dgm:pt modelId="{707E081C-984E-4C13-9CC3-DCE0F365C5AE}" type="pres">
      <dgm:prSet presAssocID="{49326D06-9700-4C20-9332-B6C80F5205C8}" presName="space" presStyleCnt="0"/>
      <dgm:spPr/>
    </dgm:pt>
    <dgm:pt modelId="{9CEC35B5-3837-44F6-B209-994C6CD0CCF4}" type="pres">
      <dgm:prSet presAssocID="{BA1C006E-E961-4C7A-B8E9-BA4D14385955}" presName="composite" presStyleCnt="0"/>
      <dgm:spPr/>
    </dgm:pt>
    <dgm:pt modelId="{FFAED665-DD0B-47C0-B343-5FE46FDF6C87}" type="pres">
      <dgm:prSet presAssocID="{BA1C006E-E961-4C7A-B8E9-BA4D14385955}" presName="parTx" presStyleLbl="node1" presStyleIdx="1" presStyleCnt="4">
        <dgm:presLayoutVars>
          <dgm:chMax val="0"/>
          <dgm:chPref val="0"/>
          <dgm:bulletEnabled val="1"/>
        </dgm:presLayoutVars>
      </dgm:prSet>
      <dgm:spPr/>
    </dgm:pt>
    <dgm:pt modelId="{28193A33-4757-4365-9759-387239F0F38F}" type="pres">
      <dgm:prSet presAssocID="{BA1C006E-E961-4C7A-B8E9-BA4D14385955}" presName="desTx" presStyleLbl="revTx" presStyleIdx="1" presStyleCnt="4">
        <dgm:presLayoutVars>
          <dgm:bulletEnabled val="1"/>
        </dgm:presLayoutVars>
      </dgm:prSet>
      <dgm:spPr/>
    </dgm:pt>
    <dgm:pt modelId="{C40115B8-0694-441F-93FC-7EE8DDB516BC}" type="pres">
      <dgm:prSet presAssocID="{C5D03D19-FEC2-4B17-9D2F-A5AE67092DE4}" presName="space" presStyleCnt="0"/>
      <dgm:spPr/>
    </dgm:pt>
    <dgm:pt modelId="{EB9AD884-0009-4FEB-A2CA-B301DDBE7169}" type="pres">
      <dgm:prSet presAssocID="{29839F4D-CD01-4B68-B6C0-0134A6DE9E1B}" presName="composite" presStyleCnt="0"/>
      <dgm:spPr/>
    </dgm:pt>
    <dgm:pt modelId="{0EDAB9B9-2CA7-45AC-8776-79AC24845687}" type="pres">
      <dgm:prSet presAssocID="{29839F4D-CD01-4B68-B6C0-0134A6DE9E1B}" presName="parTx" presStyleLbl="node1" presStyleIdx="2" presStyleCnt="4">
        <dgm:presLayoutVars>
          <dgm:chMax val="0"/>
          <dgm:chPref val="0"/>
          <dgm:bulletEnabled val="1"/>
        </dgm:presLayoutVars>
      </dgm:prSet>
      <dgm:spPr/>
    </dgm:pt>
    <dgm:pt modelId="{F7A93DC3-7D84-45FD-9271-DEBB6CCDFE95}" type="pres">
      <dgm:prSet presAssocID="{29839F4D-CD01-4B68-B6C0-0134A6DE9E1B}" presName="desTx" presStyleLbl="revTx" presStyleIdx="2" presStyleCnt="4">
        <dgm:presLayoutVars>
          <dgm:bulletEnabled val="1"/>
        </dgm:presLayoutVars>
      </dgm:prSet>
      <dgm:spPr/>
    </dgm:pt>
    <dgm:pt modelId="{34BE4996-F66C-4E0B-BB36-8F69D1A35A53}" type="pres">
      <dgm:prSet presAssocID="{F877BE94-DA9B-4281-A441-57D67515659D}" presName="space" presStyleCnt="0"/>
      <dgm:spPr/>
    </dgm:pt>
    <dgm:pt modelId="{1EA68CF6-5DF9-4DD3-8BD9-39B06FCE8D0B}" type="pres">
      <dgm:prSet presAssocID="{97F5C709-B959-4668-80C4-F966F27E39A7}" presName="composite" presStyleCnt="0"/>
      <dgm:spPr/>
    </dgm:pt>
    <dgm:pt modelId="{6D574540-7DB4-4B13-BDD1-2EAE4182C42C}" type="pres">
      <dgm:prSet presAssocID="{97F5C709-B959-4668-80C4-F966F27E39A7}" presName="parTx" presStyleLbl="node1" presStyleIdx="3" presStyleCnt="4">
        <dgm:presLayoutVars>
          <dgm:chMax val="0"/>
          <dgm:chPref val="0"/>
          <dgm:bulletEnabled val="1"/>
        </dgm:presLayoutVars>
      </dgm:prSet>
      <dgm:spPr/>
    </dgm:pt>
    <dgm:pt modelId="{6EC6639D-E6D4-49D7-9207-B49F369D99A2}" type="pres">
      <dgm:prSet presAssocID="{97F5C709-B959-4668-80C4-F966F27E39A7}" presName="desTx" presStyleLbl="revTx" presStyleIdx="3" presStyleCnt="4">
        <dgm:presLayoutVars>
          <dgm:bulletEnabled val="1"/>
        </dgm:presLayoutVars>
      </dgm:prSet>
      <dgm:spPr/>
    </dgm:pt>
  </dgm:ptLst>
  <dgm:cxnLst>
    <dgm:cxn modelId="{87937C0B-159F-46A8-8E65-6DDC6CB42261}" type="presOf" srcId="{4EC16B13-8748-4EE3-9538-2C168668E7B4}" destId="{116188CE-EE10-4CD6-8808-2D9C7C214030}" srcOrd="0" destOrd="0" presId="urn:microsoft.com/office/officeart/2005/8/layout/chevron1"/>
    <dgm:cxn modelId="{9B79760D-45B8-43E6-9B10-9A25CB0FB10C}" srcId="{4EC16B13-8748-4EE3-9538-2C168668E7B4}" destId="{FD84177E-179D-497E-BFC2-049505E46979}" srcOrd="0" destOrd="0" parTransId="{EC8A1E32-9638-4670-9DE8-7B524E8B1CB3}" sibTransId="{0C92D682-E545-4029-8C3E-938B5676379B}"/>
    <dgm:cxn modelId="{933AD011-22B1-49A7-BEDB-D33B4FB89702}" srcId="{6058BB90-069E-4C09-B164-315FA100F46A}" destId="{97F5C709-B959-4668-80C4-F966F27E39A7}" srcOrd="3" destOrd="0" parTransId="{4CC0A8EA-7753-4074-A16F-D7C2E8D2D65D}" sibTransId="{95DAE69A-4A56-4832-BAA9-EE008518F6C5}"/>
    <dgm:cxn modelId="{4843C21C-83D3-406A-8088-52CF74335ABB}" type="presOf" srcId="{97F5C709-B959-4668-80C4-F966F27E39A7}" destId="{6D574540-7DB4-4B13-BDD1-2EAE4182C42C}" srcOrd="0" destOrd="0" presId="urn:microsoft.com/office/officeart/2005/8/layout/chevron1"/>
    <dgm:cxn modelId="{64751F23-8B1B-4050-AECC-42403521C845}" type="presOf" srcId="{FD84177E-179D-497E-BFC2-049505E46979}" destId="{7B77CC54-BF0C-4522-842D-205602BC1212}" srcOrd="0" destOrd="0" presId="urn:microsoft.com/office/officeart/2005/8/layout/chevron1"/>
    <dgm:cxn modelId="{B9594060-E1DC-42A4-8223-751471962FD5}" type="presOf" srcId="{51736FBA-777F-4EEC-9F43-8E9CCD56135E}" destId="{28193A33-4757-4365-9759-387239F0F38F}" srcOrd="0" destOrd="0" presId="urn:microsoft.com/office/officeart/2005/8/layout/chevron1"/>
    <dgm:cxn modelId="{6245B243-4B29-4A0C-92D2-A0014E6CFEE2}" srcId="{6058BB90-069E-4C09-B164-315FA100F46A}" destId="{BA1C006E-E961-4C7A-B8E9-BA4D14385955}" srcOrd="1" destOrd="0" parTransId="{0A36F321-3730-42BB-ABEC-1DAF2A1C0B83}" sibTransId="{C5D03D19-FEC2-4B17-9D2F-A5AE67092DE4}"/>
    <dgm:cxn modelId="{1423D365-68C8-42EB-8873-89E7BE42AC30}" type="presOf" srcId="{6058BB90-069E-4C09-B164-315FA100F46A}" destId="{11208086-FABE-4906-8F7A-05074D3494AF}" srcOrd="0" destOrd="0" presId="urn:microsoft.com/office/officeart/2005/8/layout/chevron1"/>
    <dgm:cxn modelId="{BC04CF6E-03FA-4BD9-B930-EFB9DCBFE136}" type="presOf" srcId="{29839F4D-CD01-4B68-B6C0-0134A6DE9E1B}" destId="{0EDAB9B9-2CA7-45AC-8776-79AC24845687}" srcOrd="0" destOrd="0" presId="urn:microsoft.com/office/officeart/2005/8/layout/chevron1"/>
    <dgm:cxn modelId="{A2C22176-2D80-4F6D-A7BF-A43F1424DBBD}" type="presOf" srcId="{BA1C006E-E961-4C7A-B8E9-BA4D14385955}" destId="{FFAED665-DD0B-47C0-B343-5FE46FDF6C87}" srcOrd="0" destOrd="0" presId="urn:microsoft.com/office/officeart/2005/8/layout/chevron1"/>
    <dgm:cxn modelId="{3812CAB3-2477-4530-B017-1D11791EE7A1}" type="presOf" srcId="{DBA0564A-3D0F-4D83-A565-46EA4DA39BFD}" destId="{6EC6639D-E6D4-49D7-9207-B49F369D99A2}" srcOrd="0" destOrd="0" presId="urn:microsoft.com/office/officeart/2005/8/layout/chevron1"/>
    <dgm:cxn modelId="{29C5FBBB-56D1-4F8A-A7A8-E6B38DAF068B}" srcId="{97F5C709-B959-4668-80C4-F966F27E39A7}" destId="{DBA0564A-3D0F-4D83-A565-46EA4DA39BFD}" srcOrd="0" destOrd="0" parTransId="{14B31340-E2D4-400D-9036-7F75D9200D6F}" sibTransId="{807FFFFF-E011-4BD9-81FE-DD1A7E99BCAD}"/>
    <dgm:cxn modelId="{61DBB7CF-B759-4CDB-8569-72A46E24E777}" srcId="{6058BB90-069E-4C09-B164-315FA100F46A}" destId="{29839F4D-CD01-4B68-B6C0-0134A6DE9E1B}" srcOrd="2" destOrd="0" parTransId="{44587560-7F93-4EF7-8D8C-2BC4EC4474EC}" sibTransId="{F877BE94-DA9B-4281-A441-57D67515659D}"/>
    <dgm:cxn modelId="{1456BAD1-2617-4BE8-87DB-FCF3A68138C1}" type="presOf" srcId="{F7BD8B86-A029-4C3C-A80F-5E930F24F666}" destId="{F7A93DC3-7D84-45FD-9271-DEBB6CCDFE95}" srcOrd="0" destOrd="0" presId="urn:microsoft.com/office/officeart/2005/8/layout/chevron1"/>
    <dgm:cxn modelId="{CCF0DEE6-B9C6-4B4B-9D7F-8B141F3DD67C}" srcId="{BA1C006E-E961-4C7A-B8E9-BA4D14385955}" destId="{51736FBA-777F-4EEC-9F43-8E9CCD56135E}" srcOrd="0" destOrd="0" parTransId="{13470DB0-4803-4B54-BEED-9AC34A53288E}" sibTransId="{D0818DD8-8C7F-49F6-9675-66690864610B}"/>
    <dgm:cxn modelId="{0B1DA2ED-4226-4958-8858-6FD987BC45F5}" srcId="{6058BB90-069E-4C09-B164-315FA100F46A}" destId="{4EC16B13-8748-4EE3-9538-2C168668E7B4}" srcOrd="0" destOrd="0" parTransId="{DE589729-6E18-4A83-9079-47226D4AB89A}" sibTransId="{49326D06-9700-4C20-9332-B6C80F5205C8}"/>
    <dgm:cxn modelId="{3282F9F5-9819-42C6-83D6-F5B7D4F0F95C}" srcId="{29839F4D-CD01-4B68-B6C0-0134A6DE9E1B}" destId="{F7BD8B86-A029-4C3C-A80F-5E930F24F666}" srcOrd="0" destOrd="0" parTransId="{E51B70AC-1358-46B6-9BAD-D5D35EDA853B}" sibTransId="{906D5C41-F280-4A83-806F-B529538EE884}"/>
    <dgm:cxn modelId="{F51ECA83-BD58-47B0-81FF-1D4F6D0B4BA8}" type="presParOf" srcId="{11208086-FABE-4906-8F7A-05074D3494AF}" destId="{62DA01C0-1A1C-452F-AAD9-366505282618}" srcOrd="0" destOrd="0" presId="urn:microsoft.com/office/officeart/2005/8/layout/chevron1"/>
    <dgm:cxn modelId="{C591E814-ADAE-4350-9E7E-21162A2ABC4F}" type="presParOf" srcId="{62DA01C0-1A1C-452F-AAD9-366505282618}" destId="{116188CE-EE10-4CD6-8808-2D9C7C214030}" srcOrd="0" destOrd="0" presId="urn:microsoft.com/office/officeart/2005/8/layout/chevron1"/>
    <dgm:cxn modelId="{A5B1566C-80CF-4D7F-9915-7B53DCDCA666}" type="presParOf" srcId="{62DA01C0-1A1C-452F-AAD9-366505282618}" destId="{7B77CC54-BF0C-4522-842D-205602BC1212}" srcOrd="1" destOrd="0" presId="urn:microsoft.com/office/officeart/2005/8/layout/chevron1"/>
    <dgm:cxn modelId="{CCB1F273-7256-4B6D-915C-9E4CD72854B8}" type="presParOf" srcId="{11208086-FABE-4906-8F7A-05074D3494AF}" destId="{707E081C-984E-4C13-9CC3-DCE0F365C5AE}" srcOrd="1" destOrd="0" presId="urn:microsoft.com/office/officeart/2005/8/layout/chevron1"/>
    <dgm:cxn modelId="{134A5F8E-477F-4C03-9B06-EBD1319DE7CF}" type="presParOf" srcId="{11208086-FABE-4906-8F7A-05074D3494AF}" destId="{9CEC35B5-3837-44F6-B209-994C6CD0CCF4}" srcOrd="2" destOrd="0" presId="urn:microsoft.com/office/officeart/2005/8/layout/chevron1"/>
    <dgm:cxn modelId="{D63FC67F-019D-42F4-9527-BA9360DE5EBF}" type="presParOf" srcId="{9CEC35B5-3837-44F6-B209-994C6CD0CCF4}" destId="{FFAED665-DD0B-47C0-B343-5FE46FDF6C87}" srcOrd="0" destOrd="0" presId="urn:microsoft.com/office/officeart/2005/8/layout/chevron1"/>
    <dgm:cxn modelId="{4616F354-CEC6-47E4-BA51-85F3FEFC98EF}" type="presParOf" srcId="{9CEC35B5-3837-44F6-B209-994C6CD0CCF4}" destId="{28193A33-4757-4365-9759-387239F0F38F}" srcOrd="1" destOrd="0" presId="urn:microsoft.com/office/officeart/2005/8/layout/chevron1"/>
    <dgm:cxn modelId="{59D291AB-539B-4EF8-977A-0DD45D4BBEA2}" type="presParOf" srcId="{11208086-FABE-4906-8F7A-05074D3494AF}" destId="{C40115B8-0694-441F-93FC-7EE8DDB516BC}" srcOrd="3" destOrd="0" presId="urn:microsoft.com/office/officeart/2005/8/layout/chevron1"/>
    <dgm:cxn modelId="{E786ADFF-1A9D-4766-BB18-AADD3A742B5D}" type="presParOf" srcId="{11208086-FABE-4906-8F7A-05074D3494AF}" destId="{EB9AD884-0009-4FEB-A2CA-B301DDBE7169}" srcOrd="4" destOrd="0" presId="urn:microsoft.com/office/officeart/2005/8/layout/chevron1"/>
    <dgm:cxn modelId="{EA775941-88BF-4541-BDE8-998EE4B58EE9}" type="presParOf" srcId="{EB9AD884-0009-4FEB-A2CA-B301DDBE7169}" destId="{0EDAB9B9-2CA7-45AC-8776-79AC24845687}" srcOrd="0" destOrd="0" presId="urn:microsoft.com/office/officeart/2005/8/layout/chevron1"/>
    <dgm:cxn modelId="{FB73E5A5-C66E-4E51-B6DA-36FAF4974521}" type="presParOf" srcId="{EB9AD884-0009-4FEB-A2CA-B301DDBE7169}" destId="{F7A93DC3-7D84-45FD-9271-DEBB6CCDFE95}" srcOrd="1" destOrd="0" presId="urn:microsoft.com/office/officeart/2005/8/layout/chevron1"/>
    <dgm:cxn modelId="{ADED35FD-2D6B-4A13-9CF7-32723E8D8F5D}" type="presParOf" srcId="{11208086-FABE-4906-8F7A-05074D3494AF}" destId="{34BE4996-F66C-4E0B-BB36-8F69D1A35A53}" srcOrd="5" destOrd="0" presId="urn:microsoft.com/office/officeart/2005/8/layout/chevron1"/>
    <dgm:cxn modelId="{441DA849-98E4-4B15-B227-27CB6EB2DFE1}" type="presParOf" srcId="{11208086-FABE-4906-8F7A-05074D3494AF}" destId="{1EA68CF6-5DF9-4DD3-8BD9-39B06FCE8D0B}" srcOrd="6" destOrd="0" presId="urn:microsoft.com/office/officeart/2005/8/layout/chevron1"/>
    <dgm:cxn modelId="{F1B02CEE-056D-47C3-8549-BF5BF6DBC6DC}" type="presParOf" srcId="{1EA68CF6-5DF9-4DD3-8BD9-39B06FCE8D0B}" destId="{6D574540-7DB4-4B13-BDD1-2EAE4182C42C}" srcOrd="0" destOrd="0" presId="urn:microsoft.com/office/officeart/2005/8/layout/chevron1"/>
    <dgm:cxn modelId="{D8668CC9-0E55-4A2E-8B1A-A8A8DB1742B9}" type="presParOf" srcId="{1EA68CF6-5DF9-4DD3-8BD9-39B06FCE8D0B}" destId="{6EC6639D-E6D4-49D7-9207-B49F369D99A2}"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36355-2AEB-4B24-B826-DBED7484B341}">
      <dsp:nvSpPr>
        <dsp:cNvPr id="0" name=""/>
        <dsp:cNvSpPr/>
      </dsp:nvSpPr>
      <dsp:spPr>
        <a:xfrm>
          <a:off x="0" y="0"/>
          <a:ext cx="762094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0BEEED-3EB8-4D8C-A3BB-50184535E861}">
      <dsp:nvSpPr>
        <dsp:cNvPr id="0" name=""/>
        <dsp:cNvSpPr/>
      </dsp:nvSpPr>
      <dsp:spPr>
        <a:xfrm>
          <a:off x="0" y="0"/>
          <a:ext cx="1524188" cy="5088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ID" sz="1800" kern="1200"/>
        </a:p>
      </dsp:txBody>
      <dsp:txXfrm>
        <a:off x="0" y="0"/>
        <a:ext cx="1524188" cy="5088443"/>
      </dsp:txXfrm>
    </dsp:sp>
    <dsp:sp modelId="{8EEDB495-D284-49D4-B109-A4E4DA06FA1A}">
      <dsp:nvSpPr>
        <dsp:cNvPr id="0" name=""/>
        <dsp:cNvSpPr/>
      </dsp:nvSpPr>
      <dsp:spPr>
        <a:xfrm>
          <a:off x="1638502" y="47952"/>
          <a:ext cx="5982438" cy="95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D" sz="1800" kern="1200" dirty="0"/>
            <a:t>China’s </a:t>
          </a:r>
          <a:r>
            <a:rPr lang="en-ID" sz="1800" b="1" kern="1200" dirty="0"/>
            <a:t>thorium molten-salt, liquid-fuel</a:t>
          </a:r>
          <a:r>
            <a:rPr lang="en-ID" sz="1800" kern="1200" dirty="0"/>
            <a:t> experimental reactor (</a:t>
          </a:r>
          <a:r>
            <a:rPr lang="en-ID" sz="1800" b="1" kern="1200" dirty="0"/>
            <a:t>2 </a:t>
          </a:r>
          <a:r>
            <a:rPr lang="en-ID" sz="1800" b="1" kern="1200" dirty="0" err="1"/>
            <a:t>MWt</a:t>
          </a:r>
          <a:r>
            <a:rPr lang="en-ID" sz="1800" kern="1200" dirty="0"/>
            <a:t>) developed by </a:t>
          </a:r>
          <a:r>
            <a:rPr lang="en-ID" sz="1800" b="1" kern="1200" dirty="0"/>
            <a:t>SINAP / Chinese Academy of Sciences</a:t>
          </a:r>
          <a:r>
            <a:rPr lang="en-ID" sz="1800" kern="1200" dirty="0"/>
            <a:t> in </a:t>
          </a:r>
          <a:r>
            <a:rPr lang="en-ID" sz="1800" kern="1200" dirty="0" err="1"/>
            <a:t>Wuwei</a:t>
          </a:r>
          <a:r>
            <a:rPr lang="en-ID" sz="1800" kern="1200" dirty="0"/>
            <a:t>, Gansu.</a:t>
          </a:r>
        </a:p>
      </dsp:txBody>
      <dsp:txXfrm>
        <a:off x="1638502" y="47952"/>
        <a:ext cx="5982438" cy="959052"/>
      </dsp:txXfrm>
    </dsp:sp>
    <dsp:sp modelId="{29EEDD98-02A7-4352-8374-D9692D8B1C59}">
      <dsp:nvSpPr>
        <dsp:cNvPr id="0" name=""/>
        <dsp:cNvSpPr/>
      </dsp:nvSpPr>
      <dsp:spPr>
        <a:xfrm>
          <a:off x="1524188" y="1007004"/>
          <a:ext cx="60967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D2AD6C-CA90-4404-BA65-870C626D052B}">
      <dsp:nvSpPr>
        <dsp:cNvPr id="0" name=""/>
        <dsp:cNvSpPr/>
      </dsp:nvSpPr>
      <dsp:spPr>
        <a:xfrm>
          <a:off x="1638502" y="1054957"/>
          <a:ext cx="5982438" cy="95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D" sz="1800" b="1" kern="1200" dirty="0"/>
            <a:t>Fuel &amp; salt system:</a:t>
          </a:r>
          <a:r>
            <a:rPr lang="en-ID" sz="1800" kern="1200" dirty="0"/>
            <a:t> UF₄ (driver, </a:t>
          </a:r>
          <a:r>
            <a:rPr lang="en-ID" sz="1800" b="1" kern="1200" dirty="0"/>
            <a:t>&lt;20% U-235</a:t>
          </a:r>
          <a:r>
            <a:rPr lang="en-ID" sz="1800" kern="1200" dirty="0"/>
            <a:t>) dissolved in </a:t>
          </a:r>
          <a:r>
            <a:rPr lang="en-ID" sz="1800" b="1" kern="1200" dirty="0" err="1"/>
            <a:t>FLiBe</a:t>
          </a:r>
          <a:r>
            <a:rPr lang="en-ID" sz="1800" kern="1200" dirty="0"/>
            <a:t>; thorium inventory ~</a:t>
          </a:r>
          <a:r>
            <a:rPr lang="en-ID" sz="1800" b="1" kern="1200" dirty="0"/>
            <a:t>50 kg</a:t>
          </a:r>
          <a:r>
            <a:rPr lang="en-ID" sz="1800" kern="1200" dirty="0"/>
            <a:t>; fertile </a:t>
          </a:r>
          <a:r>
            <a:rPr lang="en-ID" sz="1800" b="1" kern="1200" dirty="0"/>
            <a:t>Li-7–enriched </a:t>
          </a:r>
          <a:r>
            <a:rPr lang="en-ID" sz="1800" b="1" kern="1200" dirty="0" err="1"/>
            <a:t>FLiBe</a:t>
          </a:r>
          <a:r>
            <a:rPr lang="en-ID" sz="1800" kern="1200" dirty="0"/>
            <a:t> blanket; conversion ratio ≈ </a:t>
          </a:r>
          <a:r>
            <a:rPr lang="en-ID" sz="1800" b="1" kern="1200" dirty="0"/>
            <a:t>0.1</a:t>
          </a:r>
          <a:r>
            <a:rPr lang="en-ID" sz="1800" kern="1200" dirty="0"/>
            <a:t>.</a:t>
          </a:r>
        </a:p>
      </dsp:txBody>
      <dsp:txXfrm>
        <a:off x="1638502" y="1054957"/>
        <a:ext cx="5982438" cy="959052"/>
      </dsp:txXfrm>
    </dsp:sp>
    <dsp:sp modelId="{6F3E449A-0EBE-49BF-B0B8-6D4436470CA0}">
      <dsp:nvSpPr>
        <dsp:cNvPr id="0" name=""/>
        <dsp:cNvSpPr/>
      </dsp:nvSpPr>
      <dsp:spPr>
        <a:xfrm>
          <a:off x="1524188" y="2014009"/>
          <a:ext cx="60967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D54ED9-78BF-4DF0-9996-894463B5470E}">
      <dsp:nvSpPr>
        <dsp:cNvPr id="0" name=""/>
        <dsp:cNvSpPr/>
      </dsp:nvSpPr>
      <dsp:spPr>
        <a:xfrm>
          <a:off x="1638502" y="2061962"/>
          <a:ext cx="5982438" cy="95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D" sz="1800" b="1" kern="1200" dirty="0"/>
            <a:t>Site / coordinates:</a:t>
          </a:r>
          <a:r>
            <a:rPr lang="en-ID" sz="1800" kern="1200" dirty="0"/>
            <a:t> </a:t>
          </a:r>
          <a:r>
            <a:rPr lang="en-ID" sz="1800" kern="1200" dirty="0" err="1"/>
            <a:t>Hongshagang</a:t>
          </a:r>
          <a:r>
            <a:rPr lang="en-ID" sz="1800" kern="1200" dirty="0"/>
            <a:t>, </a:t>
          </a:r>
          <a:r>
            <a:rPr lang="en-ID" sz="1800" b="1" kern="1200" dirty="0" err="1"/>
            <a:t>Minqin</a:t>
          </a:r>
          <a:r>
            <a:rPr lang="en-ID" sz="1800" b="1" kern="1200" dirty="0"/>
            <a:t> (</a:t>
          </a:r>
          <a:r>
            <a:rPr lang="en-ID" sz="1800" b="1" kern="1200" dirty="0" err="1"/>
            <a:t>Wuwei</a:t>
          </a:r>
          <a:r>
            <a:rPr lang="en-ID" sz="1800" b="1" kern="1200" dirty="0"/>
            <a:t>), Gansu</a:t>
          </a:r>
          <a:r>
            <a:rPr lang="en-ID" sz="1800" kern="1200" dirty="0"/>
            <a:t> — </a:t>
          </a:r>
          <a:r>
            <a:rPr lang="en-ID" sz="1800" kern="1200" dirty="0" err="1"/>
            <a:t>approx</a:t>
          </a:r>
          <a:r>
            <a:rPr lang="en-ID" sz="1800" kern="1200" dirty="0"/>
            <a:t> </a:t>
          </a:r>
          <a:r>
            <a:rPr lang="en-ID" sz="1800" b="1" kern="1200" dirty="0"/>
            <a:t>38.57°N, 102.36°E</a:t>
          </a:r>
          <a:endParaRPr lang="en-ID" sz="1800" kern="1200" dirty="0"/>
        </a:p>
      </dsp:txBody>
      <dsp:txXfrm>
        <a:off x="1638502" y="2061962"/>
        <a:ext cx="5982438" cy="959052"/>
      </dsp:txXfrm>
    </dsp:sp>
    <dsp:sp modelId="{A2ED628C-093B-4718-8F29-DC48FEC89FE9}">
      <dsp:nvSpPr>
        <dsp:cNvPr id="0" name=""/>
        <dsp:cNvSpPr/>
      </dsp:nvSpPr>
      <dsp:spPr>
        <a:xfrm>
          <a:off x="1524188" y="3021014"/>
          <a:ext cx="60967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99FA8-DFC6-40E3-8A8B-88E726306917}">
      <dsp:nvSpPr>
        <dsp:cNvPr id="0" name=""/>
        <dsp:cNvSpPr/>
      </dsp:nvSpPr>
      <dsp:spPr>
        <a:xfrm>
          <a:off x="1638502" y="3068967"/>
          <a:ext cx="5982438" cy="95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D" sz="1800" b="1" kern="1200" dirty="0"/>
            <a:t>Continuous fission-gas</a:t>
          </a:r>
          <a:r>
            <a:rPr lang="en-ID" sz="1800" b="0" kern="1200" dirty="0"/>
            <a:t> </a:t>
          </a:r>
          <a:r>
            <a:rPr lang="en-ID" sz="1800" b="0" kern="1200" dirty="0" err="1"/>
            <a:t>handling:strip</a:t>
          </a:r>
          <a:r>
            <a:rPr lang="en-ID" sz="1800" b="0" kern="1200" dirty="0"/>
            <a:t> xenon/</a:t>
          </a:r>
          <a:r>
            <a:rPr lang="en-ID" sz="1800" b="0" kern="1200" dirty="0" err="1"/>
            <a:t>kryptonoff</a:t>
          </a:r>
          <a:r>
            <a:rPr lang="en-ID" sz="1800" b="0" kern="1200" dirty="0"/>
            <a:t>-gas </a:t>
          </a:r>
          <a:r>
            <a:rPr lang="en-ID" sz="1800" b="0" kern="1200" dirty="0" err="1"/>
            <a:t>linehow</a:t>
          </a:r>
          <a:r>
            <a:rPr lang="en-ID" sz="1800" b="0" kern="1200" dirty="0"/>
            <a:t> much radioxenon escapes</a:t>
          </a:r>
        </a:p>
      </dsp:txBody>
      <dsp:txXfrm>
        <a:off x="1638502" y="3068967"/>
        <a:ext cx="5982438" cy="959052"/>
      </dsp:txXfrm>
    </dsp:sp>
    <dsp:sp modelId="{CDC28021-8094-4C1B-8655-AEE3D738317F}">
      <dsp:nvSpPr>
        <dsp:cNvPr id="0" name=""/>
        <dsp:cNvSpPr/>
      </dsp:nvSpPr>
      <dsp:spPr>
        <a:xfrm>
          <a:off x="1524188" y="4028019"/>
          <a:ext cx="60967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7DAF22-ECF2-4B1C-B48C-EB6CA05521EC}">
      <dsp:nvSpPr>
        <dsp:cNvPr id="0" name=""/>
        <dsp:cNvSpPr/>
      </dsp:nvSpPr>
      <dsp:spPr>
        <a:xfrm>
          <a:off x="1638502" y="4075972"/>
          <a:ext cx="5982438" cy="95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D" sz="1800" b="1" kern="1200" dirty="0"/>
            <a:t>IMS </a:t>
          </a:r>
          <a:r>
            <a:rPr lang="en-ID" sz="1800" b="1" kern="1200" dirty="0" err="1"/>
            <a:t>relevance:larger</a:t>
          </a:r>
          <a:r>
            <a:rPr lang="en-ID" sz="1800" b="1" kern="1200" dirty="0"/>
            <a:t> Xe-133 / Xe-131m </a:t>
          </a:r>
          <a:r>
            <a:rPr lang="en-ID" sz="1800" b="1" kern="1200" dirty="0" err="1"/>
            <a:t>emissionsIMS</a:t>
          </a:r>
          <a:r>
            <a:rPr lang="en-ID" sz="1800" b="1" kern="1200" dirty="0"/>
            <a:t> station detections,  </a:t>
          </a:r>
          <a:r>
            <a:rPr lang="en-ID" sz="1800" b="0" kern="1200" dirty="0"/>
            <a:t>where transport exists, off-gas efficiency becomes the key control for the detection</a:t>
          </a:r>
        </a:p>
      </dsp:txBody>
      <dsp:txXfrm>
        <a:off x="1638502" y="4075972"/>
        <a:ext cx="5982438" cy="959052"/>
      </dsp:txXfrm>
    </dsp:sp>
    <dsp:sp modelId="{CFB1DD00-E9B8-49BE-969D-DF1A4BCA959D}">
      <dsp:nvSpPr>
        <dsp:cNvPr id="0" name=""/>
        <dsp:cNvSpPr/>
      </dsp:nvSpPr>
      <dsp:spPr>
        <a:xfrm>
          <a:off x="1524188" y="5035024"/>
          <a:ext cx="6096752"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66001-6EB4-440E-BC56-E63F9C83D4C1}">
      <dsp:nvSpPr>
        <dsp:cNvPr id="0" name=""/>
        <dsp:cNvSpPr/>
      </dsp:nvSpPr>
      <dsp:spPr>
        <a:xfrm rot="5400000">
          <a:off x="2174619" y="716220"/>
          <a:ext cx="623315" cy="70962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DA15DD-5C10-407F-A6C3-27B63224767C}">
      <dsp:nvSpPr>
        <dsp:cNvPr id="0" name=""/>
        <dsp:cNvSpPr/>
      </dsp:nvSpPr>
      <dsp:spPr>
        <a:xfrm>
          <a:off x="2009478" y="25262"/>
          <a:ext cx="1049297" cy="734473"/>
        </a:xfrm>
        <a:prstGeom prst="roundRect">
          <a:avLst>
            <a:gd name="adj" fmla="val 16670"/>
          </a:avLst>
        </a:prstGeom>
        <a:solidFill>
          <a:schemeClr val="accent1">
            <a:lumMod val="20000"/>
            <a:lumOff val="8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lumMod val="50000"/>
                </a:schemeClr>
              </a:solidFill>
            </a:rPr>
            <a:t>TMSR-LF1</a:t>
          </a:r>
          <a:endParaRPr lang="en-ID" sz="1000" kern="1200" dirty="0">
            <a:solidFill>
              <a:schemeClr val="tx1">
                <a:lumMod val="50000"/>
              </a:schemeClr>
            </a:solidFill>
          </a:endParaRPr>
        </a:p>
      </dsp:txBody>
      <dsp:txXfrm>
        <a:off x="2045338" y="61122"/>
        <a:ext cx="977577" cy="662753"/>
      </dsp:txXfrm>
    </dsp:sp>
    <dsp:sp modelId="{FB6C1B6E-0DA2-4B8C-82D7-A8A8EC57E2BF}">
      <dsp:nvSpPr>
        <dsp:cNvPr id="0" name=""/>
        <dsp:cNvSpPr/>
      </dsp:nvSpPr>
      <dsp:spPr>
        <a:xfrm>
          <a:off x="3058775" y="95311"/>
          <a:ext cx="763158" cy="593634"/>
        </a:xfrm>
        <a:prstGeom prst="rect">
          <a:avLst/>
        </a:prstGeom>
        <a:noFill/>
        <a:ln>
          <a:noFill/>
        </a:ln>
        <a:effectLst/>
      </dsp:spPr>
      <dsp:style>
        <a:lnRef idx="0">
          <a:scrgbClr r="0" g="0" b="0"/>
        </a:lnRef>
        <a:fillRef idx="0">
          <a:scrgbClr r="0" g="0" b="0"/>
        </a:fillRef>
        <a:effectRef idx="0">
          <a:scrgbClr r="0" g="0" b="0"/>
        </a:effectRef>
        <a:fontRef idx="minor"/>
      </dsp:style>
    </dsp:sp>
    <dsp:sp modelId="{CF3DE9B1-F76D-4BC8-84DB-31B02F71A853}">
      <dsp:nvSpPr>
        <dsp:cNvPr id="0" name=""/>
        <dsp:cNvSpPr/>
      </dsp:nvSpPr>
      <dsp:spPr>
        <a:xfrm rot="5400000">
          <a:off x="3044597" y="1541277"/>
          <a:ext cx="623315" cy="70962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760BC5-7004-4C68-B6EA-41EB4D940A09}">
      <dsp:nvSpPr>
        <dsp:cNvPr id="0" name=""/>
        <dsp:cNvSpPr/>
      </dsp:nvSpPr>
      <dsp:spPr>
        <a:xfrm>
          <a:off x="2879457" y="850318"/>
          <a:ext cx="1049297" cy="734473"/>
        </a:xfrm>
        <a:prstGeom prst="roundRect">
          <a:avLst>
            <a:gd name="adj" fmla="val 16670"/>
          </a:avLst>
        </a:prstGeom>
        <a:solidFill>
          <a:schemeClr val="accent1">
            <a:lumMod val="20000"/>
            <a:lumOff val="8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lumMod val="50000"/>
                </a:schemeClr>
              </a:solidFill>
            </a:rPr>
            <a:t>Trajectory Plots in Full Power Operation</a:t>
          </a:r>
          <a:endParaRPr lang="en-ID" sz="1000" kern="1200" dirty="0">
            <a:solidFill>
              <a:schemeClr val="tx1">
                <a:lumMod val="50000"/>
              </a:schemeClr>
            </a:solidFill>
          </a:endParaRPr>
        </a:p>
      </dsp:txBody>
      <dsp:txXfrm>
        <a:off x="2915317" y="886178"/>
        <a:ext cx="977577" cy="662753"/>
      </dsp:txXfrm>
    </dsp:sp>
    <dsp:sp modelId="{B4F6B57C-0A4E-49A1-BB42-D406FB0FD9BA}">
      <dsp:nvSpPr>
        <dsp:cNvPr id="0" name=""/>
        <dsp:cNvSpPr/>
      </dsp:nvSpPr>
      <dsp:spPr>
        <a:xfrm>
          <a:off x="3928754" y="920367"/>
          <a:ext cx="763158" cy="593634"/>
        </a:xfrm>
        <a:prstGeom prst="rect">
          <a:avLst/>
        </a:prstGeom>
        <a:noFill/>
        <a:ln>
          <a:noFill/>
        </a:ln>
        <a:effectLst/>
      </dsp:spPr>
      <dsp:style>
        <a:lnRef idx="0">
          <a:scrgbClr r="0" g="0" b="0"/>
        </a:lnRef>
        <a:fillRef idx="0">
          <a:scrgbClr r="0" g="0" b="0"/>
        </a:fillRef>
        <a:effectRef idx="0">
          <a:scrgbClr r="0" g="0" b="0"/>
        </a:effectRef>
        <a:fontRef idx="minor"/>
      </dsp:style>
    </dsp:sp>
    <dsp:sp modelId="{EDC05342-806A-41B1-8591-AA1B6A314345}">
      <dsp:nvSpPr>
        <dsp:cNvPr id="0" name=""/>
        <dsp:cNvSpPr/>
      </dsp:nvSpPr>
      <dsp:spPr>
        <a:xfrm rot="5400000">
          <a:off x="3914576" y="2366333"/>
          <a:ext cx="623315" cy="70962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BB7FFB-ED71-4FE7-B87E-BA6A6A23C00B}">
      <dsp:nvSpPr>
        <dsp:cNvPr id="0" name=""/>
        <dsp:cNvSpPr/>
      </dsp:nvSpPr>
      <dsp:spPr>
        <a:xfrm>
          <a:off x="3749435" y="1675375"/>
          <a:ext cx="1049297" cy="734473"/>
        </a:xfrm>
        <a:prstGeom prst="roundRect">
          <a:avLst>
            <a:gd name="adj" fmla="val 16670"/>
          </a:avLst>
        </a:prstGeom>
        <a:solidFill>
          <a:schemeClr val="accent1">
            <a:lumMod val="20000"/>
            <a:lumOff val="8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lumMod val="50000"/>
                </a:schemeClr>
              </a:solidFill>
            </a:rPr>
            <a:t>RN IMS impacted</a:t>
          </a:r>
          <a:endParaRPr lang="en-ID" sz="1000" kern="1200" dirty="0">
            <a:solidFill>
              <a:schemeClr val="tx1">
                <a:lumMod val="50000"/>
              </a:schemeClr>
            </a:solidFill>
          </a:endParaRPr>
        </a:p>
      </dsp:txBody>
      <dsp:txXfrm>
        <a:off x="3785295" y="1711235"/>
        <a:ext cx="977577" cy="662753"/>
      </dsp:txXfrm>
    </dsp:sp>
    <dsp:sp modelId="{6FD9D29B-A9F0-461C-A18B-378C8D464CB0}">
      <dsp:nvSpPr>
        <dsp:cNvPr id="0" name=""/>
        <dsp:cNvSpPr/>
      </dsp:nvSpPr>
      <dsp:spPr>
        <a:xfrm>
          <a:off x="4798733" y="1745424"/>
          <a:ext cx="763158" cy="593634"/>
        </a:xfrm>
        <a:prstGeom prst="rect">
          <a:avLst/>
        </a:prstGeom>
        <a:noFill/>
        <a:ln>
          <a:noFill/>
        </a:ln>
        <a:effectLst/>
      </dsp:spPr>
      <dsp:style>
        <a:lnRef idx="0">
          <a:scrgbClr r="0" g="0" b="0"/>
        </a:lnRef>
        <a:fillRef idx="0">
          <a:scrgbClr r="0" g="0" b="0"/>
        </a:fillRef>
        <a:effectRef idx="0">
          <a:scrgbClr r="0" g="0" b="0"/>
        </a:effectRef>
        <a:fontRef idx="minor"/>
      </dsp:style>
    </dsp:sp>
    <dsp:sp modelId="{D1016B8D-3AE6-4840-AB8F-338FAF2FD0F3}">
      <dsp:nvSpPr>
        <dsp:cNvPr id="0" name=""/>
        <dsp:cNvSpPr/>
      </dsp:nvSpPr>
      <dsp:spPr>
        <a:xfrm rot="5400000">
          <a:off x="4784555" y="3191390"/>
          <a:ext cx="623315" cy="709623"/>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E9AB99-0767-4EDE-ACB2-3D79592B2944}">
      <dsp:nvSpPr>
        <dsp:cNvPr id="0" name=""/>
        <dsp:cNvSpPr/>
      </dsp:nvSpPr>
      <dsp:spPr>
        <a:xfrm>
          <a:off x="4619414" y="2500432"/>
          <a:ext cx="1049297" cy="734473"/>
        </a:xfrm>
        <a:prstGeom prst="roundRect">
          <a:avLst>
            <a:gd name="adj" fmla="val 16670"/>
          </a:avLst>
        </a:prstGeom>
        <a:solidFill>
          <a:schemeClr val="accent1">
            <a:lumMod val="20000"/>
            <a:lumOff val="8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lumMod val="50000"/>
                </a:schemeClr>
              </a:solidFill>
            </a:rPr>
            <a:t>Efficiency of the Off Gas System Impact</a:t>
          </a:r>
          <a:endParaRPr lang="en-ID" sz="1000" kern="1200" dirty="0">
            <a:solidFill>
              <a:schemeClr val="tx1">
                <a:lumMod val="50000"/>
              </a:schemeClr>
            </a:solidFill>
          </a:endParaRPr>
        </a:p>
      </dsp:txBody>
      <dsp:txXfrm>
        <a:off x="4655274" y="2536292"/>
        <a:ext cx="977577" cy="662753"/>
      </dsp:txXfrm>
    </dsp:sp>
    <dsp:sp modelId="{A475D858-D67D-481B-9A46-24136E3E4EF2}">
      <dsp:nvSpPr>
        <dsp:cNvPr id="0" name=""/>
        <dsp:cNvSpPr/>
      </dsp:nvSpPr>
      <dsp:spPr>
        <a:xfrm>
          <a:off x="5668711" y="2570480"/>
          <a:ext cx="763158" cy="593634"/>
        </a:xfrm>
        <a:prstGeom prst="rect">
          <a:avLst/>
        </a:prstGeom>
        <a:noFill/>
        <a:ln>
          <a:noFill/>
        </a:ln>
        <a:effectLst/>
      </dsp:spPr>
      <dsp:style>
        <a:lnRef idx="0">
          <a:scrgbClr r="0" g="0" b="0"/>
        </a:lnRef>
        <a:fillRef idx="0">
          <a:scrgbClr r="0" g="0" b="0"/>
        </a:fillRef>
        <a:effectRef idx="0">
          <a:scrgbClr r="0" g="0" b="0"/>
        </a:effectRef>
        <a:fontRef idx="minor"/>
      </dsp:style>
    </dsp:sp>
    <dsp:sp modelId="{23DAC33A-4EFA-456C-9CED-DC1795F629DA}">
      <dsp:nvSpPr>
        <dsp:cNvPr id="0" name=""/>
        <dsp:cNvSpPr/>
      </dsp:nvSpPr>
      <dsp:spPr>
        <a:xfrm>
          <a:off x="5489393" y="3325488"/>
          <a:ext cx="1049297" cy="734473"/>
        </a:xfrm>
        <a:prstGeom prst="roundRect">
          <a:avLst>
            <a:gd name="adj" fmla="val 16670"/>
          </a:avLst>
        </a:prstGeom>
        <a:solidFill>
          <a:schemeClr val="accent1">
            <a:lumMod val="20000"/>
            <a:lumOff val="80000"/>
          </a:schemeClr>
        </a:solidFill>
        <a:ln w="1905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lumMod val="50000"/>
                </a:schemeClr>
              </a:solidFill>
            </a:rPr>
            <a:t>Probability of Detection</a:t>
          </a:r>
          <a:endParaRPr lang="en-ID" sz="1000" kern="1200" dirty="0">
            <a:solidFill>
              <a:schemeClr val="tx1">
                <a:lumMod val="50000"/>
              </a:schemeClr>
            </a:solidFill>
          </a:endParaRPr>
        </a:p>
      </dsp:txBody>
      <dsp:txXfrm>
        <a:off x="5525253" y="3361348"/>
        <a:ext cx="977577" cy="662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6EB91-F5C8-448F-957D-A1D29A4024D9}">
      <dsp:nvSpPr>
        <dsp:cNvPr id="0" name=""/>
        <dsp:cNvSpPr/>
      </dsp:nvSpPr>
      <dsp:spPr>
        <a:xfrm>
          <a:off x="8867392" y="2593803"/>
          <a:ext cx="91440" cy="480849"/>
        </a:xfrm>
        <a:custGeom>
          <a:avLst/>
          <a:gdLst/>
          <a:ahLst/>
          <a:cxnLst/>
          <a:rect l="0" t="0" r="0" b="0"/>
          <a:pathLst>
            <a:path>
              <a:moveTo>
                <a:pt x="45720" y="0"/>
              </a:moveTo>
              <a:lnTo>
                <a:pt x="45720" y="48084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B1F4E6-B2F2-49D3-980D-735F29359E30}">
      <dsp:nvSpPr>
        <dsp:cNvPr id="0" name=""/>
        <dsp:cNvSpPr/>
      </dsp:nvSpPr>
      <dsp:spPr>
        <a:xfrm>
          <a:off x="5881970" y="1063077"/>
          <a:ext cx="3031141" cy="480849"/>
        </a:xfrm>
        <a:custGeom>
          <a:avLst/>
          <a:gdLst/>
          <a:ahLst/>
          <a:cxnLst/>
          <a:rect l="0" t="0" r="0" b="0"/>
          <a:pathLst>
            <a:path>
              <a:moveTo>
                <a:pt x="0" y="0"/>
              </a:moveTo>
              <a:lnTo>
                <a:pt x="0" y="327684"/>
              </a:lnTo>
              <a:lnTo>
                <a:pt x="3031141" y="327684"/>
              </a:lnTo>
              <a:lnTo>
                <a:pt x="3031141" y="48084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45AE2-BB51-4021-9321-763DA73B5113}">
      <dsp:nvSpPr>
        <dsp:cNvPr id="0" name=""/>
        <dsp:cNvSpPr/>
      </dsp:nvSpPr>
      <dsp:spPr>
        <a:xfrm>
          <a:off x="6846631" y="2593803"/>
          <a:ext cx="91440" cy="480849"/>
        </a:xfrm>
        <a:custGeom>
          <a:avLst/>
          <a:gdLst/>
          <a:ahLst/>
          <a:cxnLst/>
          <a:rect l="0" t="0" r="0" b="0"/>
          <a:pathLst>
            <a:path>
              <a:moveTo>
                <a:pt x="45720" y="0"/>
              </a:moveTo>
              <a:lnTo>
                <a:pt x="45720" y="48084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D84B16-7529-4C2D-B635-7643D794F359}">
      <dsp:nvSpPr>
        <dsp:cNvPr id="0" name=""/>
        <dsp:cNvSpPr/>
      </dsp:nvSpPr>
      <dsp:spPr>
        <a:xfrm>
          <a:off x="5881970" y="1063077"/>
          <a:ext cx="1010380" cy="480849"/>
        </a:xfrm>
        <a:custGeom>
          <a:avLst/>
          <a:gdLst/>
          <a:ahLst/>
          <a:cxnLst/>
          <a:rect l="0" t="0" r="0" b="0"/>
          <a:pathLst>
            <a:path>
              <a:moveTo>
                <a:pt x="0" y="0"/>
              </a:moveTo>
              <a:lnTo>
                <a:pt x="0" y="327684"/>
              </a:lnTo>
              <a:lnTo>
                <a:pt x="1010380" y="327684"/>
              </a:lnTo>
              <a:lnTo>
                <a:pt x="1010380" y="48084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AAB0B-8006-4EC7-8FC3-B8C29EF25DAB}">
      <dsp:nvSpPr>
        <dsp:cNvPr id="0" name=""/>
        <dsp:cNvSpPr/>
      </dsp:nvSpPr>
      <dsp:spPr>
        <a:xfrm>
          <a:off x="2850829" y="2593803"/>
          <a:ext cx="2020761" cy="480849"/>
        </a:xfrm>
        <a:custGeom>
          <a:avLst/>
          <a:gdLst/>
          <a:ahLst/>
          <a:cxnLst/>
          <a:rect l="0" t="0" r="0" b="0"/>
          <a:pathLst>
            <a:path>
              <a:moveTo>
                <a:pt x="0" y="0"/>
              </a:moveTo>
              <a:lnTo>
                <a:pt x="0" y="327684"/>
              </a:lnTo>
              <a:lnTo>
                <a:pt x="2020761" y="327684"/>
              </a:lnTo>
              <a:lnTo>
                <a:pt x="2020761" y="48084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6726E-FF20-48EE-A7F5-85611C8A5DD7}">
      <dsp:nvSpPr>
        <dsp:cNvPr id="0" name=""/>
        <dsp:cNvSpPr/>
      </dsp:nvSpPr>
      <dsp:spPr>
        <a:xfrm>
          <a:off x="2805109" y="2593803"/>
          <a:ext cx="91440" cy="480849"/>
        </a:xfrm>
        <a:custGeom>
          <a:avLst/>
          <a:gdLst/>
          <a:ahLst/>
          <a:cxnLst/>
          <a:rect l="0" t="0" r="0" b="0"/>
          <a:pathLst>
            <a:path>
              <a:moveTo>
                <a:pt x="45720" y="0"/>
              </a:moveTo>
              <a:lnTo>
                <a:pt x="45720" y="48084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AE1C67-A60A-49E4-9501-FC1581D113F4}">
      <dsp:nvSpPr>
        <dsp:cNvPr id="0" name=""/>
        <dsp:cNvSpPr/>
      </dsp:nvSpPr>
      <dsp:spPr>
        <a:xfrm>
          <a:off x="830067" y="2593803"/>
          <a:ext cx="2020761" cy="480849"/>
        </a:xfrm>
        <a:custGeom>
          <a:avLst/>
          <a:gdLst/>
          <a:ahLst/>
          <a:cxnLst/>
          <a:rect l="0" t="0" r="0" b="0"/>
          <a:pathLst>
            <a:path>
              <a:moveTo>
                <a:pt x="2020761" y="0"/>
              </a:moveTo>
              <a:lnTo>
                <a:pt x="2020761" y="327684"/>
              </a:lnTo>
              <a:lnTo>
                <a:pt x="0" y="327684"/>
              </a:lnTo>
              <a:lnTo>
                <a:pt x="0" y="480849"/>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664612-A88E-449B-AF04-4340BC4F145C}">
      <dsp:nvSpPr>
        <dsp:cNvPr id="0" name=""/>
        <dsp:cNvSpPr/>
      </dsp:nvSpPr>
      <dsp:spPr>
        <a:xfrm>
          <a:off x="2850829" y="1063077"/>
          <a:ext cx="3031141" cy="480849"/>
        </a:xfrm>
        <a:custGeom>
          <a:avLst/>
          <a:gdLst/>
          <a:ahLst/>
          <a:cxnLst/>
          <a:rect l="0" t="0" r="0" b="0"/>
          <a:pathLst>
            <a:path>
              <a:moveTo>
                <a:pt x="3031141" y="0"/>
              </a:moveTo>
              <a:lnTo>
                <a:pt x="3031141" y="327684"/>
              </a:lnTo>
              <a:lnTo>
                <a:pt x="0" y="327684"/>
              </a:lnTo>
              <a:lnTo>
                <a:pt x="0" y="48084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0A2E8-E1DF-49F8-A49D-97DE097DD665}">
      <dsp:nvSpPr>
        <dsp:cNvPr id="0" name=""/>
        <dsp:cNvSpPr/>
      </dsp:nvSpPr>
      <dsp:spPr>
        <a:xfrm>
          <a:off x="5055295" y="13200"/>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55DDEC-C98F-40BF-BFD9-67FE44AE6D90}">
      <dsp:nvSpPr>
        <dsp:cNvPr id="0" name=""/>
        <dsp:cNvSpPr/>
      </dsp:nvSpPr>
      <dsp:spPr>
        <a:xfrm>
          <a:off x="5239001" y="187720"/>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TMSR-LF1 Source</a:t>
          </a:r>
          <a:endParaRPr lang="en-ID" sz="1900" kern="1200" dirty="0"/>
        </a:p>
      </dsp:txBody>
      <dsp:txXfrm>
        <a:off x="5269751" y="218470"/>
        <a:ext cx="1591850" cy="988377"/>
      </dsp:txXfrm>
    </dsp:sp>
    <dsp:sp modelId="{912321B8-CD96-4527-85E4-4EA9CA548E10}">
      <dsp:nvSpPr>
        <dsp:cNvPr id="0" name=""/>
        <dsp:cNvSpPr/>
      </dsp:nvSpPr>
      <dsp:spPr>
        <a:xfrm>
          <a:off x="2024154" y="1543926"/>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A0136-EE6A-4B63-A9CF-78C92CAFDB72}">
      <dsp:nvSpPr>
        <dsp:cNvPr id="0" name=""/>
        <dsp:cNvSpPr/>
      </dsp:nvSpPr>
      <dsp:spPr>
        <a:xfrm>
          <a:off x="2207859" y="1718447"/>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Trajectory Modeling</a:t>
          </a:r>
          <a:endParaRPr lang="en-ID" sz="1900" kern="1200" dirty="0"/>
        </a:p>
      </dsp:txBody>
      <dsp:txXfrm>
        <a:off x="2238609" y="1749197"/>
        <a:ext cx="1591850" cy="988377"/>
      </dsp:txXfrm>
    </dsp:sp>
    <dsp:sp modelId="{A2868E58-08F5-4AC3-8528-9DB747A67399}">
      <dsp:nvSpPr>
        <dsp:cNvPr id="0" name=""/>
        <dsp:cNvSpPr/>
      </dsp:nvSpPr>
      <dsp:spPr>
        <a:xfrm>
          <a:off x="3392" y="3074653"/>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AA7F0-CEF7-4F61-B09F-48D9CC9AF92F}">
      <dsp:nvSpPr>
        <dsp:cNvPr id="0" name=""/>
        <dsp:cNvSpPr/>
      </dsp:nvSpPr>
      <dsp:spPr>
        <a:xfrm>
          <a:off x="187098" y="3249173"/>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HYSPLIT Forward &amp; Backward</a:t>
          </a:r>
          <a:endParaRPr lang="en-ID" sz="1900" kern="1200" dirty="0"/>
        </a:p>
      </dsp:txBody>
      <dsp:txXfrm>
        <a:off x="217848" y="3279923"/>
        <a:ext cx="1591850" cy="988377"/>
      </dsp:txXfrm>
    </dsp:sp>
    <dsp:sp modelId="{B58F55E0-E23E-424A-B378-15923812FD2C}">
      <dsp:nvSpPr>
        <dsp:cNvPr id="0" name=""/>
        <dsp:cNvSpPr/>
      </dsp:nvSpPr>
      <dsp:spPr>
        <a:xfrm>
          <a:off x="2024154" y="3074653"/>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AE12E-4038-48BE-AF40-C9949061DBD6}">
      <dsp:nvSpPr>
        <dsp:cNvPr id="0" name=""/>
        <dsp:cNvSpPr/>
      </dsp:nvSpPr>
      <dsp:spPr>
        <a:xfrm>
          <a:off x="2207859" y="3249173"/>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Period:</a:t>
          </a:r>
          <a:br>
            <a:rPr lang="en-US" sz="1900" kern="1200" dirty="0"/>
          </a:br>
          <a:r>
            <a:rPr lang="en-US" sz="1900" kern="1200" dirty="0"/>
            <a:t>17-22 June 2024</a:t>
          </a:r>
          <a:endParaRPr lang="en-ID" sz="1900" kern="1200" dirty="0"/>
        </a:p>
      </dsp:txBody>
      <dsp:txXfrm>
        <a:off x="2238609" y="3279923"/>
        <a:ext cx="1591850" cy="988377"/>
      </dsp:txXfrm>
    </dsp:sp>
    <dsp:sp modelId="{06B7745E-5841-4391-B51A-E4610D550F50}">
      <dsp:nvSpPr>
        <dsp:cNvPr id="0" name=""/>
        <dsp:cNvSpPr/>
      </dsp:nvSpPr>
      <dsp:spPr>
        <a:xfrm>
          <a:off x="4044915" y="3074653"/>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072078-9C32-43B6-89D8-524A6034614C}">
      <dsp:nvSpPr>
        <dsp:cNvPr id="0" name=""/>
        <dsp:cNvSpPr/>
      </dsp:nvSpPr>
      <dsp:spPr>
        <a:xfrm>
          <a:off x="4228620" y="3249173"/>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Integration: 120h</a:t>
          </a:r>
          <a:endParaRPr lang="en-ID" sz="1900" kern="1200" dirty="0"/>
        </a:p>
      </dsp:txBody>
      <dsp:txXfrm>
        <a:off x="4259370" y="3279923"/>
        <a:ext cx="1591850" cy="988377"/>
      </dsp:txXfrm>
    </dsp:sp>
    <dsp:sp modelId="{2E3109F9-66C6-4F5E-8D68-F8C55A8FA28D}">
      <dsp:nvSpPr>
        <dsp:cNvPr id="0" name=""/>
        <dsp:cNvSpPr/>
      </dsp:nvSpPr>
      <dsp:spPr>
        <a:xfrm>
          <a:off x="6065676" y="1543926"/>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88F086-EB1E-47C2-AD98-E734534AC436}">
      <dsp:nvSpPr>
        <dsp:cNvPr id="0" name=""/>
        <dsp:cNvSpPr/>
      </dsp:nvSpPr>
      <dsp:spPr>
        <a:xfrm>
          <a:off x="6249381" y="1718447"/>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Stations Analyzed</a:t>
          </a:r>
          <a:endParaRPr lang="en-ID" sz="1900" kern="1200" dirty="0"/>
        </a:p>
      </dsp:txBody>
      <dsp:txXfrm>
        <a:off x="6280131" y="1749197"/>
        <a:ext cx="1591850" cy="988377"/>
      </dsp:txXfrm>
    </dsp:sp>
    <dsp:sp modelId="{6B318D12-07D1-4292-BDA1-47778ADE18B2}">
      <dsp:nvSpPr>
        <dsp:cNvPr id="0" name=""/>
        <dsp:cNvSpPr/>
      </dsp:nvSpPr>
      <dsp:spPr>
        <a:xfrm>
          <a:off x="6065676" y="3074653"/>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3EF0CD-827B-42B0-8B1F-12CE34A5A671}">
      <dsp:nvSpPr>
        <dsp:cNvPr id="0" name=""/>
        <dsp:cNvSpPr/>
      </dsp:nvSpPr>
      <dsp:spPr>
        <a:xfrm>
          <a:off x="6249381" y="3249173"/>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RN20, RN21, RN38</a:t>
          </a:r>
          <a:endParaRPr lang="en-ID" sz="1900" kern="1200" dirty="0"/>
        </a:p>
      </dsp:txBody>
      <dsp:txXfrm>
        <a:off x="6280131" y="3279923"/>
        <a:ext cx="1591850" cy="988377"/>
      </dsp:txXfrm>
    </dsp:sp>
    <dsp:sp modelId="{31587D59-4D1A-4B59-9235-93E47D28D425}">
      <dsp:nvSpPr>
        <dsp:cNvPr id="0" name=""/>
        <dsp:cNvSpPr/>
      </dsp:nvSpPr>
      <dsp:spPr>
        <a:xfrm>
          <a:off x="8086437" y="1543926"/>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91832-C239-40B1-9F3C-A664EED952D5}">
      <dsp:nvSpPr>
        <dsp:cNvPr id="0" name=""/>
        <dsp:cNvSpPr/>
      </dsp:nvSpPr>
      <dsp:spPr>
        <a:xfrm>
          <a:off x="8270143" y="1718447"/>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D" sz="1900" kern="1200" dirty="0"/>
            <a:t>RDI formula.</a:t>
          </a:r>
        </a:p>
      </dsp:txBody>
      <dsp:txXfrm>
        <a:off x="8300893" y="1749197"/>
        <a:ext cx="1591850" cy="988377"/>
      </dsp:txXfrm>
    </dsp:sp>
    <dsp:sp modelId="{F981DE10-70EA-4153-889B-30A3E0C9355A}">
      <dsp:nvSpPr>
        <dsp:cNvPr id="0" name=""/>
        <dsp:cNvSpPr/>
      </dsp:nvSpPr>
      <dsp:spPr>
        <a:xfrm>
          <a:off x="8086437" y="3074653"/>
          <a:ext cx="1653350" cy="1049877"/>
        </a:xfrm>
        <a:prstGeom prst="roundRect">
          <a:avLst>
            <a:gd name="adj" fmla="val 10000"/>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DA415C-44FB-46F5-B20B-B347696BC5CC}">
      <dsp:nvSpPr>
        <dsp:cNvPr id="0" name=""/>
        <dsp:cNvSpPr/>
      </dsp:nvSpPr>
      <dsp:spPr>
        <a:xfrm>
          <a:off x="8270143" y="3249173"/>
          <a:ext cx="1653350" cy="10498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err="1"/>
            <a:t>Wfreq</a:t>
          </a:r>
          <a:r>
            <a:rPr lang="en-US" sz="1900" kern="1200" dirty="0"/>
            <a:t>​=0.25 </a:t>
          </a:r>
          <a:br>
            <a:rPr lang="en-US" sz="1900" kern="1200" dirty="0"/>
          </a:br>
          <a:r>
            <a:rPr lang="en-US" sz="1900" kern="1200" dirty="0"/>
            <a:t>Xe-133 half-life = 126 h</a:t>
          </a:r>
          <a:endParaRPr lang="en-ID" sz="1900" kern="1200" dirty="0"/>
        </a:p>
      </dsp:txBody>
      <dsp:txXfrm>
        <a:off x="8300893" y="3279923"/>
        <a:ext cx="1591850" cy="988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188CE-EE10-4CD6-8808-2D9C7C214030}">
      <dsp:nvSpPr>
        <dsp:cNvPr id="0" name=""/>
        <dsp:cNvSpPr/>
      </dsp:nvSpPr>
      <dsp:spPr>
        <a:xfrm>
          <a:off x="7196" y="254244"/>
          <a:ext cx="2616028" cy="97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ID" sz="2000" kern="1200" dirty="0"/>
            <a:t>Source strength (1×10¹⁰ Bq/d)</a:t>
          </a:r>
        </a:p>
      </dsp:txBody>
      <dsp:txXfrm>
        <a:off x="493196" y="254244"/>
        <a:ext cx="1644028" cy="972000"/>
      </dsp:txXfrm>
    </dsp:sp>
    <dsp:sp modelId="{7B77CC54-BF0C-4522-842D-205602BC1212}">
      <dsp:nvSpPr>
        <dsp:cNvPr id="0" name=""/>
        <dsp:cNvSpPr/>
      </dsp:nvSpPr>
      <dsp:spPr>
        <a:xfrm>
          <a:off x="7196" y="1347744"/>
          <a:ext cx="2092822"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ID" sz="1800" kern="1200" dirty="0"/>
            <a:t>A more accurate source term for a 2 MW TMSR prototype would require reactor-specific fission yield data, which is not yet publicly available.</a:t>
          </a:r>
        </a:p>
      </dsp:txBody>
      <dsp:txXfrm>
        <a:off x="7196" y="1347744"/>
        <a:ext cx="2092822" cy="2835000"/>
      </dsp:txXfrm>
    </dsp:sp>
    <dsp:sp modelId="{FFAED665-DD0B-47C0-B343-5FE46FDF6C87}">
      <dsp:nvSpPr>
        <dsp:cNvPr id="0" name=""/>
        <dsp:cNvSpPr/>
      </dsp:nvSpPr>
      <dsp:spPr>
        <a:xfrm>
          <a:off x="2407225" y="254244"/>
          <a:ext cx="2616028" cy="97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Font typeface="+mj-lt"/>
            <a:buNone/>
          </a:pPr>
          <a:r>
            <a:rPr lang="en-ID" sz="2000" kern="1200" dirty="0"/>
            <a:t>First day of full power</a:t>
          </a:r>
        </a:p>
      </dsp:txBody>
      <dsp:txXfrm>
        <a:off x="2893225" y="254244"/>
        <a:ext cx="1644028" cy="972000"/>
      </dsp:txXfrm>
    </dsp:sp>
    <dsp:sp modelId="{28193A33-4757-4365-9759-387239F0F38F}">
      <dsp:nvSpPr>
        <dsp:cNvPr id="0" name=""/>
        <dsp:cNvSpPr/>
      </dsp:nvSpPr>
      <dsp:spPr>
        <a:xfrm>
          <a:off x="2407225" y="1347744"/>
          <a:ext cx="2092822"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a:t>
          </a:r>
          <a:r>
            <a:rPr lang="en-ID" sz="1800" kern="1200" dirty="0"/>
            <a:t>June 17, 2024 (first full power) demonstrates the worst-case timing of plume transport. Xenon inventory builds up during operation; future work should extend to equilibrium conditions.</a:t>
          </a:r>
        </a:p>
      </dsp:txBody>
      <dsp:txXfrm>
        <a:off x="2407225" y="1347744"/>
        <a:ext cx="2092822" cy="2835000"/>
      </dsp:txXfrm>
    </dsp:sp>
    <dsp:sp modelId="{0EDAB9B9-2CA7-45AC-8776-79AC24845687}">
      <dsp:nvSpPr>
        <dsp:cNvPr id="0" name=""/>
        <dsp:cNvSpPr/>
      </dsp:nvSpPr>
      <dsp:spPr>
        <a:xfrm>
          <a:off x="4807253" y="254244"/>
          <a:ext cx="2616028" cy="97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ID" sz="2000" kern="1200" dirty="0"/>
            <a:t>Release heights</a:t>
          </a:r>
        </a:p>
      </dsp:txBody>
      <dsp:txXfrm>
        <a:off x="5293253" y="254244"/>
        <a:ext cx="1644028" cy="972000"/>
      </dsp:txXfrm>
    </dsp:sp>
    <dsp:sp modelId="{F7A93DC3-7D84-45FD-9271-DEBB6CCDFE95}">
      <dsp:nvSpPr>
        <dsp:cNvPr id="0" name=""/>
        <dsp:cNvSpPr/>
      </dsp:nvSpPr>
      <dsp:spPr>
        <a:xfrm>
          <a:off x="4807253" y="1347744"/>
          <a:ext cx="2092822"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ID" sz="1800" kern="1200" dirty="0"/>
            <a:t>The chosen heights (100–1000 m) are sensitivity tests. The actual TMSR-LF1 stack height is likely much lower (~30–50 m). More robust simulations should use the real design parameters once available.</a:t>
          </a:r>
        </a:p>
      </dsp:txBody>
      <dsp:txXfrm>
        <a:off x="4807253" y="1347744"/>
        <a:ext cx="2092822" cy="2835000"/>
      </dsp:txXfrm>
    </dsp:sp>
    <dsp:sp modelId="{6D574540-7DB4-4B13-BDD1-2EAE4182C42C}">
      <dsp:nvSpPr>
        <dsp:cNvPr id="0" name=""/>
        <dsp:cNvSpPr/>
      </dsp:nvSpPr>
      <dsp:spPr>
        <a:xfrm>
          <a:off x="7207281" y="254244"/>
          <a:ext cx="2616028" cy="972000"/>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Font typeface="+mj-lt"/>
            <a:buNone/>
          </a:pPr>
          <a:r>
            <a:rPr lang="en-ID" sz="2000" kern="1200"/>
            <a:t>Transport times + decay factors</a:t>
          </a:r>
        </a:p>
      </dsp:txBody>
      <dsp:txXfrm>
        <a:off x="7693281" y="254244"/>
        <a:ext cx="1644028" cy="972000"/>
      </dsp:txXfrm>
    </dsp:sp>
    <dsp:sp modelId="{6EC6639D-E6D4-49D7-9207-B49F369D99A2}">
      <dsp:nvSpPr>
        <dsp:cNvPr id="0" name=""/>
        <dsp:cNvSpPr/>
      </dsp:nvSpPr>
      <dsp:spPr>
        <a:xfrm>
          <a:off x="7207281" y="1347744"/>
          <a:ext cx="2092822" cy="28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ID" sz="1800" kern="1200" dirty="0"/>
            <a:t>Transport times to IMS stations (RN20, RN21, RN38) not explicitly shown; future work should quantify decay correction (Xe-133 half-life 126 h) for each station transit time.</a:t>
          </a:r>
        </a:p>
      </dsp:txBody>
      <dsp:txXfrm>
        <a:off x="7207281" y="1347744"/>
        <a:ext cx="2092822" cy="2835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0.49262</cdr:x>
      <cdr:y>0.89562</cdr:y>
    </cdr:from>
    <cdr:to>
      <cdr:x>0.75561</cdr:x>
      <cdr:y>0.99791</cdr:y>
    </cdr:to>
    <cdr:sp macro="" textlink="">
      <cdr:nvSpPr>
        <cdr:cNvPr id="2" name="TextBox 1">
          <a:extLst xmlns:a="http://schemas.openxmlformats.org/drawingml/2006/main">
            <a:ext uri="{FF2B5EF4-FFF2-40B4-BE49-F238E27FC236}">
              <a16:creationId xmlns:a16="http://schemas.microsoft.com/office/drawing/2014/main" id="{B9116522-54E9-E8C0-B323-F41D8C60680F}"/>
            </a:ext>
          </a:extLst>
        </cdr:cNvPr>
        <cdr:cNvSpPr txBox="1"/>
      </cdr:nvSpPr>
      <cdr:spPr>
        <a:xfrm xmlns:a="http://schemas.openxmlformats.org/drawingml/2006/main">
          <a:off x="2438400" y="2724150"/>
          <a:ext cx="1301750" cy="3111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D" sz="1100" b="1">
              <a:solidFill>
                <a:schemeClr val="accent1"/>
              </a:solidFill>
            </a:rPr>
            <a:t>Radioxenon</a:t>
          </a:r>
          <a:r>
            <a:rPr lang="en-ID" sz="1100" b="1" baseline="0">
              <a:solidFill>
                <a:schemeClr val="accent1"/>
              </a:solidFill>
            </a:rPr>
            <a:t> Source</a:t>
          </a:r>
          <a:endParaRPr lang="en-ID" sz="1100" b="1">
            <a:solidFill>
              <a:schemeClr val="accent1"/>
            </a:solidFill>
          </a:endParaRPr>
        </a:p>
      </cdr:txBody>
    </cdr:sp>
  </cdr:relSizeAnchor>
  <cdr:relSizeAnchor xmlns:cdr="http://schemas.openxmlformats.org/drawingml/2006/chartDrawing">
    <cdr:from>
      <cdr:x>0.00257</cdr:x>
      <cdr:y>0.26096</cdr:y>
    </cdr:from>
    <cdr:to>
      <cdr:x>0.05516</cdr:x>
      <cdr:y>0.59603</cdr:y>
    </cdr:to>
    <cdr:sp macro="" textlink="">
      <cdr:nvSpPr>
        <cdr:cNvPr id="3" name="TextBox 1">
          <a:extLst xmlns:a="http://schemas.openxmlformats.org/drawingml/2006/main">
            <a:ext uri="{FF2B5EF4-FFF2-40B4-BE49-F238E27FC236}">
              <a16:creationId xmlns:a16="http://schemas.microsoft.com/office/drawing/2014/main" id="{091863EC-B128-DE3B-1375-CC874520A004}"/>
            </a:ext>
          </a:extLst>
        </cdr:cNvPr>
        <cdr:cNvSpPr txBox="1"/>
      </cdr:nvSpPr>
      <cdr:spPr>
        <a:xfrm xmlns:a="http://schemas.openxmlformats.org/drawingml/2006/main" rot="16200000">
          <a:off x="-366712" y="1173163"/>
          <a:ext cx="1019176" cy="2603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ID" sz="1100" b="1">
              <a:solidFill>
                <a:schemeClr val="accent1"/>
              </a:solidFill>
            </a:rPr>
            <a:t>Emission (Bq/day)</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10.09.2025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10.09.2025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sundari.nosi@gmail.com"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linkedin.com/in/sundari-r-467680196/" TargetMode="External"/><Relationship Id="rId4" Type="http://schemas.openxmlformats.org/officeDocument/2006/relationships/hyperlink" Target="mailto:sris014@brin.go.id"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Diagramm, Reihe enthält.&#10;&#10;KI-generierte Inhalte können fehlerhaft sein.">
            <a:extLst>
              <a:ext uri="{FF2B5EF4-FFF2-40B4-BE49-F238E27FC236}">
                <a16:creationId xmlns:a16="http://schemas.microsoft.com/office/drawing/2014/main" id="{B46A55D0-1560-2548-D447-9E9D92604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A1764533-22B5-B809-94FA-CC98AC8F67BC}"/>
              </a:ext>
            </a:extLst>
          </p:cNvPr>
          <p:cNvSpPr txBox="1"/>
          <p:nvPr/>
        </p:nvSpPr>
        <p:spPr>
          <a:xfrm>
            <a:off x="812800" y="3193435"/>
            <a:ext cx="88080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Sri Sundari Retnoasih</a:t>
            </a:r>
          </a:p>
        </p:txBody>
      </p:sp>
      <p:sp>
        <p:nvSpPr>
          <p:cNvPr id="7" name="Textfeld 6">
            <a:extLst>
              <a:ext uri="{FF2B5EF4-FFF2-40B4-BE49-F238E27FC236}">
                <a16:creationId xmlns:a16="http://schemas.microsoft.com/office/drawing/2014/main" id="{6B21AED0-F95A-564C-E4F0-DAB66D727FD1}"/>
              </a:ext>
            </a:extLst>
          </p:cNvPr>
          <p:cNvSpPr txBox="1"/>
          <p:nvPr/>
        </p:nvSpPr>
        <p:spPr>
          <a:xfrm>
            <a:off x="2632730" y="3835015"/>
            <a:ext cx="4720571" cy="618214"/>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National Research and Innovation Agency of Republic of Indonesia (BRIN)</a:t>
            </a:r>
          </a:p>
        </p:txBody>
      </p:sp>
      <p:sp>
        <p:nvSpPr>
          <p:cNvPr id="8" name="TextBox 1">
            <a:extLst>
              <a:ext uri="{FF2B5EF4-FFF2-40B4-BE49-F238E27FC236}">
                <a16:creationId xmlns:a16="http://schemas.microsoft.com/office/drawing/2014/main" id="{BDBDEFE3-EB86-C691-EB18-BE02B46B0FD6}"/>
              </a:ext>
            </a:extLst>
          </p:cNvPr>
          <p:cNvSpPr txBox="1"/>
          <p:nvPr/>
        </p:nvSpPr>
        <p:spPr>
          <a:xfrm>
            <a:off x="2632730" y="4764720"/>
            <a:ext cx="6988157" cy="276999"/>
          </a:xfrm>
          <a:prstGeom prst="rect">
            <a:avLst/>
          </a:prstGeom>
          <a:noFill/>
        </p:spPr>
        <p:txBody>
          <a:bodyPr wrap="square" lIns="0" tIns="0" rIns="0" bIns="0" rtlCol="0">
            <a:spAutoFit/>
          </a:bodyPr>
          <a:ls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a:solidFill>
                  <a:srgbClr val="1A3A64"/>
                </a:solidFill>
                <a:latin typeface="Arial" panose="020B0604020202020204" pitchFamily="34" charset="0"/>
                <a:cs typeface="Arial" panose="020B0604020202020204" pitchFamily="34" charset="0"/>
              </a:rPr>
              <a:t>10 September 2025</a:t>
            </a:r>
          </a:p>
        </p:txBody>
      </p:sp>
      <p:sp>
        <p:nvSpPr>
          <p:cNvPr id="9" name="TextBox 3">
            <a:extLst>
              <a:ext uri="{FF2B5EF4-FFF2-40B4-BE49-F238E27FC236}">
                <a16:creationId xmlns:a16="http://schemas.microsoft.com/office/drawing/2014/main" id="{3CB8FB0D-2BD9-3E2B-CF27-130FA014D816}"/>
              </a:ext>
            </a:extLst>
          </p:cNvPr>
          <p:cNvSpPr txBox="1"/>
          <p:nvPr/>
        </p:nvSpPr>
        <p:spPr>
          <a:xfrm>
            <a:off x="812799" y="2379870"/>
            <a:ext cx="8808088" cy="746575"/>
          </a:xfrm>
          <a:prstGeom prst="rect">
            <a:avLst/>
          </a:prstGeom>
          <a:noFill/>
        </p:spPr>
        <p:txBody>
          <a:bodyPr wrap="square" lIns="0" tIns="0" rIns="0" bIns="0" rtlCol="0" anchor="ctr">
            <a:normAutofit fontScale="92500"/>
          </a:bodyPr>
          <a:lstStyle/>
          <a:p>
            <a:r>
              <a:rPr lang="en-US" sz="2400" b="1" noProof="0" dirty="0">
                <a:solidFill>
                  <a:srgbClr val="1A3A64"/>
                </a:solidFill>
                <a:latin typeface="Arial" panose="020B0604020202020204" pitchFamily="34" charset="0"/>
                <a:cs typeface="Arial" panose="020B0604020202020204" pitchFamily="34" charset="0"/>
              </a:rPr>
              <a:t>Molten Salt Reactor (MSR) Off-Gas System Efficiency and Its Possible Impact on Radioxenon Release Trajectory Estimations</a:t>
            </a:r>
            <a:r>
              <a:rPr lang="en-GB" sz="2400" b="1" noProof="0" dirty="0">
                <a:solidFill>
                  <a:srgbClr val="1A3A64"/>
                </a:solidFill>
                <a:latin typeface="Arial" panose="020B0604020202020204" pitchFamily="34" charset="0"/>
                <a:cs typeface="Arial" panose="020B0604020202020204" pitchFamily="34" charset="0"/>
              </a:rPr>
              <a:t> </a:t>
            </a:r>
          </a:p>
        </p:txBody>
      </p:sp>
      <p:sp>
        <p:nvSpPr>
          <p:cNvPr id="4" name="Title 1">
            <a:extLst>
              <a:ext uri="{FF2B5EF4-FFF2-40B4-BE49-F238E27FC236}">
                <a16:creationId xmlns:a16="http://schemas.microsoft.com/office/drawing/2014/main" id="{E94C91EA-B2E6-7A41-CA7D-C369541C97BD}"/>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6D7110F8-5A56-8788-468E-4B6B9F33D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252" y="3604045"/>
            <a:ext cx="2074635" cy="801131"/>
          </a:xfrm>
          <a:prstGeom prst="rect">
            <a:avLst/>
          </a:prstGeom>
        </p:spPr>
      </p:pic>
    </p:spTree>
    <p:extLst>
      <p:ext uri="{BB962C8B-B14F-4D97-AF65-F5344CB8AC3E}">
        <p14:creationId xmlns:p14="http://schemas.microsoft.com/office/powerpoint/2010/main" val="288314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79731-5E77-5A90-8EAA-28E26DC199C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14AB3FE-E1ED-A6BD-8E6D-07C4F8EDFB77}"/>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Conclusions</a:t>
            </a:r>
            <a:endParaRPr lang="en-GB" sz="2400" noProof="0" dirty="0">
              <a:solidFill>
                <a:srgbClr val="1A3A64"/>
              </a:solidFill>
            </a:endParaRPr>
          </a:p>
        </p:txBody>
      </p:sp>
      <p:sp>
        <p:nvSpPr>
          <p:cNvPr id="9" name="Textfeld 8">
            <a:extLst>
              <a:ext uri="{FF2B5EF4-FFF2-40B4-BE49-F238E27FC236}">
                <a16:creationId xmlns:a16="http://schemas.microsoft.com/office/drawing/2014/main" id="{A6B2EEAD-9406-6419-48BA-59EFFCFABA32}"/>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9688F2B4-0976-CC9F-D9A3-C18DA573909D}"/>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0DAAF169-FBA0-298C-7DAE-5DD2FDD86A68}"/>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42085198-1E9F-F076-7F48-B9B4A93BFA6E}"/>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9AC221B-5D2C-BC56-3EC1-09039FE2B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sp>
        <p:nvSpPr>
          <p:cNvPr id="16" name="Google Shape;9050;p63">
            <a:extLst>
              <a:ext uri="{FF2B5EF4-FFF2-40B4-BE49-F238E27FC236}">
                <a16:creationId xmlns:a16="http://schemas.microsoft.com/office/drawing/2014/main" id="{AF038544-4719-4831-F0E0-4AA32FDE355B}"/>
              </a:ext>
            </a:extLst>
          </p:cNvPr>
          <p:cNvSpPr/>
          <p:nvPr/>
        </p:nvSpPr>
        <p:spPr>
          <a:xfrm>
            <a:off x="995139" y="1789681"/>
            <a:ext cx="685380" cy="632243"/>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BD7F7BC7-5612-EC03-E75A-61E2BD0F19BC}"/>
              </a:ext>
            </a:extLst>
          </p:cNvPr>
          <p:cNvSpPr txBox="1"/>
          <p:nvPr/>
        </p:nvSpPr>
        <p:spPr>
          <a:xfrm>
            <a:off x="1865981" y="1628748"/>
            <a:ext cx="6910017" cy="969496"/>
          </a:xfrm>
          <a:prstGeom prst="rect">
            <a:avLst/>
          </a:prstGeom>
          <a:noFill/>
        </p:spPr>
        <p:txBody>
          <a:bodyPr wrap="square">
            <a:spAutoFit/>
          </a:bodyPr>
          <a:lstStyle/>
          <a:p>
            <a:r>
              <a:rPr lang="en-US" sz="1900" b="1" dirty="0"/>
              <a:t>Off-gas efficiency = key factor</a:t>
            </a:r>
            <a:br>
              <a:rPr lang="en-US" sz="1900" dirty="0"/>
            </a:br>
            <a:r>
              <a:rPr lang="en-US" sz="1900" dirty="0"/>
              <a:t>Higher efficiency → minimal xenon escape; low efficiency → stronger IMS detection potential.</a:t>
            </a:r>
            <a:endParaRPr lang="en-ID" sz="1900" dirty="0"/>
          </a:p>
        </p:txBody>
      </p:sp>
      <p:grpSp>
        <p:nvGrpSpPr>
          <p:cNvPr id="18" name="Google Shape;8892;p63">
            <a:extLst>
              <a:ext uri="{FF2B5EF4-FFF2-40B4-BE49-F238E27FC236}">
                <a16:creationId xmlns:a16="http://schemas.microsoft.com/office/drawing/2014/main" id="{F878C8A2-A101-90A7-4A8B-F4EDFA1AFBED}"/>
              </a:ext>
            </a:extLst>
          </p:cNvPr>
          <p:cNvGrpSpPr/>
          <p:nvPr/>
        </p:nvGrpSpPr>
        <p:grpSpPr>
          <a:xfrm>
            <a:off x="960812" y="2906811"/>
            <a:ext cx="685381" cy="632243"/>
            <a:chOff x="-62890750" y="2296300"/>
            <a:chExt cx="330825" cy="317450"/>
          </a:xfrm>
        </p:grpSpPr>
        <p:sp>
          <p:nvSpPr>
            <p:cNvPr id="19" name="Google Shape;8893;p63">
              <a:extLst>
                <a:ext uri="{FF2B5EF4-FFF2-40B4-BE49-F238E27FC236}">
                  <a16:creationId xmlns:a16="http://schemas.microsoft.com/office/drawing/2014/main" id="{46F4C4F9-74D3-8F70-51CB-EAA05968693A}"/>
                </a:ext>
              </a:extLst>
            </p:cNvPr>
            <p:cNvSpPr/>
            <p:nvPr/>
          </p:nvSpPr>
          <p:spPr>
            <a:xfrm>
              <a:off x="-62890750" y="2296300"/>
              <a:ext cx="313500" cy="195375"/>
            </a:xfrm>
            <a:custGeom>
              <a:avLst/>
              <a:gdLst/>
              <a:ahLst/>
              <a:cxnLst/>
              <a:rect l="l" t="t" r="r" b="b"/>
              <a:pathLst>
                <a:path w="12540" h="7815" extrusionOk="0">
                  <a:moveTo>
                    <a:pt x="11437" y="2080"/>
                  </a:moveTo>
                  <a:lnTo>
                    <a:pt x="11658" y="2931"/>
                  </a:lnTo>
                  <a:lnTo>
                    <a:pt x="10776" y="2742"/>
                  </a:lnTo>
                  <a:lnTo>
                    <a:pt x="11437" y="2080"/>
                  </a:lnTo>
                  <a:close/>
                  <a:moveTo>
                    <a:pt x="6617" y="1"/>
                  </a:moveTo>
                  <a:cubicBezTo>
                    <a:pt x="4916" y="1"/>
                    <a:pt x="3340" y="662"/>
                    <a:pt x="2112" y="1828"/>
                  </a:cubicBezTo>
                  <a:cubicBezTo>
                    <a:pt x="663" y="3277"/>
                    <a:pt x="1" y="5420"/>
                    <a:pt x="379" y="7467"/>
                  </a:cubicBezTo>
                  <a:cubicBezTo>
                    <a:pt x="442" y="7656"/>
                    <a:pt x="568" y="7814"/>
                    <a:pt x="789" y="7814"/>
                  </a:cubicBezTo>
                  <a:lnTo>
                    <a:pt x="852" y="7814"/>
                  </a:lnTo>
                  <a:cubicBezTo>
                    <a:pt x="1104" y="7783"/>
                    <a:pt x="1198" y="7562"/>
                    <a:pt x="1167" y="7341"/>
                  </a:cubicBezTo>
                  <a:cubicBezTo>
                    <a:pt x="852" y="5577"/>
                    <a:pt x="1419" y="3718"/>
                    <a:pt x="2710" y="2458"/>
                  </a:cubicBezTo>
                  <a:cubicBezTo>
                    <a:pt x="3719" y="1450"/>
                    <a:pt x="5136" y="851"/>
                    <a:pt x="6617" y="851"/>
                  </a:cubicBezTo>
                  <a:cubicBezTo>
                    <a:pt x="7940" y="851"/>
                    <a:pt x="9200" y="1324"/>
                    <a:pt x="10177" y="2206"/>
                  </a:cubicBezTo>
                  <a:lnTo>
                    <a:pt x="9610" y="2773"/>
                  </a:lnTo>
                  <a:cubicBezTo>
                    <a:pt x="9484" y="2899"/>
                    <a:pt x="9452" y="3057"/>
                    <a:pt x="9484" y="3183"/>
                  </a:cubicBezTo>
                  <a:cubicBezTo>
                    <a:pt x="9515" y="3340"/>
                    <a:pt x="9641" y="3403"/>
                    <a:pt x="9799" y="3466"/>
                  </a:cubicBezTo>
                  <a:lnTo>
                    <a:pt x="12036" y="3939"/>
                  </a:lnTo>
                  <a:lnTo>
                    <a:pt x="12130" y="3939"/>
                  </a:lnTo>
                  <a:cubicBezTo>
                    <a:pt x="12225" y="3939"/>
                    <a:pt x="12319" y="3876"/>
                    <a:pt x="12382" y="3813"/>
                  </a:cubicBezTo>
                  <a:cubicBezTo>
                    <a:pt x="12508" y="3687"/>
                    <a:pt x="12540" y="3561"/>
                    <a:pt x="12508" y="3403"/>
                  </a:cubicBezTo>
                  <a:lnTo>
                    <a:pt x="12036" y="1167"/>
                  </a:lnTo>
                  <a:cubicBezTo>
                    <a:pt x="12004" y="1009"/>
                    <a:pt x="11878" y="883"/>
                    <a:pt x="11752" y="851"/>
                  </a:cubicBezTo>
                  <a:cubicBezTo>
                    <a:pt x="11715" y="844"/>
                    <a:pt x="11678" y="840"/>
                    <a:pt x="11642" y="840"/>
                  </a:cubicBezTo>
                  <a:cubicBezTo>
                    <a:pt x="11526" y="840"/>
                    <a:pt x="11422" y="881"/>
                    <a:pt x="11374" y="977"/>
                  </a:cubicBezTo>
                  <a:lnTo>
                    <a:pt x="10776" y="1576"/>
                  </a:lnTo>
                  <a:cubicBezTo>
                    <a:pt x="9641" y="536"/>
                    <a:pt x="8129" y="1"/>
                    <a:pt x="66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894;p63">
              <a:extLst>
                <a:ext uri="{FF2B5EF4-FFF2-40B4-BE49-F238E27FC236}">
                  <a16:creationId xmlns:a16="http://schemas.microsoft.com/office/drawing/2014/main" id="{CBEE0C47-E7EF-4294-A07D-A8CD555E3577}"/>
                </a:ext>
              </a:extLst>
            </p:cNvPr>
            <p:cNvSpPr/>
            <p:nvPr/>
          </p:nvSpPr>
          <p:spPr>
            <a:xfrm>
              <a:off x="-62874975" y="2417475"/>
              <a:ext cx="315050" cy="196275"/>
            </a:xfrm>
            <a:custGeom>
              <a:avLst/>
              <a:gdLst/>
              <a:ahLst/>
              <a:cxnLst/>
              <a:rect l="l" t="t" r="r" b="b"/>
              <a:pathLst>
                <a:path w="12602" h="7851" extrusionOk="0">
                  <a:moveTo>
                    <a:pt x="977" y="4857"/>
                  </a:moveTo>
                  <a:lnTo>
                    <a:pt x="1827" y="5078"/>
                  </a:lnTo>
                  <a:lnTo>
                    <a:pt x="1166" y="5739"/>
                  </a:lnTo>
                  <a:lnTo>
                    <a:pt x="977" y="4857"/>
                  </a:lnTo>
                  <a:close/>
                  <a:moveTo>
                    <a:pt x="11779" y="1"/>
                  </a:moveTo>
                  <a:cubicBezTo>
                    <a:pt x="11759" y="1"/>
                    <a:pt x="11739" y="2"/>
                    <a:pt x="11720" y="6"/>
                  </a:cubicBezTo>
                  <a:cubicBezTo>
                    <a:pt x="11499" y="69"/>
                    <a:pt x="11373" y="289"/>
                    <a:pt x="11405" y="478"/>
                  </a:cubicBezTo>
                  <a:cubicBezTo>
                    <a:pt x="11720" y="2274"/>
                    <a:pt x="11184" y="4101"/>
                    <a:pt x="9861" y="5361"/>
                  </a:cubicBezTo>
                  <a:cubicBezTo>
                    <a:pt x="8853" y="6401"/>
                    <a:pt x="7435" y="7000"/>
                    <a:pt x="5986" y="7000"/>
                  </a:cubicBezTo>
                  <a:cubicBezTo>
                    <a:pt x="4631" y="7000"/>
                    <a:pt x="3371" y="6527"/>
                    <a:pt x="2394" y="5645"/>
                  </a:cubicBezTo>
                  <a:lnTo>
                    <a:pt x="2993" y="5046"/>
                  </a:lnTo>
                  <a:cubicBezTo>
                    <a:pt x="3088" y="4952"/>
                    <a:pt x="3151" y="4794"/>
                    <a:pt x="3088" y="4668"/>
                  </a:cubicBezTo>
                  <a:cubicBezTo>
                    <a:pt x="3056" y="4511"/>
                    <a:pt x="2962" y="4416"/>
                    <a:pt x="2772" y="4385"/>
                  </a:cubicBezTo>
                  <a:lnTo>
                    <a:pt x="536" y="3912"/>
                  </a:lnTo>
                  <a:cubicBezTo>
                    <a:pt x="506" y="3905"/>
                    <a:pt x="476" y="3901"/>
                    <a:pt x="446" y="3901"/>
                  </a:cubicBezTo>
                  <a:cubicBezTo>
                    <a:pt x="350" y="3901"/>
                    <a:pt x="254" y="3942"/>
                    <a:pt x="158" y="4038"/>
                  </a:cubicBezTo>
                  <a:cubicBezTo>
                    <a:pt x="32" y="4164"/>
                    <a:pt x="0" y="4290"/>
                    <a:pt x="32" y="4448"/>
                  </a:cubicBezTo>
                  <a:lnTo>
                    <a:pt x="504" y="6685"/>
                  </a:lnTo>
                  <a:cubicBezTo>
                    <a:pt x="536" y="6842"/>
                    <a:pt x="662" y="6937"/>
                    <a:pt x="788" y="7000"/>
                  </a:cubicBezTo>
                  <a:lnTo>
                    <a:pt x="882" y="7000"/>
                  </a:lnTo>
                  <a:cubicBezTo>
                    <a:pt x="1008" y="7000"/>
                    <a:pt x="1103" y="6968"/>
                    <a:pt x="1166" y="6874"/>
                  </a:cubicBezTo>
                  <a:lnTo>
                    <a:pt x="1764" y="6275"/>
                  </a:lnTo>
                  <a:cubicBezTo>
                    <a:pt x="2899" y="7315"/>
                    <a:pt x="4411" y="7850"/>
                    <a:pt x="5923" y="7850"/>
                  </a:cubicBezTo>
                  <a:cubicBezTo>
                    <a:pt x="7624" y="7850"/>
                    <a:pt x="9200" y="7189"/>
                    <a:pt x="10428" y="6023"/>
                  </a:cubicBezTo>
                  <a:cubicBezTo>
                    <a:pt x="11909" y="4511"/>
                    <a:pt x="12602" y="2400"/>
                    <a:pt x="12192" y="321"/>
                  </a:cubicBezTo>
                  <a:cubicBezTo>
                    <a:pt x="12164" y="123"/>
                    <a:pt x="11958" y="1"/>
                    <a:pt x="117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895;p63">
              <a:extLst>
                <a:ext uri="{FF2B5EF4-FFF2-40B4-BE49-F238E27FC236}">
                  <a16:creationId xmlns:a16="http://schemas.microsoft.com/office/drawing/2014/main" id="{76693E34-806B-172D-62A9-7B170D084BAC}"/>
                </a:ext>
              </a:extLst>
            </p:cNvPr>
            <p:cNvSpPr/>
            <p:nvPr/>
          </p:nvSpPr>
          <p:spPr>
            <a:xfrm>
              <a:off x="-62822225" y="2357750"/>
              <a:ext cx="193000" cy="192975"/>
            </a:xfrm>
            <a:custGeom>
              <a:avLst/>
              <a:gdLst/>
              <a:ahLst/>
              <a:cxnLst/>
              <a:rect l="l" t="t" r="r" b="b"/>
              <a:pathLst>
                <a:path w="7720" h="7719" extrusionOk="0">
                  <a:moveTo>
                    <a:pt x="2238" y="1323"/>
                  </a:moveTo>
                  <a:lnTo>
                    <a:pt x="2238" y="1323"/>
                  </a:lnTo>
                  <a:cubicBezTo>
                    <a:pt x="2143" y="1544"/>
                    <a:pt x="2049" y="1827"/>
                    <a:pt x="1986" y="2111"/>
                  </a:cubicBezTo>
                  <a:lnTo>
                    <a:pt x="1419" y="2111"/>
                  </a:lnTo>
                  <a:cubicBezTo>
                    <a:pt x="1671" y="1796"/>
                    <a:pt x="1923" y="1512"/>
                    <a:pt x="2238" y="1323"/>
                  </a:cubicBezTo>
                  <a:close/>
                  <a:moveTo>
                    <a:pt x="3466" y="1040"/>
                  </a:moveTo>
                  <a:lnTo>
                    <a:pt x="3466" y="2111"/>
                  </a:lnTo>
                  <a:lnTo>
                    <a:pt x="2836" y="2111"/>
                  </a:lnTo>
                  <a:cubicBezTo>
                    <a:pt x="2994" y="1575"/>
                    <a:pt x="3246" y="1229"/>
                    <a:pt x="3466" y="1040"/>
                  </a:cubicBezTo>
                  <a:close/>
                  <a:moveTo>
                    <a:pt x="4254" y="1040"/>
                  </a:moveTo>
                  <a:cubicBezTo>
                    <a:pt x="4538" y="1229"/>
                    <a:pt x="4727" y="1575"/>
                    <a:pt x="4884" y="2111"/>
                  </a:cubicBezTo>
                  <a:lnTo>
                    <a:pt x="4254" y="2111"/>
                  </a:lnTo>
                  <a:lnTo>
                    <a:pt x="4254" y="1040"/>
                  </a:lnTo>
                  <a:close/>
                  <a:moveTo>
                    <a:pt x="5483" y="1323"/>
                  </a:moveTo>
                  <a:lnTo>
                    <a:pt x="5483" y="1323"/>
                  </a:lnTo>
                  <a:cubicBezTo>
                    <a:pt x="5798" y="1512"/>
                    <a:pt x="6081" y="1796"/>
                    <a:pt x="6302" y="2111"/>
                  </a:cubicBezTo>
                  <a:lnTo>
                    <a:pt x="5766" y="2111"/>
                  </a:lnTo>
                  <a:cubicBezTo>
                    <a:pt x="5672" y="1827"/>
                    <a:pt x="5609" y="1544"/>
                    <a:pt x="5483" y="1323"/>
                  </a:cubicBezTo>
                  <a:close/>
                  <a:moveTo>
                    <a:pt x="1765" y="2930"/>
                  </a:moveTo>
                  <a:cubicBezTo>
                    <a:pt x="1734" y="3245"/>
                    <a:pt x="1702" y="3560"/>
                    <a:pt x="1702" y="3875"/>
                  </a:cubicBezTo>
                  <a:cubicBezTo>
                    <a:pt x="1702" y="4190"/>
                    <a:pt x="1734" y="4537"/>
                    <a:pt x="1765" y="4820"/>
                  </a:cubicBezTo>
                  <a:lnTo>
                    <a:pt x="978" y="4820"/>
                  </a:lnTo>
                  <a:cubicBezTo>
                    <a:pt x="883" y="4537"/>
                    <a:pt x="820" y="4222"/>
                    <a:pt x="820" y="3875"/>
                  </a:cubicBezTo>
                  <a:cubicBezTo>
                    <a:pt x="820" y="3497"/>
                    <a:pt x="883" y="3214"/>
                    <a:pt x="978" y="2930"/>
                  </a:cubicBezTo>
                  <a:close/>
                  <a:moveTo>
                    <a:pt x="5136" y="2930"/>
                  </a:moveTo>
                  <a:cubicBezTo>
                    <a:pt x="5168" y="3245"/>
                    <a:pt x="5199" y="3560"/>
                    <a:pt x="5199" y="3875"/>
                  </a:cubicBezTo>
                  <a:cubicBezTo>
                    <a:pt x="5199" y="4222"/>
                    <a:pt x="5168" y="4537"/>
                    <a:pt x="5136" y="4820"/>
                  </a:cubicBezTo>
                  <a:lnTo>
                    <a:pt x="4286" y="4820"/>
                  </a:lnTo>
                  <a:lnTo>
                    <a:pt x="4286" y="2930"/>
                  </a:lnTo>
                  <a:close/>
                  <a:moveTo>
                    <a:pt x="6743" y="2930"/>
                  </a:moveTo>
                  <a:cubicBezTo>
                    <a:pt x="6869" y="3245"/>
                    <a:pt x="6900" y="3560"/>
                    <a:pt x="6900" y="3875"/>
                  </a:cubicBezTo>
                  <a:cubicBezTo>
                    <a:pt x="6900" y="4222"/>
                    <a:pt x="6869" y="4537"/>
                    <a:pt x="6743" y="4820"/>
                  </a:cubicBezTo>
                  <a:lnTo>
                    <a:pt x="5955" y="4820"/>
                  </a:lnTo>
                  <a:cubicBezTo>
                    <a:pt x="5987" y="4505"/>
                    <a:pt x="6018" y="4190"/>
                    <a:pt x="6018" y="3875"/>
                  </a:cubicBezTo>
                  <a:cubicBezTo>
                    <a:pt x="6018" y="3560"/>
                    <a:pt x="5987" y="3214"/>
                    <a:pt x="5955" y="2930"/>
                  </a:cubicBezTo>
                  <a:close/>
                  <a:moveTo>
                    <a:pt x="3466" y="2930"/>
                  </a:moveTo>
                  <a:lnTo>
                    <a:pt x="3466" y="4852"/>
                  </a:lnTo>
                  <a:lnTo>
                    <a:pt x="2647" y="4852"/>
                  </a:lnTo>
                  <a:cubicBezTo>
                    <a:pt x="2553" y="4537"/>
                    <a:pt x="2553" y="4222"/>
                    <a:pt x="2553" y="3875"/>
                  </a:cubicBezTo>
                  <a:cubicBezTo>
                    <a:pt x="2553" y="3497"/>
                    <a:pt x="2616" y="3214"/>
                    <a:pt x="2647" y="2930"/>
                  </a:cubicBezTo>
                  <a:close/>
                  <a:moveTo>
                    <a:pt x="6302" y="5640"/>
                  </a:moveTo>
                  <a:cubicBezTo>
                    <a:pt x="6081" y="5955"/>
                    <a:pt x="5798" y="6238"/>
                    <a:pt x="5483" y="6427"/>
                  </a:cubicBezTo>
                  <a:cubicBezTo>
                    <a:pt x="5609" y="6207"/>
                    <a:pt x="5672" y="5923"/>
                    <a:pt x="5766" y="5640"/>
                  </a:cubicBezTo>
                  <a:close/>
                  <a:moveTo>
                    <a:pt x="1986" y="5671"/>
                  </a:moveTo>
                  <a:cubicBezTo>
                    <a:pt x="2049" y="5955"/>
                    <a:pt x="2143" y="6238"/>
                    <a:pt x="2238" y="6459"/>
                  </a:cubicBezTo>
                  <a:cubicBezTo>
                    <a:pt x="1923" y="6238"/>
                    <a:pt x="1671" y="5955"/>
                    <a:pt x="1419" y="5671"/>
                  </a:cubicBezTo>
                  <a:close/>
                  <a:moveTo>
                    <a:pt x="4916" y="5640"/>
                  </a:moveTo>
                  <a:cubicBezTo>
                    <a:pt x="4727" y="6144"/>
                    <a:pt x="4538" y="6522"/>
                    <a:pt x="4286" y="6711"/>
                  </a:cubicBezTo>
                  <a:lnTo>
                    <a:pt x="4286" y="5640"/>
                  </a:lnTo>
                  <a:close/>
                  <a:moveTo>
                    <a:pt x="3466" y="5671"/>
                  </a:moveTo>
                  <a:lnTo>
                    <a:pt x="3466" y="6742"/>
                  </a:lnTo>
                  <a:cubicBezTo>
                    <a:pt x="3246" y="6553"/>
                    <a:pt x="2994" y="6144"/>
                    <a:pt x="2836" y="5671"/>
                  </a:cubicBezTo>
                  <a:close/>
                  <a:moveTo>
                    <a:pt x="3876" y="0"/>
                  </a:moveTo>
                  <a:cubicBezTo>
                    <a:pt x="2301" y="0"/>
                    <a:pt x="915" y="945"/>
                    <a:pt x="316" y="2332"/>
                  </a:cubicBezTo>
                  <a:cubicBezTo>
                    <a:pt x="127" y="2804"/>
                    <a:pt x="1" y="3308"/>
                    <a:pt x="1" y="3875"/>
                  </a:cubicBezTo>
                  <a:cubicBezTo>
                    <a:pt x="1" y="4411"/>
                    <a:pt x="127" y="4946"/>
                    <a:pt x="316" y="5419"/>
                  </a:cubicBezTo>
                  <a:cubicBezTo>
                    <a:pt x="915" y="6774"/>
                    <a:pt x="2301" y="7719"/>
                    <a:pt x="3876" y="7719"/>
                  </a:cubicBezTo>
                  <a:cubicBezTo>
                    <a:pt x="5451" y="7719"/>
                    <a:pt x="6806" y="6774"/>
                    <a:pt x="7405" y="5419"/>
                  </a:cubicBezTo>
                  <a:cubicBezTo>
                    <a:pt x="7594" y="4946"/>
                    <a:pt x="7720" y="4411"/>
                    <a:pt x="7720" y="3875"/>
                  </a:cubicBezTo>
                  <a:cubicBezTo>
                    <a:pt x="7720" y="3308"/>
                    <a:pt x="7594" y="2804"/>
                    <a:pt x="7405" y="2332"/>
                  </a:cubicBezTo>
                  <a:cubicBezTo>
                    <a:pt x="6806" y="945"/>
                    <a:pt x="5451" y="0"/>
                    <a:pt x="38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68140DB6-C448-9BFB-761B-68459782CE6B}"/>
              </a:ext>
            </a:extLst>
          </p:cNvPr>
          <p:cNvSpPr txBox="1"/>
          <p:nvPr/>
        </p:nvSpPr>
        <p:spPr>
          <a:xfrm>
            <a:off x="1865981" y="2821247"/>
            <a:ext cx="9937476" cy="677108"/>
          </a:xfrm>
          <a:prstGeom prst="rect">
            <a:avLst/>
          </a:prstGeom>
          <a:noFill/>
        </p:spPr>
        <p:txBody>
          <a:bodyPr wrap="square">
            <a:spAutoFit/>
          </a:bodyPr>
          <a:lstStyle/>
          <a:p>
            <a:r>
              <a:rPr lang="en-US" sz="1900" b="1" dirty="0"/>
              <a:t>RN20 most impacted</a:t>
            </a:r>
            <a:br>
              <a:rPr lang="en-US" sz="1900" dirty="0"/>
            </a:br>
            <a:r>
              <a:rPr lang="en-US" sz="1900" dirty="0"/>
              <a:t>HYSPLIT shows highest transport probability to RN20; RN38 only occasional, RN21 minimal.</a:t>
            </a:r>
            <a:endParaRPr lang="en-ID" sz="1900" dirty="0"/>
          </a:p>
        </p:txBody>
      </p:sp>
      <p:grpSp>
        <p:nvGrpSpPr>
          <p:cNvPr id="23" name="Google Shape;9004;p63">
            <a:extLst>
              <a:ext uri="{FF2B5EF4-FFF2-40B4-BE49-F238E27FC236}">
                <a16:creationId xmlns:a16="http://schemas.microsoft.com/office/drawing/2014/main" id="{9A3E560C-554C-7A5C-D744-79C8C15F574A}"/>
              </a:ext>
            </a:extLst>
          </p:cNvPr>
          <p:cNvGrpSpPr/>
          <p:nvPr/>
        </p:nvGrpSpPr>
        <p:grpSpPr>
          <a:xfrm>
            <a:off x="993494" y="4065604"/>
            <a:ext cx="652699" cy="632244"/>
            <a:chOff x="-61783350" y="2297100"/>
            <a:chExt cx="316650" cy="316650"/>
          </a:xfrm>
        </p:grpSpPr>
        <p:sp>
          <p:nvSpPr>
            <p:cNvPr id="24" name="Google Shape;9005;p63">
              <a:extLst>
                <a:ext uri="{FF2B5EF4-FFF2-40B4-BE49-F238E27FC236}">
                  <a16:creationId xmlns:a16="http://schemas.microsoft.com/office/drawing/2014/main" id="{1407D402-A308-A086-530A-44F3DFD00605}"/>
                </a:ext>
              </a:extLst>
            </p:cNvPr>
            <p:cNvSpPr/>
            <p:nvPr/>
          </p:nvSpPr>
          <p:spPr>
            <a:xfrm>
              <a:off x="-61783350" y="2297100"/>
              <a:ext cx="316650" cy="316650"/>
            </a:xfrm>
            <a:custGeom>
              <a:avLst/>
              <a:gdLst/>
              <a:ahLst/>
              <a:cxnLst/>
              <a:rect l="l" t="t" r="r" b="b"/>
              <a:pathLst>
                <a:path w="12666" h="12666" extrusionOk="0">
                  <a:moveTo>
                    <a:pt x="379" y="0"/>
                  </a:moveTo>
                  <a:cubicBezTo>
                    <a:pt x="158" y="0"/>
                    <a:pt x="1" y="189"/>
                    <a:pt x="1" y="441"/>
                  </a:cubicBezTo>
                  <a:lnTo>
                    <a:pt x="1" y="12287"/>
                  </a:lnTo>
                  <a:cubicBezTo>
                    <a:pt x="1" y="12508"/>
                    <a:pt x="190" y="12665"/>
                    <a:pt x="379" y="12665"/>
                  </a:cubicBezTo>
                  <a:lnTo>
                    <a:pt x="12256" y="12665"/>
                  </a:lnTo>
                  <a:cubicBezTo>
                    <a:pt x="12477" y="12665"/>
                    <a:pt x="12666" y="12476"/>
                    <a:pt x="12666" y="12287"/>
                  </a:cubicBezTo>
                  <a:cubicBezTo>
                    <a:pt x="12634" y="12098"/>
                    <a:pt x="12477" y="11878"/>
                    <a:pt x="12256" y="11878"/>
                  </a:cubicBezTo>
                  <a:lnTo>
                    <a:pt x="820" y="11878"/>
                  </a:lnTo>
                  <a:lnTo>
                    <a:pt x="820" y="441"/>
                  </a:lnTo>
                  <a:cubicBezTo>
                    <a:pt x="820" y="189"/>
                    <a:pt x="631" y="0"/>
                    <a:pt x="3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06;p63">
              <a:extLst>
                <a:ext uri="{FF2B5EF4-FFF2-40B4-BE49-F238E27FC236}">
                  <a16:creationId xmlns:a16="http://schemas.microsoft.com/office/drawing/2014/main" id="{8B9D1823-478E-1055-0B5A-C9D0A472CBB0}"/>
                </a:ext>
              </a:extLst>
            </p:cNvPr>
            <p:cNvSpPr/>
            <p:nvPr/>
          </p:nvSpPr>
          <p:spPr>
            <a:xfrm>
              <a:off x="-61742375" y="2387675"/>
              <a:ext cx="275675" cy="151250"/>
            </a:xfrm>
            <a:custGeom>
              <a:avLst/>
              <a:gdLst/>
              <a:ahLst/>
              <a:cxnLst/>
              <a:rect l="l" t="t" r="r" b="b"/>
              <a:pathLst>
                <a:path w="11027" h="6050" extrusionOk="0">
                  <a:moveTo>
                    <a:pt x="9767" y="788"/>
                  </a:moveTo>
                  <a:cubicBezTo>
                    <a:pt x="10019" y="788"/>
                    <a:pt x="10208" y="977"/>
                    <a:pt x="10208" y="1229"/>
                  </a:cubicBezTo>
                  <a:cubicBezTo>
                    <a:pt x="10176" y="1450"/>
                    <a:pt x="10019" y="1639"/>
                    <a:pt x="9767" y="1639"/>
                  </a:cubicBezTo>
                  <a:cubicBezTo>
                    <a:pt x="9546" y="1639"/>
                    <a:pt x="9389" y="1450"/>
                    <a:pt x="9389" y="1229"/>
                  </a:cubicBezTo>
                  <a:cubicBezTo>
                    <a:pt x="9389" y="977"/>
                    <a:pt x="9578" y="788"/>
                    <a:pt x="9767" y="788"/>
                  </a:cubicBezTo>
                  <a:close/>
                  <a:moveTo>
                    <a:pt x="4001" y="1607"/>
                  </a:moveTo>
                  <a:cubicBezTo>
                    <a:pt x="4222" y="1607"/>
                    <a:pt x="4379" y="1796"/>
                    <a:pt x="4379" y="2048"/>
                  </a:cubicBezTo>
                  <a:cubicBezTo>
                    <a:pt x="4379" y="2269"/>
                    <a:pt x="4222" y="2489"/>
                    <a:pt x="4001" y="2489"/>
                  </a:cubicBezTo>
                  <a:cubicBezTo>
                    <a:pt x="3749" y="2489"/>
                    <a:pt x="3560" y="2269"/>
                    <a:pt x="3560" y="2048"/>
                  </a:cubicBezTo>
                  <a:cubicBezTo>
                    <a:pt x="3560" y="1796"/>
                    <a:pt x="3749" y="1607"/>
                    <a:pt x="4001" y="1607"/>
                  </a:cubicBezTo>
                  <a:close/>
                  <a:moveTo>
                    <a:pt x="6459" y="4128"/>
                  </a:moveTo>
                  <a:cubicBezTo>
                    <a:pt x="6679" y="4128"/>
                    <a:pt x="6900" y="4317"/>
                    <a:pt x="6900" y="4569"/>
                  </a:cubicBezTo>
                  <a:cubicBezTo>
                    <a:pt x="6868" y="4758"/>
                    <a:pt x="6711" y="4947"/>
                    <a:pt x="6459" y="4947"/>
                  </a:cubicBezTo>
                  <a:cubicBezTo>
                    <a:pt x="6238" y="4947"/>
                    <a:pt x="6081" y="4758"/>
                    <a:pt x="6081" y="4569"/>
                  </a:cubicBezTo>
                  <a:cubicBezTo>
                    <a:pt x="6081" y="4317"/>
                    <a:pt x="6270" y="4128"/>
                    <a:pt x="6459" y="4128"/>
                  </a:cubicBezTo>
                  <a:close/>
                  <a:moveTo>
                    <a:pt x="1229" y="4380"/>
                  </a:moveTo>
                  <a:cubicBezTo>
                    <a:pt x="1481" y="4380"/>
                    <a:pt x="1638" y="4569"/>
                    <a:pt x="1638" y="4789"/>
                  </a:cubicBezTo>
                  <a:cubicBezTo>
                    <a:pt x="1638" y="5041"/>
                    <a:pt x="1481" y="5230"/>
                    <a:pt x="1229" y="5230"/>
                  </a:cubicBezTo>
                  <a:cubicBezTo>
                    <a:pt x="1008" y="5230"/>
                    <a:pt x="788" y="5041"/>
                    <a:pt x="788" y="4789"/>
                  </a:cubicBezTo>
                  <a:cubicBezTo>
                    <a:pt x="788" y="4569"/>
                    <a:pt x="1008" y="4380"/>
                    <a:pt x="1229" y="4380"/>
                  </a:cubicBezTo>
                  <a:close/>
                  <a:moveTo>
                    <a:pt x="9767" y="0"/>
                  </a:moveTo>
                  <a:cubicBezTo>
                    <a:pt x="9105" y="0"/>
                    <a:pt x="8570" y="536"/>
                    <a:pt x="8570" y="1229"/>
                  </a:cubicBezTo>
                  <a:cubicBezTo>
                    <a:pt x="8570" y="1418"/>
                    <a:pt x="8601" y="1576"/>
                    <a:pt x="8664" y="1765"/>
                  </a:cubicBezTo>
                  <a:lnTo>
                    <a:pt x="7026" y="3434"/>
                  </a:lnTo>
                  <a:cubicBezTo>
                    <a:pt x="6868" y="3340"/>
                    <a:pt x="6679" y="3308"/>
                    <a:pt x="6459" y="3308"/>
                  </a:cubicBezTo>
                  <a:cubicBezTo>
                    <a:pt x="6270" y="3308"/>
                    <a:pt x="6112" y="3340"/>
                    <a:pt x="5923" y="3434"/>
                  </a:cubicBezTo>
                  <a:lnTo>
                    <a:pt x="5104" y="2584"/>
                  </a:lnTo>
                  <a:cubicBezTo>
                    <a:pt x="5167" y="2426"/>
                    <a:pt x="5199" y="2237"/>
                    <a:pt x="5199" y="2048"/>
                  </a:cubicBezTo>
                  <a:cubicBezTo>
                    <a:pt x="5199" y="1387"/>
                    <a:pt x="4663" y="788"/>
                    <a:pt x="4001" y="788"/>
                  </a:cubicBezTo>
                  <a:cubicBezTo>
                    <a:pt x="3308" y="788"/>
                    <a:pt x="2773" y="1324"/>
                    <a:pt x="2773" y="2048"/>
                  </a:cubicBezTo>
                  <a:cubicBezTo>
                    <a:pt x="2773" y="2237"/>
                    <a:pt x="2804" y="2395"/>
                    <a:pt x="2899" y="2584"/>
                  </a:cubicBezTo>
                  <a:lnTo>
                    <a:pt x="1796" y="3686"/>
                  </a:lnTo>
                  <a:cubicBezTo>
                    <a:pt x="1638" y="3623"/>
                    <a:pt x="1418" y="3592"/>
                    <a:pt x="1229" y="3592"/>
                  </a:cubicBezTo>
                  <a:cubicBezTo>
                    <a:pt x="567" y="3592"/>
                    <a:pt x="0" y="4128"/>
                    <a:pt x="0" y="4852"/>
                  </a:cubicBezTo>
                  <a:cubicBezTo>
                    <a:pt x="0" y="5514"/>
                    <a:pt x="567" y="6049"/>
                    <a:pt x="1229" y="6049"/>
                  </a:cubicBezTo>
                  <a:cubicBezTo>
                    <a:pt x="1890" y="6049"/>
                    <a:pt x="2458" y="5514"/>
                    <a:pt x="2458" y="4852"/>
                  </a:cubicBezTo>
                  <a:cubicBezTo>
                    <a:pt x="2458" y="4632"/>
                    <a:pt x="2426" y="4474"/>
                    <a:pt x="2332" y="4285"/>
                  </a:cubicBezTo>
                  <a:lnTo>
                    <a:pt x="3434" y="3182"/>
                  </a:lnTo>
                  <a:cubicBezTo>
                    <a:pt x="3592" y="3245"/>
                    <a:pt x="3781" y="3308"/>
                    <a:pt x="4001" y="3308"/>
                  </a:cubicBezTo>
                  <a:cubicBezTo>
                    <a:pt x="4190" y="3308"/>
                    <a:pt x="4348" y="3277"/>
                    <a:pt x="4537" y="3182"/>
                  </a:cubicBezTo>
                  <a:lnTo>
                    <a:pt x="5356" y="4001"/>
                  </a:lnTo>
                  <a:cubicBezTo>
                    <a:pt x="5293" y="4159"/>
                    <a:pt x="5262" y="4348"/>
                    <a:pt x="5262" y="4569"/>
                  </a:cubicBezTo>
                  <a:cubicBezTo>
                    <a:pt x="5262" y="5230"/>
                    <a:pt x="5797" y="5766"/>
                    <a:pt x="6459" y="5766"/>
                  </a:cubicBezTo>
                  <a:cubicBezTo>
                    <a:pt x="7152" y="5766"/>
                    <a:pt x="7687" y="5230"/>
                    <a:pt x="7687" y="4569"/>
                  </a:cubicBezTo>
                  <a:cubicBezTo>
                    <a:pt x="7687" y="4348"/>
                    <a:pt x="7656" y="4191"/>
                    <a:pt x="7561" y="4001"/>
                  </a:cubicBezTo>
                  <a:lnTo>
                    <a:pt x="9231" y="2363"/>
                  </a:lnTo>
                  <a:cubicBezTo>
                    <a:pt x="9389" y="2426"/>
                    <a:pt x="9578" y="2489"/>
                    <a:pt x="9767" y="2489"/>
                  </a:cubicBezTo>
                  <a:cubicBezTo>
                    <a:pt x="10460" y="2489"/>
                    <a:pt x="11027" y="1922"/>
                    <a:pt x="11027" y="1229"/>
                  </a:cubicBezTo>
                  <a:cubicBezTo>
                    <a:pt x="10995" y="536"/>
                    <a:pt x="10460" y="0"/>
                    <a:pt x="97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TextBox 25">
            <a:extLst>
              <a:ext uri="{FF2B5EF4-FFF2-40B4-BE49-F238E27FC236}">
                <a16:creationId xmlns:a16="http://schemas.microsoft.com/office/drawing/2014/main" id="{24F584A5-04ED-1297-5A81-21D4CC4CF4F6}"/>
              </a:ext>
            </a:extLst>
          </p:cNvPr>
          <p:cNvSpPr txBox="1"/>
          <p:nvPr/>
        </p:nvSpPr>
        <p:spPr>
          <a:xfrm>
            <a:off x="1865981" y="3698115"/>
            <a:ext cx="9357627" cy="1554272"/>
          </a:xfrm>
          <a:prstGeom prst="rect">
            <a:avLst/>
          </a:prstGeom>
          <a:noFill/>
        </p:spPr>
        <p:txBody>
          <a:bodyPr wrap="square">
            <a:spAutoFit/>
          </a:bodyPr>
          <a:lstStyle/>
          <a:p>
            <a:r>
              <a:rPr lang="en-US" sz="1900" b="1" dirty="0"/>
              <a:t>Relative Detection Index (RDI)</a:t>
            </a:r>
            <a:br>
              <a:rPr lang="en-US" sz="1900" dirty="0"/>
            </a:br>
            <a:r>
              <a:rPr lang="en-US" sz="1900" dirty="0"/>
              <a:t>By combining off-gas release fraction, transport frequency, and Xe-133 decay survival, RDI offers a dimensionless measure of relative detectability. Results show that RN20 consistently yields higher RDI values across efficiency scenarios, particularly under longer release durations and low off-gas efficiency.</a:t>
            </a:r>
            <a:endParaRPr lang="en-ID" sz="1900" dirty="0"/>
          </a:p>
        </p:txBody>
      </p:sp>
      <p:grpSp>
        <p:nvGrpSpPr>
          <p:cNvPr id="27" name="Google Shape;8607;p62">
            <a:extLst>
              <a:ext uri="{FF2B5EF4-FFF2-40B4-BE49-F238E27FC236}">
                <a16:creationId xmlns:a16="http://schemas.microsoft.com/office/drawing/2014/main" id="{0202E878-8DF2-DF09-18E6-166523156603}"/>
              </a:ext>
            </a:extLst>
          </p:cNvPr>
          <p:cNvGrpSpPr/>
          <p:nvPr/>
        </p:nvGrpSpPr>
        <p:grpSpPr>
          <a:xfrm>
            <a:off x="1031032" y="5496536"/>
            <a:ext cx="649487" cy="632243"/>
            <a:chOff x="-37534750" y="2668075"/>
            <a:chExt cx="332400" cy="319900"/>
          </a:xfrm>
        </p:grpSpPr>
        <p:sp>
          <p:nvSpPr>
            <p:cNvPr id="28" name="Google Shape;8608;p62">
              <a:extLst>
                <a:ext uri="{FF2B5EF4-FFF2-40B4-BE49-F238E27FC236}">
                  <a16:creationId xmlns:a16="http://schemas.microsoft.com/office/drawing/2014/main" id="{2803D5B5-A57E-7EE6-C3C9-CCD440C97FA3}"/>
                </a:ext>
              </a:extLst>
            </p:cNvPr>
            <p:cNvSpPr/>
            <p:nvPr/>
          </p:nvSpPr>
          <p:spPr>
            <a:xfrm>
              <a:off x="-37534750" y="2668075"/>
              <a:ext cx="332400" cy="319900"/>
            </a:xfrm>
            <a:custGeom>
              <a:avLst/>
              <a:gdLst/>
              <a:ahLst/>
              <a:cxnLst/>
              <a:rect l="l" t="t" r="r" b="b"/>
              <a:pathLst>
                <a:path w="13296" h="12796" extrusionOk="0">
                  <a:moveTo>
                    <a:pt x="5258" y="834"/>
                  </a:moveTo>
                  <a:cubicBezTo>
                    <a:pt x="5799" y="834"/>
                    <a:pt x="6338" y="935"/>
                    <a:pt x="6837" y="1134"/>
                  </a:cubicBezTo>
                  <a:cubicBezTo>
                    <a:pt x="9105" y="2142"/>
                    <a:pt x="10019" y="4852"/>
                    <a:pt x="8822" y="6963"/>
                  </a:cubicBezTo>
                  <a:cubicBezTo>
                    <a:pt x="8790" y="7026"/>
                    <a:pt x="8790" y="7026"/>
                    <a:pt x="8790" y="7057"/>
                  </a:cubicBezTo>
                  <a:cubicBezTo>
                    <a:pt x="8632" y="7372"/>
                    <a:pt x="8412" y="7656"/>
                    <a:pt x="8160" y="7876"/>
                  </a:cubicBezTo>
                  <a:cubicBezTo>
                    <a:pt x="8002" y="8002"/>
                    <a:pt x="7876" y="8128"/>
                    <a:pt x="7782" y="8191"/>
                  </a:cubicBezTo>
                  <a:cubicBezTo>
                    <a:pt x="7687" y="8223"/>
                    <a:pt x="7719" y="8223"/>
                    <a:pt x="7687" y="8286"/>
                  </a:cubicBezTo>
                  <a:cubicBezTo>
                    <a:pt x="7152" y="8664"/>
                    <a:pt x="6585" y="8947"/>
                    <a:pt x="5923" y="9073"/>
                  </a:cubicBezTo>
                  <a:cubicBezTo>
                    <a:pt x="5694" y="9110"/>
                    <a:pt x="5468" y="9128"/>
                    <a:pt x="5245" y="9128"/>
                  </a:cubicBezTo>
                  <a:cubicBezTo>
                    <a:pt x="2977" y="9128"/>
                    <a:pt x="1071" y="7298"/>
                    <a:pt x="1071" y="4946"/>
                  </a:cubicBezTo>
                  <a:cubicBezTo>
                    <a:pt x="1071" y="3592"/>
                    <a:pt x="1796" y="2268"/>
                    <a:pt x="2899" y="1544"/>
                  </a:cubicBezTo>
                  <a:cubicBezTo>
                    <a:pt x="3603" y="1068"/>
                    <a:pt x="4433" y="834"/>
                    <a:pt x="5258" y="834"/>
                  </a:cubicBezTo>
                  <a:close/>
                  <a:moveTo>
                    <a:pt x="9200" y="7876"/>
                  </a:moveTo>
                  <a:lnTo>
                    <a:pt x="11909" y="10586"/>
                  </a:lnTo>
                  <a:cubicBezTo>
                    <a:pt x="12067" y="10743"/>
                    <a:pt x="12130" y="10901"/>
                    <a:pt x="12130" y="11153"/>
                  </a:cubicBezTo>
                  <a:cubicBezTo>
                    <a:pt x="12130" y="11594"/>
                    <a:pt x="11783" y="11909"/>
                    <a:pt x="11405" y="11909"/>
                  </a:cubicBezTo>
                  <a:cubicBezTo>
                    <a:pt x="11184" y="11909"/>
                    <a:pt x="10995" y="11814"/>
                    <a:pt x="10838" y="11657"/>
                  </a:cubicBezTo>
                  <a:lnTo>
                    <a:pt x="8128" y="8947"/>
                  </a:lnTo>
                  <a:cubicBezTo>
                    <a:pt x="8160" y="8916"/>
                    <a:pt x="8759" y="8506"/>
                    <a:pt x="9200" y="7876"/>
                  </a:cubicBezTo>
                  <a:close/>
                  <a:moveTo>
                    <a:pt x="5198" y="0"/>
                  </a:moveTo>
                  <a:cubicBezTo>
                    <a:pt x="3529" y="0"/>
                    <a:pt x="1985" y="882"/>
                    <a:pt x="1103" y="2205"/>
                  </a:cubicBezTo>
                  <a:cubicBezTo>
                    <a:pt x="158" y="3623"/>
                    <a:pt x="0" y="5387"/>
                    <a:pt x="630" y="6931"/>
                  </a:cubicBezTo>
                  <a:cubicBezTo>
                    <a:pt x="1470" y="8860"/>
                    <a:pt x="3356" y="9972"/>
                    <a:pt x="5251" y="9972"/>
                  </a:cubicBezTo>
                  <a:cubicBezTo>
                    <a:pt x="5988" y="9972"/>
                    <a:pt x="6725" y="9804"/>
                    <a:pt x="7404" y="9452"/>
                  </a:cubicBezTo>
                  <a:lnTo>
                    <a:pt x="10302" y="12318"/>
                  </a:lnTo>
                  <a:cubicBezTo>
                    <a:pt x="10588" y="12626"/>
                    <a:pt x="11026" y="12796"/>
                    <a:pt x="11468" y="12796"/>
                  </a:cubicBezTo>
                  <a:cubicBezTo>
                    <a:pt x="11661" y="12796"/>
                    <a:pt x="11854" y="12763"/>
                    <a:pt x="12035" y="12697"/>
                  </a:cubicBezTo>
                  <a:cubicBezTo>
                    <a:pt x="13043" y="12161"/>
                    <a:pt x="13295" y="10806"/>
                    <a:pt x="12539" y="10050"/>
                  </a:cubicBezTo>
                  <a:lnTo>
                    <a:pt x="9672" y="7183"/>
                  </a:lnTo>
                  <a:cubicBezTo>
                    <a:pt x="10334" y="5860"/>
                    <a:pt x="10334" y="4348"/>
                    <a:pt x="9767" y="3025"/>
                  </a:cubicBezTo>
                  <a:cubicBezTo>
                    <a:pt x="9042" y="1229"/>
                    <a:pt x="7215" y="0"/>
                    <a:pt x="5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09;p62">
              <a:extLst>
                <a:ext uri="{FF2B5EF4-FFF2-40B4-BE49-F238E27FC236}">
                  <a16:creationId xmlns:a16="http://schemas.microsoft.com/office/drawing/2014/main" id="{55372B50-D134-A49B-17E6-E736A4FB2441}"/>
                </a:ext>
              </a:extLst>
            </p:cNvPr>
            <p:cNvSpPr/>
            <p:nvPr/>
          </p:nvSpPr>
          <p:spPr>
            <a:xfrm>
              <a:off x="-37487500" y="2709475"/>
              <a:ext cx="165425" cy="164450"/>
            </a:xfrm>
            <a:custGeom>
              <a:avLst/>
              <a:gdLst/>
              <a:ahLst/>
              <a:cxnLst/>
              <a:rect l="l" t="t" r="r" b="b"/>
              <a:pathLst>
                <a:path w="6617" h="6578" extrusionOk="0">
                  <a:moveTo>
                    <a:pt x="3308" y="833"/>
                  </a:moveTo>
                  <a:cubicBezTo>
                    <a:pt x="4695" y="833"/>
                    <a:pt x="5797" y="1936"/>
                    <a:pt x="5797" y="3290"/>
                  </a:cubicBezTo>
                  <a:cubicBezTo>
                    <a:pt x="5797" y="4614"/>
                    <a:pt x="4726" y="5779"/>
                    <a:pt x="3308" y="5779"/>
                  </a:cubicBezTo>
                  <a:cubicBezTo>
                    <a:pt x="1954" y="5779"/>
                    <a:pt x="851" y="4677"/>
                    <a:pt x="851" y="3290"/>
                  </a:cubicBezTo>
                  <a:cubicBezTo>
                    <a:pt x="851" y="1936"/>
                    <a:pt x="1954" y="833"/>
                    <a:pt x="3308" y="833"/>
                  </a:cubicBezTo>
                  <a:close/>
                  <a:moveTo>
                    <a:pt x="3319" y="0"/>
                  </a:moveTo>
                  <a:cubicBezTo>
                    <a:pt x="2880" y="0"/>
                    <a:pt x="2438" y="81"/>
                    <a:pt x="2017" y="234"/>
                  </a:cubicBezTo>
                  <a:cubicBezTo>
                    <a:pt x="851" y="738"/>
                    <a:pt x="0" y="1936"/>
                    <a:pt x="0" y="3259"/>
                  </a:cubicBezTo>
                  <a:cubicBezTo>
                    <a:pt x="0" y="4362"/>
                    <a:pt x="568" y="5401"/>
                    <a:pt x="1481" y="6031"/>
                  </a:cubicBezTo>
                  <a:cubicBezTo>
                    <a:pt x="2033" y="6405"/>
                    <a:pt x="2645" y="6578"/>
                    <a:pt x="3255" y="6578"/>
                  </a:cubicBezTo>
                  <a:cubicBezTo>
                    <a:pt x="3725" y="6578"/>
                    <a:pt x="4193" y="6475"/>
                    <a:pt x="4632" y="6283"/>
                  </a:cubicBezTo>
                  <a:cubicBezTo>
                    <a:pt x="5829" y="5748"/>
                    <a:pt x="6585" y="4551"/>
                    <a:pt x="6585" y="3259"/>
                  </a:cubicBezTo>
                  <a:cubicBezTo>
                    <a:pt x="6616" y="2219"/>
                    <a:pt x="6081" y="1180"/>
                    <a:pt x="5167" y="549"/>
                  </a:cubicBezTo>
                  <a:cubicBezTo>
                    <a:pt x="4605" y="175"/>
                    <a:pt x="3965" y="0"/>
                    <a:pt x="3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TextBox 29">
            <a:extLst>
              <a:ext uri="{FF2B5EF4-FFF2-40B4-BE49-F238E27FC236}">
                <a16:creationId xmlns:a16="http://schemas.microsoft.com/office/drawing/2014/main" id="{C3446D66-1EDB-1F1A-3D21-B6567A8D5FD0}"/>
              </a:ext>
            </a:extLst>
          </p:cNvPr>
          <p:cNvSpPr txBox="1"/>
          <p:nvPr/>
        </p:nvSpPr>
        <p:spPr>
          <a:xfrm>
            <a:off x="1865980" y="5340465"/>
            <a:ext cx="7364517" cy="969496"/>
          </a:xfrm>
          <a:prstGeom prst="rect">
            <a:avLst/>
          </a:prstGeom>
          <a:noFill/>
        </p:spPr>
        <p:txBody>
          <a:bodyPr wrap="square">
            <a:spAutoFit/>
          </a:bodyPr>
          <a:lstStyle/>
          <a:p>
            <a:r>
              <a:rPr lang="en-US" sz="1900" b="1" dirty="0"/>
              <a:t>Verification relevance</a:t>
            </a:r>
            <a:br>
              <a:rPr lang="en-US" sz="1900" dirty="0"/>
            </a:br>
            <a:r>
              <a:rPr lang="en-US" sz="1900" dirty="0"/>
              <a:t>Results highlight how MSR off-gas systems affect IMS background and CTBT monitoring confidence.</a:t>
            </a:r>
            <a:endParaRPr lang="en-ID" sz="1900" dirty="0"/>
          </a:p>
        </p:txBody>
      </p:sp>
    </p:spTree>
    <p:extLst>
      <p:ext uri="{BB962C8B-B14F-4D97-AF65-F5344CB8AC3E}">
        <p14:creationId xmlns:p14="http://schemas.microsoft.com/office/powerpoint/2010/main" val="398512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48F4E-6F5F-B118-7D64-417CC6874AC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FDBCF1-FD16-428C-62C5-803BBB34FF9E}"/>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Limitation and Further Research</a:t>
            </a:r>
            <a:endParaRPr lang="en-GB" sz="2400" noProof="0" dirty="0">
              <a:solidFill>
                <a:srgbClr val="1A3A64"/>
              </a:solidFill>
            </a:endParaRPr>
          </a:p>
        </p:txBody>
      </p:sp>
      <p:sp>
        <p:nvSpPr>
          <p:cNvPr id="9" name="Textfeld 8">
            <a:extLst>
              <a:ext uri="{FF2B5EF4-FFF2-40B4-BE49-F238E27FC236}">
                <a16:creationId xmlns:a16="http://schemas.microsoft.com/office/drawing/2014/main" id="{7DA5FCA1-3991-D221-66A6-2E05D05441CF}"/>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DFD9C58-85F2-5D14-CF85-7D0B8FFC2573}"/>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0B1C3E2A-94B9-48D8-8CB7-731CB8AB1E3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55B23601-3B03-E44C-3957-78AAFB41E81B}"/>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87E4D4C-04AF-EA75-9750-826CEA6A0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graphicFrame>
        <p:nvGraphicFramePr>
          <p:cNvPr id="5" name="Diagram 4">
            <a:extLst>
              <a:ext uri="{FF2B5EF4-FFF2-40B4-BE49-F238E27FC236}">
                <a16:creationId xmlns:a16="http://schemas.microsoft.com/office/drawing/2014/main" id="{F2ABF5F7-E98C-2CD7-51DD-85C00C29A1D0}"/>
              </a:ext>
            </a:extLst>
          </p:cNvPr>
          <p:cNvGraphicFramePr/>
          <p:nvPr>
            <p:extLst>
              <p:ext uri="{D42A27DB-BD31-4B8C-83A1-F6EECF244321}">
                <p14:modId xmlns:p14="http://schemas.microsoft.com/office/powerpoint/2010/main" val="3609315543"/>
              </p:ext>
            </p:extLst>
          </p:nvPr>
        </p:nvGraphicFramePr>
        <p:xfrm>
          <a:off x="876479" y="1818167"/>
          <a:ext cx="9830507" cy="443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24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02C91-5995-D698-8B55-7F36C0C3435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529D1E0-6337-CBAC-2695-5E3B5B487096}"/>
              </a:ext>
            </a:extLst>
          </p:cNvPr>
          <p:cNvSpPr txBox="1">
            <a:spLocks/>
          </p:cNvSpPr>
          <p:nvPr/>
        </p:nvSpPr>
        <p:spPr>
          <a:xfrm>
            <a:off x="160019" y="994113"/>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References</a:t>
            </a:r>
            <a:endParaRPr lang="en-GB" sz="2400" noProof="0" dirty="0">
              <a:solidFill>
                <a:srgbClr val="1A3A64"/>
              </a:solidFill>
            </a:endParaRPr>
          </a:p>
        </p:txBody>
      </p:sp>
      <p:sp>
        <p:nvSpPr>
          <p:cNvPr id="9" name="Textfeld 8">
            <a:extLst>
              <a:ext uri="{FF2B5EF4-FFF2-40B4-BE49-F238E27FC236}">
                <a16:creationId xmlns:a16="http://schemas.microsoft.com/office/drawing/2014/main" id="{3E7AB367-5F75-05B4-DF94-8ADECD4370CE}"/>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EB478D21-029F-E75F-71CB-F777861A0C58}"/>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F8381196-F7C9-0671-5771-B63870FE2524}"/>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0C1CD424-6399-B4FE-86EB-8E31B425CA59}"/>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EE4DC0C-75DD-7BBD-0196-6C6A4FB8E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sp>
        <p:nvSpPr>
          <p:cNvPr id="2" name="TextBox 1">
            <a:extLst>
              <a:ext uri="{FF2B5EF4-FFF2-40B4-BE49-F238E27FC236}">
                <a16:creationId xmlns:a16="http://schemas.microsoft.com/office/drawing/2014/main" id="{676764AB-713D-64D8-D2F2-345CD6A61985}"/>
              </a:ext>
            </a:extLst>
          </p:cNvPr>
          <p:cNvSpPr txBox="1"/>
          <p:nvPr/>
        </p:nvSpPr>
        <p:spPr>
          <a:xfrm>
            <a:off x="598943" y="1214956"/>
            <a:ext cx="10792956" cy="5478423"/>
          </a:xfrm>
          <a:prstGeom prst="rect">
            <a:avLst/>
          </a:prstGeom>
          <a:noFill/>
        </p:spPr>
        <p:txBody>
          <a:bodyPr wrap="square" rtlCol="0">
            <a:spAutoFit/>
          </a:bodyPr>
          <a:lstStyle/>
          <a:p>
            <a:pPr marL="285750" lvl="0" indent="-285750">
              <a:buFont typeface="Arial" panose="020B0604020202020204" pitchFamily="34" charset="0"/>
              <a:buChar char="•"/>
            </a:pPr>
            <a:r>
              <a:rPr lang="en-ID" sz="1400" dirty="0">
                <a:latin typeface="+mn-lt"/>
              </a:rPr>
              <a:t>Turner, D. B. (1994). </a:t>
            </a:r>
            <a:r>
              <a:rPr lang="en-ID" sz="1400" i="1" dirty="0">
                <a:latin typeface="+mn-lt"/>
              </a:rPr>
              <a:t>Workbook of Atmospheric Dispersion Estimates: An Introduction to Dispersion </a:t>
            </a:r>
            <a:r>
              <a:rPr lang="en-ID" sz="1400" i="1" dirty="0" err="1">
                <a:latin typeface="+mn-lt"/>
              </a:rPr>
              <a:t>Modeling</a:t>
            </a:r>
            <a:r>
              <a:rPr lang="en-ID" sz="1400" dirty="0">
                <a:latin typeface="+mn-lt"/>
              </a:rPr>
              <a:t>. CRC Press.</a:t>
            </a:r>
          </a:p>
          <a:p>
            <a:pPr marL="285750" lvl="0" indent="-285750">
              <a:buFont typeface="Arial" panose="020B0604020202020204" pitchFamily="34" charset="0"/>
              <a:buChar char="•"/>
            </a:pPr>
            <a:r>
              <a:rPr lang="en-ID" sz="1400" dirty="0" err="1">
                <a:latin typeface="+mn-lt"/>
              </a:rPr>
              <a:t>Beychok</a:t>
            </a:r>
            <a:r>
              <a:rPr lang="en-ID" sz="1400" dirty="0">
                <a:latin typeface="+mn-lt"/>
              </a:rPr>
              <a:t>, M. R. (2005). </a:t>
            </a:r>
            <a:r>
              <a:rPr lang="en-ID" sz="1400" i="1" dirty="0">
                <a:latin typeface="+mn-lt"/>
              </a:rPr>
              <a:t>Fundamentals of Stack Gas Dispersion</a:t>
            </a:r>
            <a:r>
              <a:rPr lang="en-ID" sz="1400" dirty="0">
                <a:latin typeface="+mn-lt"/>
              </a:rPr>
              <a:t>. 4th ed. Milton R. </a:t>
            </a:r>
            <a:r>
              <a:rPr lang="en-ID" sz="1400" dirty="0" err="1">
                <a:latin typeface="+mn-lt"/>
              </a:rPr>
              <a:t>Beychok</a:t>
            </a:r>
            <a:r>
              <a:rPr lang="en-ID" sz="1400" dirty="0">
                <a:latin typeface="+mn-lt"/>
              </a:rPr>
              <a:t>.</a:t>
            </a:r>
          </a:p>
          <a:p>
            <a:pPr marL="285750" lvl="0" indent="-285750">
              <a:buFont typeface="Arial" panose="020B0604020202020204" pitchFamily="34" charset="0"/>
              <a:buChar char="•"/>
            </a:pPr>
            <a:r>
              <a:rPr lang="en-ID" sz="1400" dirty="0">
                <a:latin typeface="+mn-lt"/>
              </a:rPr>
              <a:t>Arya, S. P. (1999). </a:t>
            </a:r>
            <a:r>
              <a:rPr lang="en-ID" sz="1400" i="1" dirty="0">
                <a:latin typeface="+mn-lt"/>
              </a:rPr>
              <a:t>Air Pollution Meteorology and Dispersion</a:t>
            </a:r>
            <a:r>
              <a:rPr lang="en-ID" sz="1400" dirty="0">
                <a:latin typeface="+mn-lt"/>
              </a:rPr>
              <a:t>. Oxford University Press.</a:t>
            </a:r>
          </a:p>
          <a:p>
            <a:pPr marL="285750" lvl="0" indent="-285750">
              <a:buFont typeface="Arial" panose="020B0604020202020204" pitchFamily="34" charset="0"/>
              <a:buChar char="•"/>
            </a:pPr>
            <a:r>
              <a:rPr lang="en-ID" sz="1400" dirty="0">
                <a:latin typeface="+mn-lt"/>
              </a:rPr>
              <a:t>Stein, A. F., Draxler, R. R., Rolph, G. D., </a:t>
            </a:r>
            <a:r>
              <a:rPr lang="en-ID" sz="1400" dirty="0" err="1">
                <a:latin typeface="+mn-lt"/>
              </a:rPr>
              <a:t>Stunder</a:t>
            </a:r>
            <a:r>
              <a:rPr lang="en-ID" sz="1400" dirty="0">
                <a:latin typeface="+mn-lt"/>
              </a:rPr>
              <a:t>, B. J. B., Cohen, M., &amp; Ngan, F. (2015). NOAA’s HYSPLIT Atmospheric Transport and Dispersion </a:t>
            </a:r>
            <a:r>
              <a:rPr lang="en-ID" sz="1400" dirty="0" err="1">
                <a:latin typeface="+mn-lt"/>
              </a:rPr>
              <a:t>Modeling</a:t>
            </a:r>
            <a:r>
              <a:rPr lang="en-ID" sz="1400" dirty="0">
                <a:latin typeface="+mn-lt"/>
              </a:rPr>
              <a:t> System. </a:t>
            </a:r>
            <a:r>
              <a:rPr lang="en-ID" sz="1400" i="1" dirty="0">
                <a:latin typeface="+mn-lt"/>
              </a:rPr>
              <a:t>Bulletin of the American Meteorological Society</a:t>
            </a:r>
            <a:r>
              <a:rPr lang="en-ID" sz="1400" dirty="0">
                <a:latin typeface="+mn-lt"/>
              </a:rPr>
              <a:t>, 96(12), 2059–2077.</a:t>
            </a:r>
          </a:p>
          <a:p>
            <a:pPr marL="285750" lvl="0" indent="-285750">
              <a:buFont typeface="Arial" panose="020B0604020202020204" pitchFamily="34" charset="0"/>
              <a:buChar char="•"/>
            </a:pPr>
            <a:r>
              <a:rPr lang="en-ID" sz="1400" dirty="0">
                <a:latin typeface="+mn-lt"/>
              </a:rPr>
              <a:t>Stohl, A., et al. (2005). Technical note: The </a:t>
            </a:r>
            <a:r>
              <a:rPr lang="en-ID" sz="1400" dirty="0" err="1">
                <a:latin typeface="+mn-lt"/>
              </a:rPr>
              <a:t>Lagrangian</a:t>
            </a:r>
            <a:r>
              <a:rPr lang="en-ID" sz="1400" dirty="0">
                <a:latin typeface="+mn-lt"/>
              </a:rPr>
              <a:t> particle dispersion model FLEXPART version 6.2. </a:t>
            </a:r>
            <a:r>
              <a:rPr lang="en-ID" sz="1400" i="1" dirty="0">
                <a:latin typeface="+mn-lt"/>
              </a:rPr>
              <a:t>Atmospheric Chemistry and Physics</a:t>
            </a:r>
            <a:r>
              <a:rPr lang="en-ID" sz="1400" dirty="0">
                <a:latin typeface="+mn-lt"/>
              </a:rPr>
              <a:t>, 5, 2461–2474.</a:t>
            </a:r>
          </a:p>
          <a:p>
            <a:pPr marL="285750" lvl="0" indent="-285750">
              <a:buFont typeface="Arial" panose="020B0604020202020204" pitchFamily="34" charset="0"/>
              <a:buChar char="•"/>
            </a:pPr>
            <a:r>
              <a:rPr lang="en-ID" sz="1400" dirty="0">
                <a:latin typeface="+mn-lt"/>
              </a:rPr>
              <a:t>Maurer, C., et al. (2018). Long-range transport of CTBT-relevant radioxenon isotopes by ensemble </a:t>
            </a:r>
            <a:r>
              <a:rPr lang="en-ID" sz="1400" dirty="0" err="1">
                <a:latin typeface="+mn-lt"/>
              </a:rPr>
              <a:t>modeling</a:t>
            </a:r>
            <a:r>
              <a:rPr lang="en-ID" sz="1400" dirty="0">
                <a:latin typeface="+mn-lt"/>
              </a:rPr>
              <a:t>. </a:t>
            </a:r>
            <a:r>
              <a:rPr lang="en-ID" sz="1400" i="1" dirty="0">
                <a:latin typeface="+mn-lt"/>
              </a:rPr>
              <a:t>Journal of Environmental Radioactivity</a:t>
            </a:r>
            <a:r>
              <a:rPr lang="en-ID" sz="1400" dirty="0">
                <a:latin typeface="+mn-lt"/>
              </a:rPr>
              <a:t>, 192, 635–647.</a:t>
            </a:r>
          </a:p>
          <a:p>
            <a:pPr marL="285750" lvl="0" indent="-285750">
              <a:buFont typeface="Arial" panose="020B0604020202020204" pitchFamily="34" charset="0"/>
              <a:buChar char="•"/>
            </a:pPr>
            <a:r>
              <a:rPr lang="en-ID" sz="1400" dirty="0">
                <a:latin typeface="+mn-lt"/>
              </a:rPr>
              <a:t>Tinker, R., et al. (2010). Evaluation of radioxenon releases in Australia using trajectory </a:t>
            </a:r>
            <a:r>
              <a:rPr lang="en-ID" sz="1400" dirty="0" err="1">
                <a:latin typeface="+mn-lt"/>
              </a:rPr>
              <a:t>modeling</a:t>
            </a:r>
            <a:r>
              <a:rPr lang="en-ID" sz="1400" dirty="0">
                <a:latin typeface="+mn-lt"/>
              </a:rPr>
              <a:t>. </a:t>
            </a:r>
            <a:r>
              <a:rPr lang="en-ID" sz="1400" i="1" dirty="0">
                <a:latin typeface="+mn-lt"/>
              </a:rPr>
              <a:t>Journal of Environmental Radioactivity</a:t>
            </a:r>
            <a:r>
              <a:rPr lang="en-ID" sz="1400" dirty="0">
                <a:latin typeface="+mn-lt"/>
              </a:rPr>
              <a:t>, 101(10), 798–803.</a:t>
            </a:r>
          </a:p>
          <a:p>
            <a:pPr marL="285750" lvl="0" indent="-285750">
              <a:buFont typeface="Arial" panose="020B0604020202020204" pitchFamily="34" charset="0"/>
              <a:buChar char="•"/>
            </a:pPr>
            <a:r>
              <a:rPr lang="en-ID" sz="1400" dirty="0">
                <a:latin typeface="+mn-lt"/>
              </a:rPr>
              <a:t>Kalinowski, M. B., &amp; Pistner, C. (2006). Isotopic signature of xenon in reactor releases and atmospheric background. </a:t>
            </a:r>
            <a:r>
              <a:rPr lang="en-ID" sz="1400" i="1" dirty="0">
                <a:latin typeface="+mn-lt"/>
              </a:rPr>
              <a:t>Pure and Applied Geophysics</a:t>
            </a:r>
            <a:r>
              <a:rPr lang="en-ID" sz="1400" dirty="0">
                <a:latin typeface="+mn-lt"/>
              </a:rPr>
              <a:t>, 163, 351–364.</a:t>
            </a:r>
          </a:p>
          <a:p>
            <a:pPr marL="285750" lvl="0" indent="-285750">
              <a:buFont typeface="Arial" panose="020B0604020202020204" pitchFamily="34" charset="0"/>
              <a:buChar char="•"/>
            </a:pPr>
            <a:r>
              <a:rPr lang="en-ID" sz="1400" dirty="0" err="1">
                <a:latin typeface="+mn-lt"/>
              </a:rPr>
              <a:t>Ringbom</a:t>
            </a:r>
            <a:r>
              <a:rPr lang="en-ID" sz="1400" dirty="0">
                <a:latin typeface="+mn-lt"/>
              </a:rPr>
              <a:t>, A., et al. (2009). Radioxenon detection for verification of the CTBT. </a:t>
            </a:r>
            <a:r>
              <a:rPr lang="en-ID" sz="1400" i="1" dirty="0">
                <a:latin typeface="+mn-lt"/>
              </a:rPr>
              <a:t>Nuclear Instruments and Methods in Physics Research A</a:t>
            </a:r>
            <a:r>
              <a:rPr lang="en-ID" sz="1400" dirty="0">
                <a:latin typeface="+mn-lt"/>
              </a:rPr>
              <a:t>, 607, 266–273.</a:t>
            </a:r>
          </a:p>
          <a:p>
            <a:pPr marL="285750" lvl="0" indent="-285750">
              <a:buFont typeface="Arial" panose="020B0604020202020204" pitchFamily="34" charset="0"/>
              <a:buChar char="•"/>
            </a:pPr>
            <a:r>
              <a:rPr lang="en-ID" sz="1400" dirty="0">
                <a:latin typeface="+mn-lt"/>
              </a:rPr>
              <a:t>Becker, A., et al. (2007). Analysis of atmospheric radioxenon data in support of CTBT verification. </a:t>
            </a:r>
            <a:r>
              <a:rPr lang="en-ID" sz="1400" i="1" dirty="0">
                <a:latin typeface="+mn-lt"/>
              </a:rPr>
              <a:t>Pure and Applied Geophysics</a:t>
            </a:r>
            <a:r>
              <a:rPr lang="en-ID" sz="1400" dirty="0">
                <a:latin typeface="+mn-lt"/>
              </a:rPr>
              <a:t>, 164, 1893–1908.</a:t>
            </a:r>
          </a:p>
          <a:p>
            <a:pPr marL="285750" lvl="0" indent="-285750">
              <a:buFont typeface="Arial" panose="020B0604020202020204" pitchFamily="34" charset="0"/>
              <a:buChar char="•"/>
            </a:pPr>
            <a:r>
              <a:rPr lang="en-ID" sz="1400" dirty="0">
                <a:latin typeface="+mn-lt"/>
              </a:rPr>
              <a:t>Bowyer, T. W., et al. (2002). Detection and analysis of xenon isotopes for CTBT verification. </a:t>
            </a:r>
            <a:r>
              <a:rPr lang="en-ID" sz="1400" i="1" dirty="0">
                <a:latin typeface="+mn-lt"/>
              </a:rPr>
              <a:t>Journal of Environmental Radioactivity</a:t>
            </a:r>
            <a:r>
              <a:rPr lang="en-ID" sz="1400" dirty="0">
                <a:latin typeface="+mn-lt"/>
              </a:rPr>
              <a:t>, 59(2), 139–151.</a:t>
            </a:r>
          </a:p>
          <a:p>
            <a:pPr marL="285750" lvl="0" indent="-285750">
              <a:buFont typeface="Arial" panose="020B0604020202020204" pitchFamily="34" charset="0"/>
              <a:buChar char="•"/>
            </a:pPr>
            <a:r>
              <a:rPr lang="en-ID" sz="1400" dirty="0">
                <a:latin typeface="+mn-lt"/>
              </a:rPr>
              <a:t>International Atomic Energy Agency (IAEA). (2005). </a:t>
            </a:r>
            <a:r>
              <a:rPr lang="en-ID" sz="1400" i="1" dirty="0">
                <a:latin typeface="+mn-lt"/>
              </a:rPr>
              <a:t>Status of Molten Salt Reactor Research and Technology</a:t>
            </a:r>
            <a:r>
              <a:rPr lang="en-ID" sz="1400" dirty="0">
                <a:latin typeface="+mn-lt"/>
              </a:rPr>
              <a:t>. IAEA-TECDOC-1450.</a:t>
            </a:r>
          </a:p>
          <a:p>
            <a:pPr marL="285750" lvl="0" indent="-285750">
              <a:buFont typeface="Arial" panose="020B0604020202020204" pitchFamily="34" charset="0"/>
              <a:buChar char="•"/>
            </a:pPr>
            <a:r>
              <a:rPr lang="en-ID" sz="1400" dirty="0">
                <a:latin typeface="+mn-lt"/>
              </a:rPr>
              <a:t>LeBlanc, D. (2010). Molten salt reactors: A new beginning for an old idea. </a:t>
            </a:r>
            <a:r>
              <a:rPr lang="en-ID" sz="1400" i="1" dirty="0">
                <a:latin typeface="+mn-lt"/>
              </a:rPr>
              <a:t>Nuclear Engineering and Design</a:t>
            </a:r>
            <a:r>
              <a:rPr lang="en-ID" sz="1400" dirty="0">
                <a:latin typeface="+mn-lt"/>
              </a:rPr>
              <a:t>, 240(6), 1644–1656.</a:t>
            </a:r>
          </a:p>
          <a:p>
            <a:pPr marL="285750" lvl="0" indent="-285750">
              <a:buFont typeface="Arial" panose="020B0604020202020204" pitchFamily="34" charset="0"/>
              <a:buChar char="•"/>
            </a:pPr>
            <a:r>
              <a:rPr lang="en-ID" sz="1400" dirty="0">
                <a:latin typeface="+mn-lt"/>
              </a:rPr>
              <a:t>Retnoasih, T. (2023). Radioxenon dispersion from the TMSR-LF1 reactor in China. </a:t>
            </a:r>
            <a:r>
              <a:rPr lang="en-ID" sz="1400" i="1" dirty="0">
                <a:latin typeface="+mn-lt"/>
              </a:rPr>
              <a:t>[Conference contribution / CTBTO </a:t>
            </a:r>
            <a:r>
              <a:rPr lang="en-ID" sz="1400" i="1" dirty="0" err="1">
                <a:latin typeface="+mn-lt"/>
              </a:rPr>
              <a:t>SnT</a:t>
            </a:r>
            <a:r>
              <a:rPr lang="en-ID" sz="1400" i="1" dirty="0">
                <a:latin typeface="+mn-lt"/>
              </a:rPr>
              <a:t> 2023]</a:t>
            </a:r>
            <a:r>
              <a:rPr lang="en-ID" sz="1400" dirty="0">
                <a:latin typeface="+mn-lt"/>
              </a:rPr>
              <a:t>.</a:t>
            </a:r>
          </a:p>
          <a:p>
            <a:pPr marL="285750" lvl="0" indent="-285750">
              <a:buFont typeface="Arial" panose="020B0604020202020204" pitchFamily="34" charset="0"/>
              <a:buChar char="•"/>
            </a:pPr>
            <a:r>
              <a:rPr lang="en-ID" sz="1400" dirty="0">
                <a:latin typeface="+mn-lt"/>
              </a:rPr>
              <a:t>NRC (1987). </a:t>
            </a:r>
            <a:r>
              <a:rPr lang="en-ID" sz="1400" i="1" dirty="0">
                <a:latin typeface="+mn-lt"/>
              </a:rPr>
              <a:t>MELCOR Accident Consequence Code System (MACCS): Model Description</a:t>
            </a:r>
            <a:r>
              <a:rPr lang="en-ID" sz="1400" dirty="0">
                <a:latin typeface="+mn-lt"/>
              </a:rPr>
              <a:t>. NUREG/CR-4691, U.S. Nuclear Regulatory Commission.</a:t>
            </a:r>
          </a:p>
          <a:p>
            <a:pPr marL="285750" indent="-285750">
              <a:buFont typeface="Arial" panose="020B0604020202020204" pitchFamily="34" charset="0"/>
              <a:buChar char="•"/>
            </a:pPr>
            <a:endParaRPr lang="en-ID" sz="1400" dirty="0">
              <a:latin typeface="+mn-lt"/>
            </a:endParaRPr>
          </a:p>
        </p:txBody>
      </p:sp>
    </p:spTree>
    <p:extLst>
      <p:ext uri="{BB962C8B-B14F-4D97-AF65-F5344CB8AC3E}">
        <p14:creationId xmlns:p14="http://schemas.microsoft.com/office/powerpoint/2010/main" val="293207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9DFAD-7FC0-8294-6449-8326E2EFA48F}"/>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F898CA19-EDF9-7F5E-46B5-DE4B4120452B}"/>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04FF070-0309-6D02-514D-9974DB65018F}"/>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3E36236C-FE5A-0441-82FE-60E668D93F90}"/>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2F5DB0EB-CF8C-B461-8115-D6FEC4CE9A6D}"/>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7376482-5DB5-3BA4-2246-BF1EF169F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sp>
        <p:nvSpPr>
          <p:cNvPr id="2" name="Google Shape;542;p48">
            <a:extLst>
              <a:ext uri="{FF2B5EF4-FFF2-40B4-BE49-F238E27FC236}">
                <a16:creationId xmlns:a16="http://schemas.microsoft.com/office/drawing/2014/main" id="{D6EE044B-1F03-E357-C2DD-A349C4EDA7EB}"/>
              </a:ext>
            </a:extLst>
          </p:cNvPr>
          <p:cNvSpPr txBox="1">
            <a:spLocks/>
          </p:cNvSpPr>
          <p:nvPr/>
        </p:nvSpPr>
        <p:spPr>
          <a:xfrm>
            <a:off x="507983" y="3292812"/>
            <a:ext cx="7620941" cy="20647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1pPr>
            <a:lvl2pPr marL="914400" marR="0" lvl="1"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2pPr>
            <a:lvl3pPr marL="1371600" marR="0" lvl="2"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3pPr>
            <a:lvl4pPr marL="1828800" marR="0" lvl="3"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4pPr>
            <a:lvl5pPr marL="2286000" marR="0" lvl="4"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5pPr>
            <a:lvl6pPr marL="2743200" marR="0" lvl="5"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6pPr>
            <a:lvl7pPr marL="3200400" marR="0" lvl="6"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7pPr>
            <a:lvl8pPr marL="3657600" marR="0" lvl="7"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8pPr>
            <a:lvl9pPr marL="4114800" marR="0" lvl="8" indent="-304800" algn="l" rtl="0">
              <a:lnSpc>
                <a:spcPct val="100000"/>
              </a:lnSpc>
              <a:spcBef>
                <a:spcPts val="0"/>
              </a:spcBef>
              <a:spcAft>
                <a:spcPts val="0"/>
              </a:spcAft>
              <a:buClr>
                <a:schemeClr val="dk1"/>
              </a:buClr>
              <a:buSzPts val="1200"/>
              <a:buFont typeface="Nunito Light"/>
              <a:buChar char="■"/>
              <a:defRPr sz="1200" b="0" i="0" u="none" strike="noStrike" cap="none">
                <a:solidFill>
                  <a:schemeClr val="dk1"/>
                </a:solidFill>
                <a:latin typeface="Cairo"/>
                <a:ea typeface="Cairo"/>
                <a:cs typeface="Cairo"/>
                <a:sym typeface="Cairo"/>
              </a:defRPr>
            </a:lvl9pPr>
          </a:lstStyle>
          <a:p>
            <a:pPr marL="0" indent="0">
              <a:buFont typeface="Nunito Light"/>
              <a:buNone/>
            </a:pPr>
            <a:r>
              <a:rPr lang="en-US" sz="1800" b="1" dirty="0">
                <a:solidFill>
                  <a:schemeClr val="tx1"/>
                </a:solidFill>
              </a:rPr>
              <a:t>Do you have any questions?</a:t>
            </a:r>
          </a:p>
          <a:p>
            <a:pPr marL="0" indent="0">
              <a:buFont typeface="Nunito Light"/>
              <a:buNone/>
            </a:pPr>
            <a:endParaRPr lang="en-US" sz="1800" b="1" dirty="0">
              <a:solidFill>
                <a:schemeClr val="tx1"/>
              </a:solidFill>
            </a:endParaRPr>
          </a:p>
          <a:p>
            <a:pPr marL="0" indent="0">
              <a:buFont typeface="Nunito Light"/>
              <a:buNone/>
            </a:pPr>
            <a:r>
              <a:rPr lang="en-US" sz="1800" dirty="0">
                <a:solidFill>
                  <a:schemeClr val="tx1"/>
                </a:solidFill>
                <a:hlinkClick r:id="rId3">
                  <a:extLst>
                    <a:ext uri="{A12FA001-AC4F-418D-AE19-62706E023703}">
                      <ahyp:hlinkClr xmlns:ahyp="http://schemas.microsoft.com/office/drawing/2018/hyperlinkcolor" val="tx"/>
                    </a:ext>
                  </a:extLst>
                </a:hlinkClick>
              </a:rPr>
              <a:t>sundari.nosi@gmail.com</a:t>
            </a:r>
            <a:r>
              <a:rPr lang="en-US" sz="1800" dirty="0">
                <a:solidFill>
                  <a:schemeClr val="tx1"/>
                </a:solidFill>
              </a:rPr>
              <a:t>; </a:t>
            </a:r>
          </a:p>
          <a:p>
            <a:pPr marL="0" indent="0">
              <a:buFont typeface="Nunito Light"/>
              <a:buNone/>
            </a:pPr>
            <a:r>
              <a:rPr lang="en-US" sz="1800" dirty="0">
                <a:solidFill>
                  <a:schemeClr val="tx1"/>
                </a:solidFill>
                <a:hlinkClick r:id="rId4">
                  <a:extLst>
                    <a:ext uri="{A12FA001-AC4F-418D-AE19-62706E023703}">
                      <ahyp:hlinkClr xmlns:ahyp="http://schemas.microsoft.com/office/drawing/2018/hyperlinkcolor" val="tx"/>
                    </a:ext>
                  </a:extLst>
                </a:hlinkClick>
              </a:rPr>
              <a:t>sris014@brin.go.id</a:t>
            </a:r>
            <a:endParaRPr lang="en-US" sz="1800" dirty="0">
              <a:solidFill>
                <a:schemeClr val="tx1"/>
              </a:solidFill>
            </a:endParaRPr>
          </a:p>
          <a:p>
            <a:pPr marL="0" indent="0">
              <a:buNone/>
            </a:pPr>
            <a:endParaRPr lang="en-US" sz="1800" dirty="0">
              <a:solidFill>
                <a:schemeClr val="tx1"/>
              </a:solidFill>
              <a:hlinkClick r:id="rId5">
                <a:extLst>
                  <a:ext uri="{A12FA001-AC4F-418D-AE19-62706E023703}">
                    <ahyp:hlinkClr xmlns:ahyp="http://schemas.microsoft.com/office/drawing/2018/hyperlinkcolor" val="tx"/>
                  </a:ext>
                </a:extLst>
              </a:hlinkClick>
            </a:endParaRPr>
          </a:p>
          <a:p>
            <a:pPr marL="0" indent="0">
              <a:buNone/>
            </a:pPr>
            <a:r>
              <a:rPr lang="en-US" sz="1800" dirty="0">
                <a:solidFill>
                  <a:schemeClr val="tx1"/>
                </a:solidFill>
                <a:hlinkClick r:id="rId5">
                  <a:extLst>
                    <a:ext uri="{A12FA001-AC4F-418D-AE19-62706E023703}">
                      <ahyp:hlinkClr xmlns:ahyp="http://schemas.microsoft.com/office/drawing/2018/hyperlinkcolor" val="tx"/>
                    </a:ext>
                  </a:extLst>
                </a:hlinkClick>
              </a:rPr>
              <a:t>https://www.linkedin.com/in/sundari-r-467680196/</a:t>
            </a:r>
            <a:r>
              <a:rPr lang="en-US" sz="1800" dirty="0">
                <a:solidFill>
                  <a:schemeClr val="tx1"/>
                </a:solidFill>
              </a:rPr>
              <a:t>; </a:t>
            </a:r>
          </a:p>
        </p:txBody>
      </p:sp>
      <p:sp>
        <p:nvSpPr>
          <p:cNvPr id="5" name="Google Shape;541;p48">
            <a:extLst>
              <a:ext uri="{FF2B5EF4-FFF2-40B4-BE49-F238E27FC236}">
                <a16:creationId xmlns:a16="http://schemas.microsoft.com/office/drawing/2014/main" id="{A1FE1807-49F6-E385-9FEF-FA4B04B9F682}"/>
              </a:ext>
            </a:extLst>
          </p:cNvPr>
          <p:cNvSpPr txBox="1">
            <a:spLocks/>
          </p:cNvSpPr>
          <p:nvPr/>
        </p:nvSpPr>
        <p:spPr>
          <a:xfrm>
            <a:off x="507983" y="2094900"/>
            <a:ext cx="5064913" cy="116728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pace Grotesk"/>
              <a:buNone/>
              <a:defRPr sz="3000" b="0" i="0" u="none" strike="noStrike" cap="none">
                <a:solidFill>
                  <a:schemeClr val="dk1"/>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2pPr>
            <a:lvl3pPr marR="0" lvl="2"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3pPr>
            <a:lvl4pPr marR="0" lvl="3"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4pPr>
            <a:lvl5pPr marR="0" lvl="4"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5pPr>
            <a:lvl6pPr marR="0" lvl="5"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6pPr>
            <a:lvl7pPr marR="0" lvl="6"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7pPr>
            <a:lvl8pPr marR="0" lvl="7"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8pPr>
            <a:lvl9pPr marR="0" lvl="8"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9pPr>
          </a:lstStyle>
          <a:p>
            <a:r>
              <a:rPr lang="en-ID" sz="5400" dirty="0">
                <a:latin typeface="+mj-lt"/>
              </a:rPr>
              <a:t>Thank you!</a:t>
            </a:r>
          </a:p>
        </p:txBody>
      </p:sp>
    </p:spTree>
    <p:extLst>
      <p:ext uri="{BB962C8B-B14F-4D97-AF65-F5344CB8AC3E}">
        <p14:creationId xmlns:p14="http://schemas.microsoft.com/office/powerpoint/2010/main" val="3137152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931E5-7228-F990-F986-EF17D6CAAA5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Background</a:t>
            </a:r>
            <a:endParaRPr lang="en-GB" sz="2400" noProof="0" dirty="0">
              <a:solidFill>
                <a:srgbClr val="1A3A64"/>
              </a:solidFill>
            </a:endParaRPr>
          </a:p>
        </p:txBody>
      </p:sp>
      <p:sp>
        <p:nvSpPr>
          <p:cNvPr id="5" name="Textfeld 4">
            <a:extLst>
              <a:ext uri="{FF2B5EF4-FFF2-40B4-BE49-F238E27FC236}">
                <a16:creationId xmlns:a16="http://schemas.microsoft.com/office/drawing/2014/main" id="{F0D81D15-4E58-D3BB-CEFC-C87AF5F6832B}"/>
              </a:ext>
            </a:extLst>
          </p:cNvPr>
          <p:cNvSpPr txBox="1"/>
          <p:nvPr/>
        </p:nvSpPr>
        <p:spPr>
          <a:xfrm>
            <a:off x="843098" y="1680670"/>
            <a:ext cx="4954387" cy="3785652"/>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r>
              <a:rPr lang="en-US" noProof="0" dirty="0"/>
              <a:t>The recent development of Molten Salt Reactor (MSR) revealed that the potential Radioxenon release from a single MSR might be larger than that from a conventional NPP, reaching around 133Xe 1010 Bq/day. A previous study of the possible impact on global radioxenon emission in the recent development of the MSR concluded that the first increase in global Radioxenon emissions due to the MSR's operation could be expected in the early 2030s from the Thorium Molten Salt Reactor Liquid Fuel 1 (TMSR-LF1). </a:t>
            </a:r>
          </a:p>
          <a:p>
            <a:endParaRPr lang="en-GB" noProof="0" dirty="0"/>
          </a:p>
          <a:p>
            <a:endParaRPr lang="en-GB" noProof="0" dirty="0"/>
          </a:p>
          <a:p>
            <a:endParaRPr lang="en-GB" noProof="0" dirty="0"/>
          </a:p>
          <a:p>
            <a:endParaRPr lang="en-GB" noProof="0" dirty="0"/>
          </a:p>
          <a:p>
            <a:endParaRPr lang="en-GB" noProof="0" dirty="0"/>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1AF1088E-0554-0012-1E65-3620C1679126}"/>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AD28CED6-BABC-21FD-5CAB-343078EB076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87DD50F-2E83-0E19-D731-8A624F705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graphicFrame>
        <p:nvGraphicFramePr>
          <p:cNvPr id="6" name="Chart 5">
            <a:extLst>
              <a:ext uri="{FF2B5EF4-FFF2-40B4-BE49-F238E27FC236}">
                <a16:creationId xmlns:a16="http://schemas.microsoft.com/office/drawing/2014/main" id="{1284E800-BF49-0DDB-3A7B-304BCDA201DC}"/>
              </a:ext>
            </a:extLst>
          </p:cNvPr>
          <p:cNvGraphicFramePr>
            <a:graphicFrameLocks/>
          </p:cNvGraphicFramePr>
          <p:nvPr>
            <p:extLst>
              <p:ext uri="{D42A27DB-BD31-4B8C-83A1-F6EECF244321}">
                <p14:modId xmlns:p14="http://schemas.microsoft.com/office/powerpoint/2010/main" val="2946914768"/>
              </p:ext>
            </p:extLst>
          </p:nvPr>
        </p:nvGraphicFramePr>
        <p:xfrm>
          <a:off x="6528391" y="1860697"/>
          <a:ext cx="4863507" cy="3776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8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6D4C-489F-86B7-7522-59E13DFAEFA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A2FC7FF-D7D6-46A4-A224-5BD204CFB624}"/>
              </a:ext>
            </a:extLst>
          </p:cNvPr>
          <p:cNvSpPr txBox="1">
            <a:spLocks/>
          </p:cNvSpPr>
          <p:nvPr/>
        </p:nvSpPr>
        <p:spPr>
          <a:xfrm>
            <a:off x="160019" y="925514"/>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Background</a:t>
            </a:r>
            <a:endParaRPr lang="en-GB" sz="2400" noProof="0" dirty="0">
              <a:solidFill>
                <a:srgbClr val="1A3A64"/>
              </a:solidFill>
            </a:endParaRPr>
          </a:p>
        </p:txBody>
      </p:sp>
      <p:sp>
        <p:nvSpPr>
          <p:cNvPr id="9" name="Textfeld 8">
            <a:extLst>
              <a:ext uri="{FF2B5EF4-FFF2-40B4-BE49-F238E27FC236}">
                <a16:creationId xmlns:a16="http://schemas.microsoft.com/office/drawing/2014/main" id="{7DB8F7B3-281B-8C0C-55E0-CACE3734565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E4E88F7D-1B44-8BC3-DFB8-29870B6869BB}"/>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E978AA3E-3C75-9843-AE8A-025F4D9FF361}"/>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D38146D9-5640-465B-D4F7-6DAABE198BE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1ED91E0-DD45-CFEA-884E-CFB7E4B349DF}"/>
              </a:ext>
            </a:extLst>
          </p:cNvPr>
          <p:cNvGraphicFramePr>
            <a:graphicFrameLocks noGrp="1"/>
          </p:cNvGraphicFramePr>
          <p:nvPr>
            <p:extLst>
              <p:ext uri="{D42A27DB-BD31-4B8C-83A1-F6EECF244321}">
                <p14:modId xmlns:p14="http://schemas.microsoft.com/office/powerpoint/2010/main" val="952551185"/>
              </p:ext>
            </p:extLst>
          </p:nvPr>
        </p:nvGraphicFramePr>
        <p:xfrm>
          <a:off x="659877" y="1322856"/>
          <a:ext cx="10982225" cy="4806226"/>
        </p:xfrm>
        <a:graphic>
          <a:graphicData uri="http://schemas.openxmlformats.org/drawingml/2006/table">
            <a:tbl>
              <a:tblPr firstRow="1" firstCol="1" bandRow="1"/>
              <a:tblGrid>
                <a:gridCol w="1504269">
                  <a:extLst>
                    <a:ext uri="{9D8B030D-6E8A-4147-A177-3AD203B41FA5}">
                      <a16:colId xmlns:a16="http://schemas.microsoft.com/office/drawing/2014/main" val="2679669511"/>
                    </a:ext>
                  </a:extLst>
                </a:gridCol>
                <a:gridCol w="1937551">
                  <a:extLst>
                    <a:ext uri="{9D8B030D-6E8A-4147-A177-3AD203B41FA5}">
                      <a16:colId xmlns:a16="http://schemas.microsoft.com/office/drawing/2014/main" val="1622626242"/>
                    </a:ext>
                  </a:extLst>
                </a:gridCol>
                <a:gridCol w="1937549">
                  <a:extLst>
                    <a:ext uri="{9D8B030D-6E8A-4147-A177-3AD203B41FA5}">
                      <a16:colId xmlns:a16="http://schemas.microsoft.com/office/drawing/2014/main" val="1661229365"/>
                    </a:ext>
                  </a:extLst>
                </a:gridCol>
                <a:gridCol w="3406412">
                  <a:extLst>
                    <a:ext uri="{9D8B030D-6E8A-4147-A177-3AD203B41FA5}">
                      <a16:colId xmlns:a16="http://schemas.microsoft.com/office/drawing/2014/main" val="4138607950"/>
                    </a:ext>
                  </a:extLst>
                </a:gridCol>
                <a:gridCol w="2196444">
                  <a:extLst>
                    <a:ext uri="{9D8B030D-6E8A-4147-A177-3AD203B41FA5}">
                      <a16:colId xmlns:a16="http://schemas.microsoft.com/office/drawing/2014/main" val="3689569701"/>
                    </a:ext>
                  </a:extLst>
                </a:gridCol>
              </a:tblGrid>
              <a:tr h="183031">
                <a:tc>
                  <a:txBody>
                    <a:bodyPr/>
                    <a:lstStyle/>
                    <a:p>
                      <a:pPr marL="0" marR="0">
                        <a:lnSpc>
                          <a:spcPct val="107000"/>
                        </a:lnSpc>
                        <a:spcAft>
                          <a:spcPts val="800"/>
                        </a:spcAft>
                        <a:buNone/>
                      </a:pPr>
                      <a:r>
                        <a:rPr lang="en-ID" sz="1100" b="1" kern="100">
                          <a:effectLst/>
                        </a:rPr>
                        <a:t>Country / Org</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Project</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MSR type &amp; size</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Stage / recent milestones (as of Aug 2025)</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What’s next</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4096733130"/>
                  </a:ext>
                </a:extLst>
              </a:tr>
              <a:tr h="788202">
                <a:tc>
                  <a:txBody>
                    <a:bodyPr/>
                    <a:lstStyle/>
                    <a:p>
                      <a:pPr marL="0" marR="0">
                        <a:lnSpc>
                          <a:spcPct val="107000"/>
                        </a:lnSpc>
                        <a:spcAft>
                          <a:spcPts val="800"/>
                        </a:spcAft>
                        <a:buNone/>
                      </a:pPr>
                      <a:r>
                        <a:rPr lang="en-ID" sz="1100" b="1" kern="100">
                          <a:effectLst/>
                        </a:rPr>
                        <a:t>China / SINAP (CAS)</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TMSR-LF1 (</a:t>
                      </a:r>
                      <a:r>
                        <a:rPr lang="en-ID" sz="1100" b="1" kern="100" dirty="0" err="1">
                          <a:effectLst/>
                        </a:rPr>
                        <a:t>Wuwei</a:t>
                      </a:r>
                      <a:r>
                        <a:rPr lang="en-ID" sz="1100" b="1" kern="100" dirty="0">
                          <a:effectLst/>
                        </a:rPr>
                        <a:t>)</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Liquid-fuel fluoride thorium MSR, 2 </a:t>
                      </a:r>
                      <a:r>
                        <a:rPr lang="en-ID" sz="1100" b="1" kern="100" dirty="0" err="1">
                          <a:effectLst/>
                        </a:rPr>
                        <a:t>MWt</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Operating: first criticality Oct 11, 2023; reached full power Jun 17, 2024; demonstrated online refuelling Oct 2024 (continuous reload) — a world-first for thorium MSR prototypes.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Scale-up program: 60 </a:t>
                      </a:r>
                      <a:r>
                        <a:rPr lang="en-ID" sz="1100" b="1" kern="100" dirty="0" err="1">
                          <a:effectLst/>
                        </a:rPr>
                        <a:t>MWt</a:t>
                      </a:r>
                      <a:r>
                        <a:rPr lang="en-ID" sz="1100" b="1" kern="100" dirty="0">
                          <a:effectLst/>
                        </a:rPr>
                        <a:t> pilot plant targeted by 2029 at </a:t>
                      </a:r>
                      <a:r>
                        <a:rPr lang="en-ID" sz="1100" b="1" kern="100" dirty="0" err="1">
                          <a:effectLst/>
                        </a:rPr>
                        <a:t>Wuwei</a:t>
                      </a:r>
                      <a:r>
                        <a:rPr lang="en-ID" sz="1100" b="1" kern="100" dirty="0">
                          <a:effectLst/>
                        </a:rPr>
                        <a:t> (heat + 10 MWe + H₂ demo).</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681694111"/>
                  </a:ext>
                </a:extLst>
              </a:tr>
              <a:tr h="735192">
                <a:tc>
                  <a:txBody>
                    <a:bodyPr/>
                    <a:lstStyle/>
                    <a:p>
                      <a:pPr marL="0" marR="0">
                        <a:lnSpc>
                          <a:spcPct val="107000"/>
                        </a:lnSpc>
                        <a:spcAft>
                          <a:spcPts val="800"/>
                        </a:spcAft>
                        <a:buNone/>
                      </a:pPr>
                      <a:r>
                        <a:rPr lang="en-ID" sz="1100" b="1" kern="100">
                          <a:effectLst/>
                        </a:rPr>
                        <a:t>Canada / Terrestrial Energy</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IMSR (Integral Molten Salt Reactor)</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Fluoride salt, ~400 MWt / 195–300 MWe class (plant)</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CNSC Vendor Design Review Phase-2 completed (no fundamental barriers); U.S. NRC pre-application interactions ongoing.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Move from pre-licensing to site-specific licensing &amp; FOAK deployment (utilities under discussion).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1759239338"/>
                  </a:ext>
                </a:extLst>
              </a:tr>
              <a:tr h="735192">
                <a:tc>
                  <a:txBody>
                    <a:bodyPr/>
                    <a:lstStyle/>
                    <a:p>
                      <a:pPr marL="0" marR="0">
                        <a:lnSpc>
                          <a:spcPct val="107000"/>
                        </a:lnSpc>
                        <a:spcAft>
                          <a:spcPts val="800"/>
                        </a:spcAft>
                        <a:buNone/>
                      </a:pPr>
                      <a:r>
                        <a:rPr lang="en-ID" sz="1100" b="1" kern="100">
                          <a:effectLst/>
                        </a:rPr>
                        <a:t>Canada (NB) / Moltex Energy</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SSR-W (“Stable Salt Reactor – Wasteburner”)</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Chloride salt, waste-burning</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Ongoing development with NB Power; 2025 R&amp;D updates on WATSS fuel-cycle steps; Canada press reporting continued support but notes funding challenges.</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Advance licensing &amp; demonstration for Point </a:t>
                      </a:r>
                      <a:r>
                        <a:rPr lang="en-ID" sz="1100" b="1" kern="100" dirty="0" err="1">
                          <a:effectLst/>
                        </a:rPr>
                        <a:t>Lepreau</a:t>
                      </a:r>
                      <a:r>
                        <a:rPr lang="en-ID" sz="1100" b="1" kern="100" dirty="0">
                          <a:effectLst/>
                        </a:rPr>
                        <a:t> site; continue fuel-cycle validation.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1710555374"/>
                  </a:ext>
                </a:extLst>
              </a:tr>
              <a:tr h="630036">
                <a:tc>
                  <a:txBody>
                    <a:bodyPr/>
                    <a:lstStyle/>
                    <a:p>
                      <a:pPr marL="0" marR="0">
                        <a:lnSpc>
                          <a:spcPct val="107000"/>
                        </a:lnSpc>
                        <a:spcAft>
                          <a:spcPts val="800"/>
                        </a:spcAft>
                        <a:buNone/>
                      </a:pPr>
                      <a:r>
                        <a:rPr lang="en-ID" sz="1100" b="1" kern="100">
                          <a:effectLst/>
                        </a:rPr>
                        <a:t>Denmark/Korea / Seaborg + Samsung/KHNP</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CMSR Power Barge (floating NPP)</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Fluoride salt CMSR, modular (barge)</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Class AIP granted for power barge design; industrial consortium formed with Samsung Heavy Industries &amp; KHNP to develop deployment pathway.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Detailed design, site/customer selection, regulatory approach for first barge.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1069778196"/>
                  </a:ext>
                </a:extLst>
              </a:tr>
              <a:tr h="788202">
                <a:tc>
                  <a:txBody>
                    <a:bodyPr/>
                    <a:lstStyle/>
                    <a:p>
                      <a:pPr marL="0" marR="0">
                        <a:lnSpc>
                          <a:spcPct val="107000"/>
                        </a:lnSpc>
                        <a:spcAft>
                          <a:spcPts val="800"/>
                        </a:spcAft>
                        <a:buNone/>
                      </a:pPr>
                      <a:r>
                        <a:rPr lang="en-ID" sz="1100" b="1" kern="100">
                          <a:effectLst/>
                        </a:rPr>
                        <a:t>USA / INL + Southern Co + TerraPower</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MCRE (Molten Chloride Reactor Experiment)</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Chloride fast-spectrum critical experiment</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DOE-authorized experiment under development at INL; 2025 milestones in fuel-salt production/process; program materials emphasize operations in the 2030s at LOTUS testbed.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Complete fabrication, safety reviews, and execute short experimental run to generate data for commercial MCFR.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3441519851"/>
                  </a:ext>
                </a:extLst>
              </a:tr>
              <a:tr h="946371">
                <a:tc>
                  <a:txBody>
                    <a:bodyPr/>
                    <a:lstStyle/>
                    <a:p>
                      <a:pPr marL="0" marR="0">
                        <a:lnSpc>
                          <a:spcPct val="107000"/>
                        </a:lnSpc>
                        <a:spcAft>
                          <a:spcPts val="800"/>
                        </a:spcAft>
                        <a:buNone/>
                      </a:pPr>
                      <a:r>
                        <a:rPr lang="en-ID" sz="1100" b="1" kern="100">
                          <a:effectLst/>
                        </a:rPr>
                        <a:t>Indonesia / ThorCon (PT TPI)</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TMSR-500 (proposed)</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a:effectLst/>
                        </a:rPr>
                        <a:t>Shipyard-built liquid-fuel fluoride MSR, ~500 MWe</a:t>
                      </a:r>
                      <a:endParaRPr lang="en-ID"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2025: BAPETEN approved </a:t>
                      </a:r>
                      <a:r>
                        <a:rPr lang="en-ID" sz="1100" b="1" kern="100" dirty="0" err="1">
                          <a:effectLst/>
                        </a:rPr>
                        <a:t>ThorCon’s</a:t>
                      </a:r>
                      <a:r>
                        <a:rPr lang="en-ID" sz="1100" b="1" kern="100" dirty="0">
                          <a:effectLst/>
                        </a:rPr>
                        <a:t> Site Evaluation Plan &amp; System for </a:t>
                      </a:r>
                      <a:r>
                        <a:rPr lang="en-ID" sz="1100" b="1" kern="100" dirty="0" err="1">
                          <a:effectLst/>
                        </a:rPr>
                        <a:t>Kelasa</a:t>
                      </a:r>
                      <a:r>
                        <a:rPr lang="en-ID" sz="1100" b="1" kern="100" dirty="0">
                          <a:effectLst/>
                        </a:rPr>
                        <a:t> Island; licensing dossier submitted Mar 2025; next steps: site licence &amp; design approval (first NPP licence in ID still pending).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tc>
                  <a:txBody>
                    <a:bodyPr/>
                    <a:lstStyle/>
                    <a:p>
                      <a:pPr marL="0" marR="0">
                        <a:lnSpc>
                          <a:spcPct val="107000"/>
                        </a:lnSpc>
                        <a:spcAft>
                          <a:spcPts val="800"/>
                        </a:spcAft>
                        <a:buNone/>
                      </a:pPr>
                      <a:r>
                        <a:rPr lang="en-ID" sz="1100" b="1" kern="100" dirty="0">
                          <a:effectLst/>
                        </a:rPr>
                        <a:t>Complete licensing; potential construction start ~2027 (company target) with early-2030s operation. </a:t>
                      </a:r>
                      <a:endParaRPr lang="en-ID"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772" marR="2772" marT="2772" marB="2772" anchor="ctr"/>
                </a:tc>
                <a:extLst>
                  <a:ext uri="{0D108BD9-81ED-4DB2-BD59-A6C34878D82A}">
                    <a16:rowId xmlns:a16="http://schemas.microsoft.com/office/drawing/2014/main" val="133895891"/>
                  </a:ext>
                </a:extLst>
              </a:tr>
            </a:tbl>
          </a:graphicData>
        </a:graphic>
      </p:graphicFrame>
      <p:sp>
        <p:nvSpPr>
          <p:cNvPr id="7" name="Rectangle: Rounded Corners 6">
            <a:extLst>
              <a:ext uri="{FF2B5EF4-FFF2-40B4-BE49-F238E27FC236}">
                <a16:creationId xmlns:a16="http://schemas.microsoft.com/office/drawing/2014/main" id="{F6F12C1F-A0E8-2DB7-F5BD-C7D7C5A37DAF}"/>
              </a:ext>
            </a:extLst>
          </p:cNvPr>
          <p:cNvSpPr/>
          <p:nvPr/>
        </p:nvSpPr>
        <p:spPr>
          <a:xfrm>
            <a:off x="308383" y="1555143"/>
            <a:ext cx="11575233" cy="735570"/>
          </a:xfrm>
          <a:prstGeom prst="roundRect">
            <a:avLst/>
          </a:prstGeom>
          <a:noFill/>
          <a:ln>
            <a:solidFill>
              <a:srgbClr val="EE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D"/>
          </a:p>
        </p:txBody>
      </p:sp>
      <p:pic>
        <p:nvPicPr>
          <p:cNvPr id="13" name="Picture 12">
            <a:extLst>
              <a:ext uri="{FF2B5EF4-FFF2-40B4-BE49-F238E27FC236}">
                <a16:creationId xmlns:a16="http://schemas.microsoft.com/office/drawing/2014/main" id="{B1F979E8-B794-439F-6128-AF1C3A56A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6620" y="6267602"/>
            <a:ext cx="1304859" cy="503878"/>
          </a:xfrm>
          <a:prstGeom prst="rect">
            <a:avLst/>
          </a:prstGeom>
        </p:spPr>
      </p:pic>
    </p:spTree>
    <p:extLst>
      <p:ext uri="{BB962C8B-B14F-4D97-AF65-F5344CB8AC3E}">
        <p14:creationId xmlns:p14="http://schemas.microsoft.com/office/powerpoint/2010/main" val="690785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1C873-005E-2509-31EE-A6795211D8A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CC3C268-DD88-2BF5-BBC7-830A7A6BF4E5}"/>
              </a:ext>
            </a:extLst>
          </p:cNvPr>
          <p:cNvSpPr txBox="1">
            <a:spLocks/>
          </p:cNvSpPr>
          <p:nvPr/>
        </p:nvSpPr>
        <p:spPr>
          <a:xfrm>
            <a:off x="160019" y="956521"/>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TMSR-LF1</a:t>
            </a:r>
            <a:endParaRPr lang="en-GB" sz="2400" noProof="0" dirty="0">
              <a:solidFill>
                <a:srgbClr val="1A3A64"/>
              </a:solidFill>
            </a:endParaRPr>
          </a:p>
        </p:txBody>
      </p:sp>
      <p:sp>
        <p:nvSpPr>
          <p:cNvPr id="9" name="Textfeld 8">
            <a:extLst>
              <a:ext uri="{FF2B5EF4-FFF2-40B4-BE49-F238E27FC236}">
                <a16:creationId xmlns:a16="http://schemas.microsoft.com/office/drawing/2014/main" id="{D0311981-9922-863E-636D-017F4CBF28AA}"/>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161BD4E-C648-4499-B477-37433A9E7305}"/>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998A4827-F12F-546F-05B2-69DBEA09D57E}"/>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93B47516-90B9-C23A-EC8B-83D32E6DDD1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74BDBA8-CD56-A49F-F47E-4F5A14FFDAE6}"/>
              </a:ext>
            </a:extLst>
          </p:cNvPr>
          <p:cNvPicPr>
            <a:picLocks noChangeAspect="1"/>
          </p:cNvPicPr>
          <p:nvPr/>
        </p:nvPicPr>
        <p:blipFill>
          <a:blip r:embed="rId2"/>
          <a:stretch>
            <a:fillRect/>
          </a:stretch>
        </p:blipFill>
        <p:spPr>
          <a:xfrm>
            <a:off x="452199" y="1564296"/>
            <a:ext cx="5064319" cy="3950392"/>
          </a:xfrm>
          <a:prstGeom prst="rect">
            <a:avLst/>
          </a:prstGeom>
        </p:spPr>
      </p:pic>
      <p:graphicFrame>
        <p:nvGraphicFramePr>
          <p:cNvPr id="7" name="Diagram 6">
            <a:extLst>
              <a:ext uri="{FF2B5EF4-FFF2-40B4-BE49-F238E27FC236}">
                <a16:creationId xmlns:a16="http://schemas.microsoft.com/office/drawing/2014/main" id="{4114DCF3-D4FD-9A90-A289-306DB504A1FB}"/>
              </a:ext>
            </a:extLst>
          </p:cNvPr>
          <p:cNvGraphicFramePr/>
          <p:nvPr>
            <p:extLst>
              <p:ext uri="{D42A27DB-BD31-4B8C-83A1-F6EECF244321}">
                <p14:modId xmlns:p14="http://schemas.microsoft.com/office/powerpoint/2010/main" val="2388159830"/>
              </p:ext>
            </p:extLst>
          </p:nvPr>
        </p:nvGraphicFramePr>
        <p:xfrm>
          <a:off x="4091252" y="1269827"/>
          <a:ext cx="7620941" cy="5088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8BC4F74-F825-FB8D-2B47-11520BE094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sp>
        <p:nvSpPr>
          <p:cNvPr id="5" name="TextBox 4">
            <a:extLst>
              <a:ext uri="{FF2B5EF4-FFF2-40B4-BE49-F238E27FC236}">
                <a16:creationId xmlns:a16="http://schemas.microsoft.com/office/drawing/2014/main" id="{87E22D6E-D54A-D9A1-E384-9A605DF52F51}"/>
              </a:ext>
            </a:extLst>
          </p:cNvPr>
          <p:cNvSpPr txBox="1"/>
          <p:nvPr/>
        </p:nvSpPr>
        <p:spPr>
          <a:xfrm>
            <a:off x="627321" y="5569777"/>
            <a:ext cx="4889197" cy="369332"/>
          </a:xfrm>
          <a:prstGeom prst="rect">
            <a:avLst/>
          </a:prstGeom>
          <a:noFill/>
        </p:spPr>
        <p:txBody>
          <a:bodyPr wrap="square">
            <a:spAutoFit/>
          </a:bodyPr>
          <a:lstStyle/>
          <a:p>
            <a:r>
              <a:rPr lang="en-US" b="0" i="0" dirty="0">
                <a:effectLst/>
                <a:latin typeface="muli"/>
              </a:rPr>
              <a:t>A cutaway of the TMSR-LF1 reactor (Image: SINAP)</a:t>
            </a:r>
            <a:endParaRPr lang="en-ID" dirty="0"/>
          </a:p>
        </p:txBody>
      </p:sp>
    </p:spTree>
    <p:extLst>
      <p:ext uri="{BB962C8B-B14F-4D97-AF65-F5344CB8AC3E}">
        <p14:creationId xmlns:p14="http://schemas.microsoft.com/office/powerpoint/2010/main" val="390913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B6651-AF0D-3E6C-F3FD-C625447155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2CEB617-14AC-9E94-75D9-CD131A3A3A75}"/>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Objectives</a:t>
            </a:r>
            <a:endParaRPr lang="en-GB" sz="2400" noProof="0" dirty="0">
              <a:solidFill>
                <a:srgbClr val="1A3A64"/>
              </a:solidFill>
            </a:endParaRPr>
          </a:p>
        </p:txBody>
      </p:sp>
      <p:sp>
        <p:nvSpPr>
          <p:cNvPr id="9" name="Textfeld 8">
            <a:extLst>
              <a:ext uri="{FF2B5EF4-FFF2-40B4-BE49-F238E27FC236}">
                <a16:creationId xmlns:a16="http://schemas.microsoft.com/office/drawing/2014/main" id="{255A2BA0-1924-27A1-E6FD-A2C1028AAEEF}"/>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09E19AC4-A9F1-EC7D-C0DB-E8332F0F2D51}"/>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ACDFD6C0-5917-2FB0-C6CC-140DED478D69}"/>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F223C6B2-4D91-EA36-517A-41947E602182}"/>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9350BD-0864-EF17-779A-E02F7E759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graphicFrame>
        <p:nvGraphicFramePr>
          <p:cNvPr id="6" name="Diagram 5">
            <a:extLst>
              <a:ext uri="{FF2B5EF4-FFF2-40B4-BE49-F238E27FC236}">
                <a16:creationId xmlns:a16="http://schemas.microsoft.com/office/drawing/2014/main" id="{168BEEAC-E085-F8D1-3B29-115213FD7AC1}"/>
              </a:ext>
            </a:extLst>
          </p:cNvPr>
          <p:cNvGraphicFramePr/>
          <p:nvPr>
            <p:extLst>
              <p:ext uri="{D42A27DB-BD31-4B8C-83A1-F6EECF244321}">
                <p14:modId xmlns:p14="http://schemas.microsoft.com/office/powerpoint/2010/main" val="2595005610"/>
              </p:ext>
            </p:extLst>
          </p:nvPr>
        </p:nvGraphicFramePr>
        <p:xfrm>
          <a:off x="-959592" y="1509217"/>
          <a:ext cx="8548169" cy="4085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896C5B0-E9E1-1A10-F131-78FDBA06D11B}"/>
              </a:ext>
            </a:extLst>
          </p:cNvPr>
          <p:cNvSpPr txBox="1"/>
          <p:nvPr/>
        </p:nvSpPr>
        <p:spPr>
          <a:xfrm>
            <a:off x="6023371" y="1563131"/>
            <a:ext cx="5505254" cy="3785652"/>
          </a:xfrm>
          <a:prstGeom prst="rect">
            <a:avLst/>
          </a:prstGeom>
          <a:noFill/>
        </p:spPr>
        <p:txBody>
          <a:bodyPr wrap="square">
            <a:spAutoFit/>
          </a:bodyPr>
          <a:lstStyle/>
          <a:p>
            <a:pPr algn="just"/>
            <a:r>
              <a:rPr lang="en-US" sz="2000" dirty="0"/>
              <a:t>The study provides a preliminary estimation of radioxenon transport from the TMSR-LF1 molten salt reactor in Gansu Province, China, following its first full-power operation on 17 June 2024. Trajectory analyses are applied to approximate the atmospheric dispersion of xenon releases and their potential arrival at nearby IMS radionuclide monitoring stations (RN20, RN21, RN38). The role of off-gas system efficiency is also examined, as it critically influences both the scale of xenon emissions and the probability of detection.</a:t>
            </a:r>
            <a:endParaRPr lang="en-ID" sz="2000" b="1" dirty="0">
              <a:solidFill>
                <a:schemeClr val="tx1">
                  <a:lumMod val="50000"/>
                </a:schemeClr>
              </a:solidFill>
            </a:endParaRPr>
          </a:p>
        </p:txBody>
      </p:sp>
    </p:spTree>
    <p:extLst>
      <p:ext uri="{BB962C8B-B14F-4D97-AF65-F5344CB8AC3E}">
        <p14:creationId xmlns:p14="http://schemas.microsoft.com/office/powerpoint/2010/main" val="17939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684C5-A049-2F81-172D-FB5FF62D26B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CFF51C3-F329-5313-891D-1E4A969AF011}"/>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Methodology</a:t>
            </a:r>
            <a:endParaRPr lang="en-GB" sz="2400" noProof="0" dirty="0">
              <a:solidFill>
                <a:srgbClr val="1A3A64"/>
              </a:solidFill>
            </a:endParaRPr>
          </a:p>
        </p:txBody>
      </p:sp>
      <p:sp>
        <p:nvSpPr>
          <p:cNvPr id="9" name="Textfeld 8">
            <a:extLst>
              <a:ext uri="{FF2B5EF4-FFF2-40B4-BE49-F238E27FC236}">
                <a16:creationId xmlns:a16="http://schemas.microsoft.com/office/drawing/2014/main" id="{11C47B47-716B-ECA7-1D3F-7E09C253CACF}"/>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C05A4421-337D-B4B7-CA36-7EDC339D2AF9}"/>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05ADD976-F92C-A74C-E26F-1E73A782C0F0}"/>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48DBEE81-2EC7-29AF-D354-8781CCEC299F}"/>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7E9E241-BE27-5210-B41A-A0C98B564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graphicFrame>
        <p:nvGraphicFramePr>
          <p:cNvPr id="2" name="Diagram 1">
            <a:extLst>
              <a:ext uri="{FF2B5EF4-FFF2-40B4-BE49-F238E27FC236}">
                <a16:creationId xmlns:a16="http://schemas.microsoft.com/office/drawing/2014/main" id="{82EDF0F9-DCD7-6919-03EE-4EC1A415C6CE}"/>
              </a:ext>
            </a:extLst>
          </p:cNvPr>
          <p:cNvGraphicFramePr/>
          <p:nvPr>
            <p:extLst>
              <p:ext uri="{D42A27DB-BD31-4B8C-83A1-F6EECF244321}">
                <p14:modId xmlns:p14="http://schemas.microsoft.com/office/powerpoint/2010/main" val="4194387596"/>
              </p:ext>
            </p:extLst>
          </p:nvPr>
        </p:nvGraphicFramePr>
        <p:xfrm>
          <a:off x="571712" y="1539600"/>
          <a:ext cx="9926886" cy="4312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491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D863-141E-B499-B3BA-AC03DC015C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CCECF9E-9973-BAE4-BBF1-723634100F25}"/>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Results</a:t>
            </a:r>
            <a:endParaRPr lang="en-GB" sz="2400" noProof="0" dirty="0">
              <a:solidFill>
                <a:srgbClr val="1A3A64"/>
              </a:solidFill>
            </a:endParaRPr>
          </a:p>
        </p:txBody>
      </p:sp>
      <p:sp>
        <p:nvSpPr>
          <p:cNvPr id="9" name="Textfeld 8">
            <a:extLst>
              <a:ext uri="{FF2B5EF4-FFF2-40B4-BE49-F238E27FC236}">
                <a16:creationId xmlns:a16="http://schemas.microsoft.com/office/drawing/2014/main" id="{8349C9C2-2D75-FE43-82E4-2BA63DA1555B}"/>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4B340117-6D2B-AABD-4243-5C0BE88A7A0D}"/>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0A3D9005-EA31-18C1-AB4D-6E076F5C05EB}"/>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613F84F6-500C-05C8-A659-278CA9C7E9A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8F946AC-B41F-C08A-57D5-53B2D7443C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pic>
        <p:nvPicPr>
          <p:cNvPr id="2" name="Picture 1">
            <a:extLst>
              <a:ext uri="{FF2B5EF4-FFF2-40B4-BE49-F238E27FC236}">
                <a16:creationId xmlns:a16="http://schemas.microsoft.com/office/drawing/2014/main" id="{F4F2B784-D99C-2FE8-8733-62D39763BD68}"/>
              </a:ext>
            </a:extLst>
          </p:cNvPr>
          <p:cNvPicPr>
            <a:picLocks noChangeAspect="1"/>
          </p:cNvPicPr>
          <p:nvPr/>
        </p:nvPicPr>
        <p:blipFill>
          <a:blip r:embed="rId3"/>
          <a:srcRect l="30619" t="23914" r="28407" b="14572"/>
          <a:stretch>
            <a:fillRect/>
          </a:stretch>
        </p:blipFill>
        <p:spPr>
          <a:xfrm>
            <a:off x="8158951" y="2265389"/>
            <a:ext cx="3963889" cy="3347475"/>
          </a:xfrm>
          <a:prstGeom prst="rect">
            <a:avLst/>
          </a:prstGeom>
        </p:spPr>
      </p:pic>
      <p:pic>
        <p:nvPicPr>
          <p:cNvPr id="5" name="Picture 4">
            <a:extLst>
              <a:ext uri="{FF2B5EF4-FFF2-40B4-BE49-F238E27FC236}">
                <a16:creationId xmlns:a16="http://schemas.microsoft.com/office/drawing/2014/main" id="{59A57192-67B4-AA5E-3EBA-7077F9344A4D}"/>
              </a:ext>
            </a:extLst>
          </p:cNvPr>
          <p:cNvPicPr>
            <a:picLocks noChangeAspect="1"/>
          </p:cNvPicPr>
          <p:nvPr/>
        </p:nvPicPr>
        <p:blipFill>
          <a:blip r:embed="rId4"/>
          <a:srcRect l="30531" t="23599" r="29026" b="14887"/>
          <a:stretch>
            <a:fillRect/>
          </a:stretch>
        </p:blipFill>
        <p:spPr>
          <a:xfrm>
            <a:off x="4134709" y="2265389"/>
            <a:ext cx="3948699" cy="3378430"/>
          </a:xfrm>
          <a:prstGeom prst="rect">
            <a:avLst/>
          </a:prstGeom>
        </p:spPr>
      </p:pic>
      <p:pic>
        <p:nvPicPr>
          <p:cNvPr id="6" name="Picture 5">
            <a:extLst>
              <a:ext uri="{FF2B5EF4-FFF2-40B4-BE49-F238E27FC236}">
                <a16:creationId xmlns:a16="http://schemas.microsoft.com/office/drawing/2014/main" id="{C0F41A39-DF6D-C71C-C8AD-22D39DE71783}"/>
              </a:ext>
            </a:extLst>
          </p:cNvPr>
          <p:cNvPicPr>
            <a:picLocks noChangeAspect="1"/>
          </p:cNvPicPr>
          <p:nvPr/>
        </p:nvPicPr>
        <p:blipFill>
          <a:blip r:embed="rId5"/>
          <a:srcRect l="29558" t="23284" r="27788" b="11425"/>
          <a:stretch>
            <a:fillRect/>
          </a:stretch>
        </p:blipFill>
        <p:spPr>
          <a:xfrm>
            <a:off x="135305" y="2265389"/>
            <a:ext cx="3923861" cy="3378430"/>
          </a:xfrm>
          <a:prstGeom prst="rect">
            <a:avLst/>
          </a:prstGeom>
        </p:spPr>
      </p:pic>
      <p:sp>
        <p:nvSpPr>
          <p:cNvPr id="12" name="TextBox 11">
            <a:extLst>
              <a:ext uri="{FF2B5EF4-FFF2-40B4-BE49-F238E27FC236}">
                <a16:creationId xmlns:a16="http://schemas.microsoft.com/office/drawing/2014/main" id="{3C3451D0-BA2C-8BCD-985F-6CAF897F8038}"/>
              </a:ext>
            </a:extLst>
          </p:cNvPr>
          <p:cNvSpPr txBox="1"/>
          <p:nvPr/>
        </p:nvSpPr>
        <p:spPr>
          <a:xfrm>
            <a:off x="296562" y="1680670"/>
            <a:ext cx="6104238"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HYSPLIT Trajectory Plots (Forward)</a:t>
            </a:r>
            <a:endParaRPr lang="en-ID" b="1" dirty="0">
              <a:solidFill>
                <a:schemeClr val="tx2"/>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DEBF2F66-F321-F00E-4250-88DB56156D7A}"/>
              </a:ext>
            </a:extLst>
          </p:cNvPr>
          <p:cNvSpPr/>
          <p:nvPr/>
        </p:nvSpPr>
        <p:spPr>
          <a:xfrm>
            <a:off x="1084262" y="3576637"/>
            <a:ext cx="45719" cy="45719"/>
          </a:xfrm>
          <a:prstGeom prst="ellipse">
            <a:avLst/>
          </a:prstGeom>
          <a:solidFill>
            <a:srgbClr val="EE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a16="http://schemas.microsoft.com/office/drawing/2014/main" id="{D1DFF6ED-2E42-4E3E-D46B-BD3B6C0BF10F}"/>
              </a:ext>
            </a:extLst>
          </p:cNvPr>
          <p:cNvSpPr/>
          <p:nvPr/>
        </p:nvSpPr>
        <p:spPr>
          <a:xfrm>
            <a:off x="5280161" y="3545839"/>
            <a:ext cx="45719" cy="45719"/>
          </a:xfrm>
          <a:prstGeom prst="ellipse">
            <a:avLst/>
          </a:prstGeom>
          <a:solidFill>
            <a:srgbClr val="EE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C5D7D3E1-BB00-9E8D-F374-0CB80EC778E5}"/>
              </a:ext>
            </a:extLst>
          </p:cNvPr>
          <p:cNvSpPr/>
          <p:nvPr/>
        </p:nvSpPr>
        <p:spPr>
          <a:xfrm>
            <a:off x="9201468" y="3715066"/>
            <a:ext cx="45719" cy="45719"/>
          </a:xfrm>
          <a:prstGeom prst="ellipse">
            <a:avLst/>
          </a:prstGeom>
          <a:solidFill>
            <a:srgbClr val="EE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414057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3FA4D-AA14-64A2-F62C-0249BDB91EE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5F0797F-F40A-E57F-D3C4-F93534E4030D}"/>
              </a:ext>
            </a:extLst>
          </p:cNvPr>
          <p:cNvSpPr txBox="1">
            <a:spLocks/>
          </p:cNvSpPr>
          <p:nvPr/>
        </p:nvSpPr>
        <p:spPr>
          <a:xfrm>
            <a:off x="160019" y="972831"/>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Results</a:t>
            </a:r>
            <a:endParaRPr lang="en-GB" sz="2400" noProof="0" dirty="0">
              <a:solidFill>
                <a:srgbClr val="1A3A64"/>
              </a:solidFill>
            </a:endParaRPr>
          </a:p>
        </p:txBody>
      </p:sp>
      <p:sp>
        <p:nvSpPr>
          <p:cNvPr id="9" name="Textfeld 8">
            <a:extLst>
              <a:ext uri="{FF2B5EF4-FFF2-40B4-BE49-F238E27FC236}">
                <a16:creationId xmlns:a16="http://schemas.microsoft.com/office/drawing/2014/main" id="{9C467B42-24E0-6E61-EEAC-2D7115C05DB5}"/>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0DEC691E-B749-37E1-B16D-FF51A47B50FC}"/>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75EB6B86-BB3B-F107-CE2A-6CF883213FEE}"/>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408197B5-7D47-2EB1-8311-DA2094617D29}"/>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C714132-8467-7EC7-AD30-3C65C50F8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sp>
        <p:nvSpPr>
          <p:cNvPr id="2" name="TextBox 1">
            <a:extLst>
              <a:ext uri="{FF2B5EF4-FFF2-40B4-BE49-F238E27FC236}">
                <a16:creationId xmlns:a16="http://schemas.microsoft.com/office/drawing/2014/main" id="{6000B50E-6524-3CC6-5D28-92A8604FF08B}"/>
              </a:ext>
            </a:extLst>
          </p:cNvPr>
          <p:cNvSpPr txBox="1"/>
          <p:nvPr/>
        </p:nvSpPr>
        <p:spPr>
          <a:xfrm>
            <a:off x="518983" y="1241130"/>
            <a:ext cx="10202036" cy="646331"/>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Possible Impact of the Radioxenon Trajectory Plots to their potential arrival at nearby IMS radionuclide monitoring stations (RN20, RN21, RN38) </a:t>
            </a:r>
            <a:endParaRPr lang="en-ID" b="1" dirty="0">
              <a:solidFill>
                <a:schemeClr val="tx2"/>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E527BC7F-E12F-34C8-C90B-79677F4002C6}"/>
              </a:ext>
            </a:extLst>
          </p:cNvPr>
          <p:cNvGraphicFramePr>
            <a:graphicFrameLocks noGrp="1"/>
          </p:cNvGraphicFramePr>
          <p:nvPr>
            <p:extLst>
              <p:ext uri="{D42A27DB-BD31-4B8C-83A1-F6EECF244321}">
                <p14:modId xmlns:p14="http://schemas.microsoft.com/office/powerpoint/2010/main" val="563562570"/>
              </p:ext>
            </p:extLst>
          </p:nvPr>
        </p:nvGraphicFramePr>
        <p:xfrm>
          <a:off x="518984" y="1940329"/>
          <a:ext cx="10202035" cy="4135582"/>
        </p:xfrm>
        <a:graphic>
          <a:graphicData uri="http://schemas.openxmlformats.org/drawingml/2006/table">
            <a:tbl>
              <a:tblPr firstRow="1" firstCol="1" lastCol="1" bandRow="1" bandCol="1">
                <a:tableStyleId>{69012ECD-51FC-41F1-AA8D-1B2483CD663E}</a:tableStyleId>
              </a:tblPr>
              <a:tblGrid>
                <a:gridCol w="2040407">
                  <a:extLst>
                    <a:ext uri="{9D8B030D-6E8A-4147-A177-3AD203B41FA5}">
                      <a16:colId xmlns:a16="http://schemas.microsoft.com/office/drawing/2014/main" val="2618733806"/>
                    </a:ext>
                  </a:extLst>
                </a:gridCol>
                <a:gridCol w="2040407">
                  <a:extLst>
                    <a:ext uri="{9D8B030D-6E8A-4147-A177-3AD203B41FA5}">
                      <a16:colId xmlns:a16="http://schemas.microsoft.com/office/drawing/2014/main" val="4230039951"/>
                    </a:ext>
                  </a:extLst>
                </a:gridCol>
                <a:gridCol w="2040407">
                  <a:extLst>
                    <a:ext uri="{9D8B030D-6E8A-4147-A177-3AD203B41FA5}">
                      <a16:colId xmlns:a16="http://schemas.microsoft.com/office/drawing/2014/main" val="3843582197"/>
                    </a:ext>
                  </a:extLst>
                </a:gridCol>
                <a:gridCol w="2040407">
                  <a:extLst>
                    <a:ext uri="{9D8B030D-6E8A-4147-A177-3AD203B41FA5}">
                      <a16:colId xmlns:a16="http://schemas.microsoft.com/office/drawing/2014/main" val="1898013917"/>
                    </a:ext>
                  </a:extLst>
                </a:gridCol>
                <a:gridCol w="2040407">
                  <a:extLst>
                    <a:ext uri="{9D8B030D-6E8A-4147-A177-3AD203B41FA5}">
                      <a16:colId xmlns:a16="http://schemas.microsoft.com/office/drawing/2014/main" val="264700577"/>
                    </a:ext>
                  </a:extLst>
                </a:gridCol>
              </a:tblGrid>
              <a:tr h="752624">
                <a:tc>
                  <a:txBody>
                    <a:bodyPr/>
                    <a:lstStyle/>
                    <a:p>
                      <a:pPr marL="0" marR="0" algn="ctr">
                        <a:lnSpc>
                          <a:spcPct val="107000"/>
                        </a:lnSpc>
                        <a:spcAft>
                          <a:spcPts val="800"/>
                        </a:spcAft>
                        <a:buNone/>
                      </a:pPr>
                      <a:r>
                        <a:rPr lang="en-ID" sz="1400" kern="100" dirty="0">
                          <a:effectLst/>
                        </a:rPr>
                        <a:t>Height (AGL)</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RN21 (36N,104E)</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RN20 (40N,116.4E)</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a:effectLst/>
                        </a:rPr>
                        <a:t>RN38 (36.3N,139.1E)</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Notes</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22161922"/>
                  </a:ext>
                </a:extLst>
              </a:tr>
              <a:tr h="1001640">
                <a:tc>
                  <a:txBody>
                    <a:bodyPr/>
                    <a:lstStyle/>
                    <a:p>
                      <a:pPr marL="0" marR="0" algn="ctr">
                        <a:lnSpc>
                          <a:spcPct val="107000"/>
                        </a:lnSpc>
                        <a:spcAft>
                          <a:spcPts val="800"/>
                        </a:spcAft>
                        <a:buNone/>
                      </a:pPr>
                      <a:r>
                        <a:rPr lang="en-ID" sz="1400" kern="100">
                          <a:effectLst/>
                        </a:rPr>
                        <a:t>100 m</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Unlikely</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Possible (weaker)</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tx2">
                        <a:lumMod val="10000"/>
                        <a:lumOff val="90000"/>
                      </a:schemeClr>
                    </a:solidFill>
                  </a:tcPr>
                </a:tc>
                <a:tc>
                  <a:txBody>
                    <a:bodyPr/>
                    <a:lstStyle/>
                    <a:p>
                      <a:pPr marL="0" marR="0" algn="ctr">
                        <a:lnSpc>
                          <a:spcPct val="107000"/>
                        </a:lnSpc>
                        <a:spcAft>
                          <a:spcPts val="800"/>
                        </a:spcAft>
                        <a:buNone/>
                      </a:pPr>
                      <a:r>
                        <a:rPr lang="en-ID" sz="1400" kern="100" dirty="0">
                          <a:effectLst/>
                        </a:rPr>
                        <a:t>Unlikely</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a:effectLst/>
                        </a:rPr>
                        <a:t>Localized, short-range eastward flow</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86585993"/>
                  </a:ext>
                </a:extLst>
              </a:tr>
              <a:tr h="1190659">
                <a:tc>
                  <a:txBody>
                    <a:bodyPr/>
                    <a:lstStyle/>
                    <a:p>
                      <a:pPr marL="0" marR="0" algn="ctr">
                        <a:lnSpc>
                          <a:spcPct val="107000"/>
                        </a:lnSpc>
                        <a:spcAft>
                          <a:spcPts val="800"/>
                        </a:spcAft>
                        <a:buNone/>
                      </a:pPr>
                      <a:r>
                        <a:rPr lang="en-ID" sz="1400" kern="100">
                          <a:effectLst/>
                        </a:rPr>
                        <a:t>300 m</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a:effectLst/>
                        </a:rPr>
                        <a:t>Unlikely</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Likely</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tx2">
                        <a:lumMod val="10000"/>
                        <a:lumOff val="90000"/>
                      </a:schemeClr>
                    </a:solidFill>
                  </a:tcPr>
                </a:tc>
                <a:tc>
                  <a:txBody>
                    <a:bodyPr/>
                    <a:lstStyle/>
                    <a:p>
                      <a:pPr marL="0" marR="0" algn="ctr">
                        <a:lnSpc>
                          <a:spcPct val="107000"/>
                        </a:lnSpc>
                        <a:spcAft>
                          <a:spcPts val="800"/>
                        </a:spcAft>
                        <a:buNone/>
                      </a:pPr>
                      <a:r>
                        <a:rPr lang="en-ID" sz="1400" kern="100">
                          <a:effectLst/>
                        </a:rPr>
                        <a:t>Possible (occasional)</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Stronger eastward reach, mid-transport</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511495004"/>
                  </a:ext>
                </a:extLst>
              </a:tr>
              <a:tr h="1190659">
                <a:tc>
                  <a:txBody>
                    <a:bodyPr/>
                    <a:lstStyle/>
                    <a:p>
                      <a:pPr marL="0" marR="0" algn="ctr">
                        <a:lnSpc>
                          <a:spcPct val="107000"/>
                        </a:lnSpc>
                        <a:spcAft>
                          <a:spcPts val="800"/>
                        </a:spcAft>
                        <a:buNone/>
                      </a:pPr>
                      <a:r>
                        <a:rPr lang="en-ID" sz="1400" kern="100" dirty="0">
                          <a:effectLst/>
                        </a:rPr>
                        <a:t>500 m</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a:effectLst/>
                        </a:rPr>
                        <a:t>Unlikely</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Likely</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solidFill>
                      <a:schemeClr val="tx2">
                        <a:lumMod val="10000"/>
                        <a:lumOff val="90000"/>
                      </a:schemeClr>
                    </a:solidFill>
                  </a:tcPr>
                </a:tc>
                <a:tc>
                  <a:txBody>
                    <a:bodyPr/>
                    <a:lstStyle/>
                    <a:p>
                      <a:pPr marL="0" marR="0" algn="ctr">
                        <a:lnSpc>
                          <a:spcPct val="107000"/>
                        </a:lnSpc>
                        <a:spcAft>
                          <a:spcPts val="800"/>
                        </a:spcAft>
                        <a:buNone/>
                      </a:pPr>
                      <a:r>
                        <a:rPr lang="en-ID" sz="1400" kern="100">
                          <a:effectLst/>
                        </a:rPr>
                        <a:t>Possible → higher than at 300 m</a:t>
                      </a:r>
                      <a:endParaRPr lang="en-ID"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0" marR="0" algn="ctr">
                        <a:lnSpc>
                          <a:spcPct val="107000"/>
                        </a:lnSpc>
                        <a:spcAft>
                          <a:spcPts val="800"/>
                        </a:spcAft>
                        <a:buNone/>
                      </a:pPr>
                      <a:r>
                        <a:rPr lang="en-ID" sz="1400" kern="100" dirty="0">
                          <a:effectLst/>
                        </a:rPr>
                        <a:t>Long-range reach toward Japan within 120 h</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961702399"/>
                  </a:ext>
                </a:extLst>
              </a:tr>
            </a:tbl>
          </a:graphicData>
        </a:graphic>
      </p:graphicFrame>
    </p:spTree>
    <p:extLst>
      <p:ext uri="{BB962C8B-B14F-4D97-AF65-F5344CB8AC3E}">
        <p14:creationId xmlns:p14="http://schemas.microsoft.com/office/powerpoint/2010/main" val="405810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70D93-1A25-A27B-A110-DCCC1EB8BBB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047EC78-6454-B576-C7E7-84E52D8A062C}"/>
              </a:ext>
            </a:extLst>
          </p:cNvPr>
          <p:cNvSpPr txBox="1">
            <a:spLocks/>
          </p:cNvSpPr>
          <p:nvPr/>
        </p:nvSpPr>
        <p:spPr>
          <a:xfrm>
            <a:off x="160019" y="1189468"/>
            <a:ext cx="11871961" cy="333626"/>
          </a:xfrm>
          <a:prstGeom prst="rect">
            <a:avLst/>
          </a:prstGeom>
          <a:noFill/>
          <a:ln>
            <a:noFill/>
          </a:ln>
        </p:spPr>
        <p:txBody>
          <a:bodyPr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noProof="0" dirty="0">
                <a:solidFill>
                  <a:srgbClr val="1A3A64"/>
                </a:solidFill>
                <a:latin typeface="Arial" panose="020B0604020202020204" pitchFamily="34" charset="0"/>
                <a:cs typeface="Arial" panose="020B0604020202020204" pitchFamily="34" charset="0"/>
              </a:rPr>
              <a:t>Results</a:t>
            </a:r>
            <a:endParaRPr lang="en-GB" sz="2400" noProof="0" dirty="0">
              <a:solidFill>
                <a:srgbClr val="1A3A64"/>
              </a:solidFill>
            </a:endParaRPr>
          </a:p>
        </p:txBody>
      </p:sp>
      <p:sp>
        <p:nvSpPr>
          <p:cNvPr id="9" name="Textfeld 8">
            <a:extLst>
              <a:ext uri="{FF2B5EF4-FFF2-40B4-BE49-F238E27FC236}">
                <a16:creationId xmlns:a16="http://schemas.microsoft.com/office/drawing/2014/main" id="{698807A2-DE7C-A41E-D3C4-4A1B4ECC0FB2}"/>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D7337504-AC9A-3D21-CDDC-DC3E5D9F7CF4}"/>
              </a:ext>
            </a:extLst>
          </p:cNvPr>
          <p:cNvSpPr txBox="1"/>
          <p:nvPr/>
        </p:nvSpPr>
        <p:spPr>
          <a:xfrm>
            <a:off x="3759199" y="164621"/>
            <a:ext cx="7632700"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Molten Salt Reactor (MSR) Off-Gas System Efficiency and Its Possible Impact on Radioxenon Release Trajectory Estimations </a:t>
            </a:r>
          </a:p>
          <a:p>
            <a:endParaRPr lang="en-GB" sz="1600" b="1" noProof="0" dirty="0">
              <a:solidFill>
                <a:schemeClr val="bg1"/>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7051F5B6-566D-C29E-F1E2-32AFF1760910}"/>
              </a:ext>
            </a:extLst>
          </p:cNvPr>
          <p:cNvSpPr txBox="1"/>
          <p:nvPr/>
        </p:nvSpPr>
        <p:spPr>
          <a:xfrm>
            <a:off x="3770958" y="662560"/>
            <a:ext cx="7620941"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Sri Sundari Retnoasih</a:t>
            </a:r>
          </a:p>
        </p:txBody>
      </p:sp>
      <p:sp>
        <p:nvSpPr>
          <p:cNvPr id="3" name="Title 1">
            <a:extLst>
              <a:ext uri="{FF2B5EF4-FFF2-40B4-BE49-F238E27FC236}">
                <a16:creationId xmlns:a16="http://schemas.microsoft.com/office/drawing/2014/main" id="{36A76A9F-3C15-F918-733F-1A08F221CAC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O</a:t>
            </a:r>
            <a:r>
              <a:rPr lang="en-GB" sz="1050" b="1" noProof="0" dirty="0">
                <a:solidFill>
                  <a:srgbClr val="1B3B65"/>
                </a:solidFill>
                <a:latin typeface="Arial" panose="020B0604020202020204" pitchFamily="34" charset="0"/>
                <a:cs typeface="Arial" panose="020B0604020202020204" pitchFamily="34" charset="0"/>
              </a:rPr>
              <a:t>2.3-704</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B6F6E69-B994-DBC4-D750-C22844E8C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8598" y="6128779"/>
            <a:ext cx="1304859" cy="503878"/>
          </a:xfrm>
          <a:prstGeom prst="rect">
            <a:avLst/>
          </a:prstGeom>
        </p:spPr>
      </p:pic>
      <p:sp>
        <p:nvSpPr>
          <p:cNvPr id="2" name="TextBox 1">
            <a:extLst>
              <a:ext uri="{FF2B5EF4-FFF2-40B4-BE49-F238E27FC236}">
                <a16:creationId xmlns:a16="http://schemas.microsoft.com/office/drawing/2014/main" id="{A3DD2C3D-437B-977B-2CA9-C02C70D17C37}"/>
              </a:ext>
            </a:extLst>
          </p:cNvPr>
          <p:cNvSpPr txBox="1"/>
          <p:nvPr/>
        </p:nvSpPr>
        <p:spPr>
          <a:xfrm>
            <a:off x="296562" y="1680670"/>
            <a:ext cx="7735330" cy="369332"/>
          </a:xfrm>
          <a:prstGeom prst="rect">
            <a:avLst/>
          </a:prstGeom>
          <a:noFill/>
        </p:spPr>
        <p:txBody>
          <a:bodyPr wrap="square">
            <a:spAutoFit/>
          </a:bodyPr>
          <a:lstStyle/>
          <a:p>
            <a:r>
              <a:rPr lang="en-US" b="1" dirty="0">
                <a:solidFill>
                  <a:schemeClr val="tx2"/>
                </a:solidFill>
                <a:latin typeface="Arial" panose="020B0604020202020204" pitchFamily="34" charset="0"/>
                <a:cs typeface="Arial" panose="020B0604020202020204" pitchFamily="34" charset="0"/>
              </a:rPr>
              <a:t>Efficiency of the Off-Gas System and Relative Detection Index</a:t>
            </a:r>
            <a:endParaRPr lang="en-ID" b="1" dirty="0">
              <a:solidFill>
                <a:schemeClr val="tx2"/>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A31C27E-2629-AE92-9628-39519CC0890C}"/>
              </a:ext>
            </a:extLst>
          </p:cNvPr>
          <p:cNvPicPr>
            <a:picLocks noChangeAspect="1"/>
          </p:cNvPicPr>
          <p:nvPr/>
        </p:nvPicPr>
        <p:blipFill>
          <a:blip r:embed="rId3"/>
          <a:srcRect t="7517"/>
          <a:stretch>
            <a:fillRect/>
          </a:stretch>
        </p:blipFill>
        <p:spPr>
          <a:xfrm>
            <a:off x="749139" y="2655410"/>
            <a:ext cx="6543845" cy="3782460"/>
          </a:xfrm>
          <a:prstGeom prst="rect">
            <a:avLst/>
          </a:prstGeom>
        </p:spPr>
      </p:pic>
      <p:sp>
        <p:nvSpPr>
          <p:cNvPr id="6" name="Title 1">
            <a:extLst>
              <a:ext uri="{FF2B5EF4-FFF2-40B4-BE49-F238E27FC236}">
                <a16:creationId xmlns:a16="http://schemas.microsoft.com/office/drawing/2014/main" id="{063A609D-3542-C6E5-8505-9C8E7AB7E630}"/>
              </a:ext>
            </a:extLst>
          </p:cNvPr>
          <p:cNvSpPr txBox="1">
            <a:spLocks/>
          </p:cNvSpPr>
          <p:nvPr/>
        </p:nvSpPr>
        <p:spPr>
          <a:xfrm>
            <a:off x="2193460" y="2207578"/>
            <a:ext cx="373196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pace Grotesk"/>
              <a:buNone/>
              <a:defRPr sz="3000" b="0" i="0" u="none" strike="noStrike" cap="none">
                <a:solidFill>
                  <a:schemeClr val="dk1"/>
                </a:solidFill>
                <a:latin typeface="Space Grotesk"/>
                <a:ea typeface="Space Grotesk"/>
                <a:cs typeface="Space Grotesk"/>
                <a:sym typeface="Space Grotesk"/>
              </a:defRPr>
            </a:lvl1pPr>
            <a:lvl2pPr marR="0" lvl="1"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2pPr>
            <a:lvl3pPr marR="0" lvl="2"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3pPr>
            <a:lvl4pPr marR="0" lvl="3"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4pPr>
            <a:lvl5pPr marR="0" lvl="4"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5pPr>
            <a:lvl6pPr marR="0" lvl="5"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6pPr>
            <a:lvl7pPr marR="0" lvl="6"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7pPr>
            <a:lvl8pPr marR="0" lvl="7"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8pPr>
            <a:lvl9pPr marR="0" lvl="8" algn="l" rtl="0">
              <a:lnSpc>
                <a:spcPct val="100000"/>
              </a:lnSpc>
              <a:spcBef>
                <a:spcPts val="0"/>
              </a:spcBef>
              <a:spcAft>
                <a:spcPts val="0"/>
              </a:spcAft>
              <a:buClr>
                <a:schemeClr val="dk1"/>
              </a:buClr>
              <a:buSzPts val="3000"/>
              <a:buFont typeface="Space Grotesk"/>
              <a:buNone/>
              <a:defRPr sz="3000" b="1" i="0" u="none" strike="noStrike" cap="none">
                <a:solidFill>
                  <a:schemeClr val="dk1"/>
                </a:solidFill>
                <a:latin typeface="Space Grotesk"/>
                <a:ea typeface="Space Grotesk"/>
                <a:cs typeface="Space Grotesk"/>
                <a:sym typeface="Space Grotesk"/>
              </a:defRPr>
            </a:lvl9pPr>
          </a:lstStyle>
          <a:p>
            <a:r>
              <a:rPr lang="en-US" sz="2000" dirty="0">
                <a:latin typeface="+mj-lt"/>
              </a:rPr>
              <a:t>RN20: RDI vs Fraction release</a:t>
            </a:r>
            <a:endParaRPr lang="en-ID" sz="2000" dirty="0">
              <a:latin typeface="+mj-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35E85B-A6DF-C158-0F07-40549FD35CA5}"/>
                  </a:ext>
                </a:extLst>
              </p:cNvPr>
              <p:cNvSpPr txBox="1"/>
              <p:nvPr/>
            </p:nvSpPr>
            <p:spPr>
              <a:xfrm>
                <a:off x="7487757" y="2840635"/>
                <a:ext cx="3460329" cy="3298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𝑅𝐷𝐼</m:t>
                      </m:r>
                      <m:r>
                        <a:rPr lang="en-ID"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sym typeface="Symbol" panose="05050102010706020507" pitchFamily="18" charset="2"/>
                            </a:rPr>
                            <m:t></m:t>
                          </m:r>
                        </m:e>
                      </m:d>
                      <m:r>
                        <a:rPr lang="en-US" b="0" i="1" smtClean="0">
                          <a:latin typeface="Cambria Math" panose="02040503050406030204" pitchFamily="18" charset="0"/>
                          <a:sym typeface="Symbol" panose="05050102010706020507" pitchFamily="18" charset="2"/>
                        </a:rPr>
                        <m:t> </m:t>
                      </m:r>
                      <m:r>
                        <a:rPr lang="en-US" b="0" i="1" smtClean="0">
                          <a:latin typeface="Cambria Math" panose="02040503050406030204" pitchFamily="18" charset="0"/>
                          <a:sym typeface="Symbol" panose="05050102010706020507" pitchFamily="18" charset="2"/>
                        </a:rPr>
                        <m:t>𝑥</m:t>
                      </m:r>
                      <m:r>
                        <a:rPr lang="en-US" b="0" i="1" smtClean="0">
                          <a:latin typeface="Cambria Math" panose="02040503050406030204" pitchFamily="18" charset="0"/>
                          <a:sym typeface="Symbol" panose="05050102010706020507" pitchFamily="18" charset="2"/>
                        </a:rPr>
                        <m:t> %</m:t>
                      </m:r>
                      <m:r>
                        <a:rPr lang="en-US" b="0" i="1" smtClean="0">
                          <a:latin typeface="Cambria Math" panose="02040503050406030204" pitchFamily="18" charset="0"/>
                          <a:sym typeface="Symbol" panose="05050102010706020507" pitchFamily="18" charset="2"/>
                        </a:rPr>
                        <m:t>𝑓𝑟𝑒𝑞</m:t>
                      </m:r>
                      <m:r>
                        <a:rPr lang="en-US" b="0" i="1" smtClean="0">
                          <a:latin typeface="Cambria Math" panose="02040503050406030204" pitchFamily="18" charset="0"/>
                          <a:sym typeface="Symbol" panose="05050102010706020507" pitchFamily="18" charset="2"/>
                        </a:rPr>
                        <m:t> </m:t>
                      </m:r>
                      <m:r>
                        <a:rPr lang="en-US" b="0" i="1" smtClean="0">
                          <a:latin typeface="Cambria Math" panose="02040503050406030204" pitchFamily="18" charset="0"/>
                          <a:sym typeface="Symbol" panose="05050102010706020507" pitchFamily="18" charset="2"/>
                        </a:rPr>
                        <m:t>𝑥</m:t>
                      </m:r>
                      <m:r>
                        <a:rPr lang="en-US" b="0" i="1" smtClean="0">
                          <a:latin typeface="Cambria Math" panose="02040503050406030204" pitchFamily="18" charset="0"/>
                          <a:sym typeface="Symbol" panose="05050102010706020507" pitchFamily="18" charset="2"/>
                        </a:rPr>
                        <m:t> </m:t>
                      </m:r>
                      <m:sSup>
                        <m:sSupPr>
                          <m:ctrlPr>
                            <a:rPr lang="en-ID"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sym typeface="Symbol" panose="05050102010706020507" pitchFamily="18" charset="2"/>
                            </a:rPr>
                            <m:t></m:t>
                          </m:r>
                          <m:r>
                            <a:rPr lang="en-US" b="0" i="1" smtClean="0">
                              <a:latin typeface="Cambria Math" panose="02040503050406030204" pitchFamily="18" charset="0"/>
                              <a:sym typeface="Symbol" panose="05050102010706020507" pitchFamily="18" charset="2"/>
                            </a:rPr>
                            <m:t>𝑡</m:t>
                          </m:r>
                        </m:sup>
                      </m:sSup>
                    </m:oMath>
                  </m:oMathPara>
                </a14:m>
                <a:endParaRPr lang="en-ID" dirty="0"/>
              </a:p>
            </p:txBody>
          </p:sp>
        </mc:Choice>
        <mc:Fallback xmlns="">
          <p:sp>
            <p:nvSpPr>
              <p:cNvPr id="8" name="TextBox 7">
                <a:extLst>
                  <a:ext uri="{FF2B5EF4-FFF2-40B4-BE49-F238E27FC236}">
                    <a16:creationId xmlns:a16="http://schemas.microsoft.com/office/drawing/2014/main" id="{9235E85B-A6DF-C158-0F07-40549FD35CA5}"/>
                  </a:ext>
                </a:extLst>
              </p:cNvPr>
              <p:cNvSpPr txBox="1">
                <a:spLocks noRot="1" noChangeAspect="1" noMove="1" noResize="1" noEditPoints="1" noAdjustHandles="1" noChangeArrowheads="1" noChangeShapeType="1" noTextEdit="1"/>
              </p:cNvSpPr>
              <p:nvPr/>
            </p:nvSpPr>
            <p:spPr>
              <a:xfrm>
                <a:off x="7487757" y="2840635"/>
                <a:ext cx="3460329" cy="329899"/>
              </a:xfrm>
              <a:prstGeom prst="rect">
                <a:avLst/>
              </a:prstGeom>
              <a:blipFill>
                <a:blip r:embed="rId4"/>
                <a:stretch>
                  <a:fillRect t="-7407" b="-29630"/>
                </a:stretch>
              </a:blipFill>
            </p:spPr>
            <p:txBody>
              <a:bodyPr/>
              <a:lstStyle/>
              <a:p>
                <a:r>
                  <a:rPr lang="en-ID">
                    <a:noFill/>
                  </a:rPr>
                  <a:t> </a:t>
                </a:r>
              </a:p>
            </p:txBody>
          </p:sp>
        </mc:Fallback>
      </mc:AlternateContent>
      <p:sp>
        <p:nvSpPr>
          <p:cNvPr id="12" name="TextBox 11">
            <a:extLst>
              <a:ext uri="{FF2B5EF4-FFF2-40B4-BE49-F238E27FC236}">
                <a16:creationId xmlns:a16="http://schemas.microsoft.com/office/drawing/2014/main" id="{2ED13780-9913-879F-F868-CBE353C79CD3}"/>
              </a:ext>
            </a:extLst>
          </p:cNvPr>
          <p:cNvSpPr txBox="1"/>
          <p:nvPr/>
        </p:nvSpPr>
        <p:spPr>
          <a:xfrm>
            <a:off x="7836259" y="3360208"/>
            <a:ext cx="2763323" cy="2308324"/>
          </a:xfrm>
          <a:prstGeom prst="rect">
            <a:avLst/>
          </a:prstGeom>
          <a:noFill/>
        </p:spPr>
        <p:txBody>
          <a:bodyPr wrap="square">
            <a:spAutoFit/>
          </a:bodyPr>
          <a:lstStyle/>
          <a:p>
            <a:r>
              <a:rPr lang="en-US" dirty="0">
                <a:sym typeface="Symbol" panose="05050102010706020507" pitchFamily="18" charset="2"/>
              </a:rPr>
              <a:t>RDI = Relative Detection Index</a:t>
            </a:r>
          </a:p>
          <a:p>
            <a:pPr marL="285750" indent="-285750">
              <a:buFont typeface="Symbol" panose="05050102010706020507" pitchFamily="18" charset="2"/>
              <a:buChar char="h"/>
            </a:pPr>
            <a:r>
              <a:rPr lang="en-US" dirty="0">
                <a:sym typeface="Symbol" panose="05050102010706020507" pitchFamily="18" charset="2"/>
              </a:rPr>
              <a:t>= efficiency</a:t>
            </a:r>
          </a:p>
          <a:p>
            <a:endParaRPr lang="en-US" dirty="0">
              <a:sym typeface="Symbol" panose="05050102010706020507" pitchFamily="18" charset="2"/>
            </a:endParaRPr>
          </a:p>
          <a:p>
            <a:r>
              <a:rPr lang="en-US" dirty="0">
                <a:sym typeface="Symbol" panose="05050102010706020507" pitchFamily="18" charset="2"/>
              </a:rPr>
              <a:t>For RN20:</a:t>
            </a:r>
          </a:p>
          <a:p>
            <a:endParaRPr lang="en-US" dirty="0"/>
          </a:p>
          <a:p>
            <a:r>
              <a:rPr lang="en-US" dirty="0"/>
              <a:t>%</a:t>
            </a:r>
            <a:r>
              <a:rPr lang="en-US" dirty="0" err="1"/>
              <a:t>freq</a:t>
            </a:r>
            <a:r>
              <a:rPr lang="en-US" dirty="0"/>
              <a:t>​=0.25 </a:t>
            </a:r>
            <a:br>
              <a:rPr lang="en-US" dirty="0"/>
            </a:br>
            <a:r>
              <a:rPr lang="en-US" dirty="0"/>
              <a:t>Xe-133 half-life = 126 h</a:t>
            </a:r>
            <a:endParaRPr lang="en-ID" dirty="0"/>
          </a:p>
        </p:txBody>
      </p:sp>
    </p:spTree>
    <p:extLst>
      <p:ext uri="{BB962C8B-B14F-4D97-AF65-F5344CB8AC3E}">
        <p14:creationId xmlns:p14="http://schemas.microsoft.com/office/powerpoint/2010/main" val="291471456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Oral Presentation Template_CLEAN" id="{F9ED4FD5-2E55-4D95-94FD-83F849DCE760}" vid="{91127B50-358A-435B-B8A9-D8D234154EB5}"/>
    </a:ext>
  </a:extLst>
</a:theme>
</file>

<file path=docProps/app.xml><?xml version="1.0" encoding="utf-8"?>
<Properties xmlns="http://schemas.openxmlformats.org/officeDocument/2006/extended-properties" xmlns:vt="http://schemas.openxmlformats.org/officeDocument/2006/docPropsVTypes">
  <Template>SnT2025_Oral Presentation Template_CLEAN_250702</Template>
  <TotalTime>178</TotalTime>
  <Words>1968</Words>
  <Application>Microsoft Office PowerPoint</Application>
  <PresentationFormat>Widescreen</PresentationFormat>
  <Paragraphs>183</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Calibri</vt:lpstr>
      <vt:lpstr>Cambria Math</vt:lpstr>
      <vt:lpstr>muli</vt:lpstr>
      <vt:lpstr>Nunito Light</vt:lpstr>
      <vt:lpstr>Symbol</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Sri Sundari Retnoasih</dc:creator>
  <cp:lastModifiedBy>Sri Sundari Retnoasih</cp:lastModifiedBy>
  <cp:revision>10</cp:revision>
  <dcterms:created xsi:type="dcterms:W3CDTF">2025-08-29T08:25:53Z</dcterms:created>
  <dcterms:modified xsi:type="dcterms:W3CDTF">2025-09-10T08:00:17Z</dcterms:modified>
</cp:coreProperties>
</file>