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56" r:id="rId7"/>
    <p:sldId id="259" r:id="rId8"/>
    <p:sldId id="260" r:id="rId9"/>
    <p:sldId id="261" r:id="rId10"/>
    <p:sldId id="262" r:id="rId11"/>
    <p:sldId id="265" r:id="rId12"/>
    <p:sldId id="267" r:id="rId13"/>
    <p:sldId id="263" r:id="rId14"/>
    <p:sldId id="266"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AEE808F0-5C8D-41E2-A7EE-1297103FB202}">
          <p14:sldIdLst>
            <p14:sldId id="257"/>
          </p14:sldIdLst>
        </p14:section>
        <p14:section name="Presentation Slides" id="{7FF95B58-103F-4172-A696-3BF92E4B71C9}">
          <p14:sldIdLst>
            <p14:sldId id="258"/>
            <p14:sldId id="256"/>
            <p14:sldId id="259"/>
            <p14:sldId id="260"/>
            <p14:sldId id="261"/>
            <p14:sldId id="262"/>
            <p14:sldId id="265"/>
            <p14:sldId id="267"/>
            <p14:sldId id="263"/>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04" d="100"/>
          <a:sy n="104" d="100"/>
        </p:scale>
        <p:origin x="96" y="5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linger, Paul W" userId="62ab5938-4a21-41c0-a17b-abc065a4c819" providerId="ADAL" clId="{97B6968B-2102-4F5E-AEE2-38040C065F0B}"/>
    <pc:docChg chg="modSld">
      <pc:chgData name="Eslinger, Paul W" userId="62ab5938-4a21-41c0-a17b-abc065a4c819" providerId="ADAL" clId="{97B6968B-2102-4F5E-AEE2-38040C065F0B}" dt="2025-09-02T17:37:07.341" v="11" actId="20577"/>
      <pc:docMkLst>
        <pc:docMk/>
      </pc:docMkLst>
      <pc:sldChg chg="modSp mod">
        <pc:chgData name="Eslinger, Paul W" userId="62ab5938-4a21-41c0-a17b-abc065a4c819" providerId="ADAL" clId="{97B6968B-2102-4F5E-AEE2-38040C065F0B}" dt="2025-09-02T17:37:07.341" v="11" actId="20577"/>
        <pc:sldMkLst>
          <pc:docMk/>
          <pc:sldMk cId="2883142063" sldId="257"/>
        </pc:sldMkLst>
        <pc:spChg chg="mod">
          <ac:chgData name="Eslinger, Paul W" userId="62ab5938-4a21-41c0-a17b-abc065a4c819" providerId="ADAL" clId="{97B6968B-2102-4F5E-AEE2-38040C065F0B}" dt="2025-09-02T17:37:07.341" v="11" actId="20577"/>
          <ac:spMkLst>
            <pc:docMk/>
            <pc:sldMk cId="2883142063" sldId="257"/>
            <ac:spMk id="8" creationId="{BDBDEFE3-EB86-C691-EB18-BE02B46B0FD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23BF5-46BD-9DBE-1C6D-5A7EFFE9B6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650D1AB6-B744-DD00-7F3C-881D17FD30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188DAAAA-CCFB-F37D-5885-F81545E3B5C4}"/>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5" name="Fußzeilenplatzhalter 4">
            <a:extLst>
              <a:ext uri="{FF2B5EF4-FFF2-40B4-BE49-F238E27FC236}">
                <a16:creationId xmlns:a16="http://schemas.microsoft.com/office/drawing/2014/main" id="{5AC9D509-C1CA-C3B8-C628-980205723F7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5B89195-0134-A781-83CE-429363D8399C}"/>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61041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301CDD-443A-9532-4CAE-0358767FEC09}"/>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D2907BCB-80CD-8BC8-CC71-16EDB345F2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B9749D3F-99DF-2D31-5492-9EB5EEA2D5A5}"/>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5" name="Fußzeilenplatzhalter 4">
            <a:extLst>
              <a:ext uri="{FF2B5EF4-FFF2-40B4-BE49-F238E27FC236}">
                <a16:creationId xmlns:a16="http://schemas.microsoft.com/office/drawing/2014/main" id="{3EC77142-D02D-2D50-9017-F8A02D16479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E8D10D5-E826-5792-3E41-B740161EA951}"/>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40495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5CC6A66-1B66-5709-BDBF-BCF964A84C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8444BB28-4703-7856-67D9-348FF8245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772E29B9-163A-C1ED-5CAD-611C34F22AEF}"/>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5" name="Fußzeilenplatzhalter 4">
            <a:extLst>
              <a:ext uri="{FF2B5EF4-FFF2-40B4-BE49-F238E27FC236}">
                <a16:creationId xmlns:a16="http://schemas.microsoft.com/office/drawing/2014/main" id="{FB3A47E3-8246-AD91-00A8-4636FDF2884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EB1B949-3646-1E8F-42A3-05810003E548}"/>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77126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111B0-06A6-0424-6DDE-6EBB8794BFA5}"/>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489AB170-4014-9B3F-699B-6E6CA4E942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8EA78585-523B-DBF3-0F8D-1668A4F7C5AA}"/>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5" name="Fußzeilenplatzhalter 4">
            <a:extLst>
              <a:ext uri="{FF2B5EF4-FFF2-40B4-BE49-F238E27FC236}">
                <a16:creationId xmlns:a16="http://schemas.microsoft.com/office/drawing/2014/main" id="{72E1FE9A-3B2E-11A9-FB00-EF0D7A3E16F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E7FC6C5-7752-05CE-1DD9-140E254E3EE2}"/>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47178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4DE73-0346-C945-A258-3A9BDC391D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1B81640A-15F9-FF8C-3D79-D2565577E4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BEE75B4D-E9C2-C666-487E-F32E37AC58D3}"/>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5" name="Fußzeilenplatzhalter 4">
            <a:extLst>
              <a:ext uri="{FF2B5EF4-FFF2-40B4-BE49-F238E27FC236}">
                <a16:creationId xmlns:a16="http://schemas.microsoft.com/office/drawing/2014/main" id="{A028193E-CAC3-B0ED-898B-B51CA005823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CBCBA56-7CAF-0339-452D-8A5BBAC9BAEB}"/>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262985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939CE-232B-9D48-0380-28FFD22A1248}"/>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6DD10461-8D1E-457A-FD38-EE00E5AB4F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710F8FAD-FE5B-FA84-775E-1F87A14B66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7659F109-4452-20B7-F773-47A4C059422B}"/>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6" name="Fußzeilenplatzhalter 5">
            <a:extLst>
              <a:ext uri="{FF2B5EF4-FFF2-40B4-BE49-F238E27FC236}">
                <a16:creationId xmlns:a16="http://schemas.microsoft.com/office/drawing/2014/main" id="{AD3EFD5D-C147-F2EB-BAE1-464D7E07C15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481D551-DC88-DDB1-ABE7-990D12191CE2}"/>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12347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7F86E-D0A4-E1B5-F5B5-F5D4A8E0F126}"/>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37F0B812-640A-22BA-D135-A299CC1BAD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0A911307-A5EC-9EBA-C771-083A7E340D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FB9741BA-19A9-73A9-2CC3-86803F2BD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8B7E4EFA-AC59-9815-CEEB-74434EB7FC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18DD75B4-D404-BA05-0580-B1E9B1237992}"/>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8" name="Fußzeilenplatzhalter 7">
            <a:extLst>
              <a:ext uri="{FF2B5EF4-FFF2-40B4-BE49-F238E27FC236}">
                <a16:creationId xmlns:a16="http://schemas.microsoft.com/office/drawing/2014/main" id="{AA69E446-7EF1-3B6A-F753-206EA396642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CFB22566-EAEC-D0D0-8C2C-04229BF93D80}"/>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59802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46807-C92C-8EC9-2121-4FF26D56D47E}"/>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5A679CB-5D50-CDCF-3C32-58C0F7B50351}"/>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4" name="Fußzeilenplatzhalter 3">
            <a:extLst>
              <a:ext uri="{FF2B5EF4-FFF2-40B4-BE49-F238E27FC236}">
                <a16:creationId xmlns:a16="http://schemas.microsoft.com/office/drawing/2014/main" id="{78F6C1F5-5C85-ED8A-A819-36DB929F191A}"/>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9A8EE343-CD2C-E51E-59DD-2EB5C50D1457}"/>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04088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9CFDCC6-79D4-40CF-8922-94D0913D743C}"/>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3" name="Fußzeilenplatzhalter 2">
            <a:extLst>
              <a:ext uri="{FF2B5EF4-FFF2-40B4-BE49-F238E27FC236}">
                <a16:creationId xmlns:a16="http://schemas.microsoft.com/office/drawing/2014/main" id="{2A809B21-F7A8-0AE5-59F4-34208F942B1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ACA8E158-1BE1-D01D-DA65-1557D377B874}"/>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64203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3D3A5-889B-3DCB-41B7-6F7F5E22C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539CCB88-A8C5-8CB8-B235-14AFD0E7E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85DB5310-7442-DC81-2A8A-9C83BE6B3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21EF56B-8DB6-6FE6-DCC5-8397E1E1CEB1}"/>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6" name="Fußzeilenplatzhalter 5">
            <a:extLst>
              <a:ext uri="{FF2B5EF4-FFF2-40B4-BE49-F238E27FC236}">
                <a16:creationId xmlns:a16="http://schemas.microsoft.com/office/drawing/2014/main" id="{ADA63746-6A27-D8F8-7970-89B13014636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CE8C240-6B0B-B6CE-7C09-9BF0EE913ACB}"/>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86418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7EBF6-3D41-A9E3-6EEC-CB6C98FAE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D0EF12A5-DDF7-27FF-D368-B9A8B8155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9E0D5EEC-B584-6A8F-6E2E-3BFE5DDE8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A85B7841-554A-45D4-3D6E-0E0423E97C08}"/>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6" name="Fußzeilenplatzhalter 5">
            <a:extLst>
              <a:ext uri="{FF2B5EF4-FFF2-40B4-BE49-F238E27FC236}">
                <a16:creationId xmlns:a16="http://schemas.microsoft.com/office/drawing/2014/main" id="{4B5451FA-34C2-7DAD-F29B-B7637B54C0D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C857089-400A-B9FF-1C18-2506707CDC0E}"/>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22545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1FB6B71-BED9-9ED3-CFE3-38F771B1B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E2A3BE1-6255-C93F-6150-CB1D41CE8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75E424F-E755-B117-6853-939E60BCC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65E5E8-FBB2-4D35-9F84-1E9D6EC9AF06}" type="datetimeFigureOut">
              <a:rPr lang="de-AT" smtClean="0"/>
              <a:t>02.09.2025</a:t>
            </a:fld>
            <a:endParaRPr lang="de-AT"/>
          </a:p>
        </p:txBody>
      </p:sp>
      <p:sp>
        <p:nvSpPr>
          <p:cNvPr id="5" name="Fußzeilenplatzhalter 4">
            <a:extLst>
              <a:ext uri="{FF2B5EF4-FFF2-40B4-BE49-F238E27FC236}">
                <a16:creationId xmlns:a16="http://schemas.microsoft.com/office/drawing/2014/main" id="{B46D9248-831B-6DE5-F510-642AEA42F9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81E51F6C-30A3-F9B5-6DFC-1D9FDC76A2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928093-0A89-44A1-BDAC-16FA4369D984}" type="slidenum">
              <a:rPr lang="de-AT" smtClean="0"/>
              <a:t>‹#›</a:t>
            </a:fld>
            <a:endParaRPr lang="de-AT"/>
          </a:p>
        </p:txBody>
      </p:sp>
    </p:spTree>
    <p:extLst>
      <p:ext uri="{BB962C8B-B14F-4D97-AF65-F5344CB8AC3E}">
        <p14:creationId xmlns:p14="http://schemas.microsoft.com/office/powerpoint/2010/main" val="300636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Diagramm, Reihe enthält.&#10;&#10;KI-generierte Inhalte können fehlerhaft sein.">
            <a:extLst>
              <a:ext uri="{FF2B5EF4-FFF2-40B4-BE49-F238E27FC236}">
                <a16:creationId xmlns:a16="http://schemas.microsoft.com/office/drawing/2014/main" id="{B46A55D0-1560-2548-D447-9E9D92604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A1764533-22B5-B809-94FA-CC98AC8F67BC}"/>
              </a:ext>
            </a:extLst>
          </p:cNvPr>
          <p:cNvSpPr txBox="1"/>
          <p:nvPr/>
        </p:nvSpPr>
        <p:spPr>
          <a:xfrm>
            <a:off x="812800" y="3022985"/>
            <a:ext cx="8808088" cy="782475"/>
          </a:xfrm>
          <a:prstGeom prst="rect">
            <a:avLst/>
          </a:prstGeom>
          <a:noFill/>
        </p:spPr>
        <p:txBody>
          <a:bodyPr wrap="square" lIns="0" tIns="0" rIns="0" bIns="0" rtlCol="0" anchor="ctr">
            <a:normAutofit fontScale="85000" lnSpcReduction="20000"/>
          </a:bodyPr>
          <a:lstStyle/>
          <a:p>
            <a:r>
              <a:rPr lang="en-GB" noProof="0" dirty="0">
                <a:solidFill>
                  <a:srgbClr val="1A3A64"/>
                </a:solidFill>
                <a:latin typeface="Arial" panose="020B0604020202020204" pitchFamily="34" charset="0"/>
                <a:cs typeface="Arial" panose="020B0604020202020204" pitchFamily="34" charset="0"/>
              </a:rPr>
              <a:t>Paul W. Eslinger</a:t>
            </a:r>
          </a:p>
          <a:p>
            <a:r>
              <a:rPr lang="en-GB" noProof="0" dirty="0">
                <a:solidFill>
                  <a:srgbClr val="1A3A64"/>
                </a:solidFill>
                <a:latin typeface="Arial" panose="020B0604020202020204" pitchFamily="34" charset="0"/>
                <a:cs typeface="Arial" panose="020B0604020202020204" pitchFamily="34" charset="0"/>
              </a:rPr>
              <a:t>Ramesh Sarathi</a:t>
            </a:r>
          </a:p>
          <a:p>
            <a:r>
              <a:rPr lang="en-GB" noProof="0" dirty="0">
                <a:solidFill>
                  <a:srgbClr val="1A3A64"/>
                </a:solidFill>
                <a:latin typeface="Arial" panose="020B0604020202020204" pitchFamily="34" charset="0"/>
                <a:cs typeface="Arial" panose="020B0604020202020204" pitchFamily="34" charset="0"/>
              </a:rPr>
              <a:t>Brian Schrom</a:t>
            </a:r>
          </a:p>
          <a:p>
            <a:r>
              <a:rPr lang="en-GB" dirty="0">
                <a:solidFill>
                  <a:srgbClr val="1A3A64"/>
                </a:solidFill>
                <a:latin typeface="Arial" panose="020B0604020202020204" pitchFamily="34" charset="0"/>
                <a:cs typeface="Arial" panose="020B0604020202020204" pitchFamily="34" charset="0"/>
              </a:rPr>
              <a:t>Cari Siefert</a:t>
            </a:r>
            <a:endParaRPr lang="en-GB" noProof="0" dirty="0">
              <a:solidFill>
                <a:srgbClr val="1A3A64"/>
              </a:solidFill>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6B21AED0-F95A-564C-E4F0-DAB66D727FD1}"/>
              </a:ext>
            </a:extLst>
          </p:cNvPr>
          <p:cNvSpPr txBox="1"/>
          <p:nvPr/>
        </p:nvSpPr>
        <p:spPr>
          <a:xfrm>
            <a:off x="2632730" y="3835015"/>
            <a:ext cx="4720571" cy="618214"/>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noProof="0" dirty="0"/>
              <a:t>Pacific Northwest National Laboratory </a:t>
            </a:r>
          </a:p>
          <a:p>
            <a:r>
              <a:rPr lang="en-GB" sz="1400" dirty="0"/>
              <a:t>Richland, WA  USA</a:t>
            </a:r>
            <a:endParaRPr lang="en-GB" sz="1400" noProof="0" dirty="0"/>
          </a:p>
        </p:txBody>
      </p:sp>
      <p:sp>
        <p:nvSpPr>
          <p:cNvPr id="8" name="TextBox 1">
            <a:extLst>
              <a:ext uri="{FF2B5EF4-FFF2-40B4-BE49-F238E27FC236}">
                <a16:creationId xmlns:a16="http://schemas.microsoft.com/office/drawing/2014/main" id="{BDBDEFE3-EB86-C691-EB18-BE02B46B0FD6}"/>
              </a:ext>
            </a:extLst>
          </p:cNvPr>
          <p:cNvSpPr txBox="1"/>
          <p:nvPr/>
        </p:nvSpPr>
        <p:spPr>
          <a:xfrm>
            <a:off x="2632730" y="4764720"/>
            <a:ext cx="6988157" cy="276999"/>
          </a:xfrm>
          <a:prstGeom prst="rect">
            <a:avLst/>
          </a:prstGeom>
          <a:noFill/>
        </p:spPr>
        <p:txBody>
          <a:bodyPr wrap="square" lIns="0" tIns="0" rIns="0" bIns="0" rtlCol="0">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0" dirty="0">
                <a:solidFill>
                  <a:srgbClr val="1A3A64"/>
                </a:solidFill>
                <a:latin typeface="Arial" panose="020B0604020202020204" pitchFamily="34" charset="0"/>
                <a:cs typeface="Arial" panose="020B0604020202020204" pitchFamily="34" charset="0"/>
              </a:rPr>
              <a:t>Presentation Date: 10 Sep. 2025</a:t>
            </a:r>
          </a:p>
        </p:txBody>
      </p:sp>
      <p:sp>
        <p:nvSpPr>
          <p:cNvPr id="9" name="TextBox 3">
            <a:extLst>
              <a:ext uri="{FF2B5EF4-FFF2-40B4-BE49-F238E27FC236}">
                <a16:creationId xmlns:a16="http://schemas.microsoft.com/office/drawing/2014/main" id="{3CB8FB0D-2BD9-3E2B-CF27-130FA014D816}"/>
              </a:ext>
            </a:extLst>
          </p:cNvPr>
          <p:cNvSpPr txBox="1"/>
          <p:nvPr/>
        </p:nvSpPr>
        <p:spPr>
          <a:xfrm>
            <a:off x="812799" y="2379870"/>
            <a:ext cx="8808088" cy="746575"/>
          </a:xfrm>
          <a:prstGeom prst="rect">
            <a:avLst/>
          </a:prstGeom>
          <a:noFill/>
        </p:spPr>
        <p:txBody>
          <a:bodyPr wrap="square" lIns="0" tIns="0" rIns="0" bIns="0" rtlCol="0" anchor="ctr">
            <a:normAutofit/>
          </a:bodyPr>
          <a:lstStyle/>
          <a:p>
            <a:r>
              <a:rPr lang="en-US" sz="2200" b="1" noProof="0" dirty="0">
                <a:solidFill>
                  <a:srgbClr val="1A3A64"/>
                </a:solidFill>
                <a:latin typeface="Arial" panose="020B0604020202020204" pitchFamily="34" charset="0"/>
                <a:cs typeface="Arial" panose="020B0604020202020204" pitchFamily="34" charset="0"/>
              </a:rPr>
              <a:t>Impact of Nuisance Background on Source Location</a:t>
            </a:r>
            <a:endParaRPr lang="en-GB" sz="2200" b="1" noProof="0" dirty="0">
              <a:solidFill>
                <a:srgbClr val="1A3A64"/>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E94C91EA-B2E6-7A41-CA7D-C369541C97BD}"/>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O2.3-715</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9A6065FF-EFC6-39F0-BAC4-C7D0518DEE1D}"/>
              </a:ext>
            </a:extLst>
          </p:cNvPr>
          <p:cNvPicPr>
            <a:picLocks noChangeAspect="1"/>
          </p:cNvPicPr>
          <p:nvPr/>
        </p:nvPicPr>
        <p:blipFill>
          <a:blip r:embed="rId3"/>
          <a:stretch>
            <a:fillRect/>
          </a:stretch>
        </p:blipFill>
        <p:spPr>
          <a:xfrm>
            <a:off x="7444511" y="3971099"/>
            <a:ext cx="2069867" cy="346046"/>
          </a:xfrm>
          <a:prstGeom prst="rect">
            <a:avLst/>
          </a:prstGeom>
        </p:spPr>
      </p:pic>
    </p:spTree>
    <p:extLst>
      <p:ext uri="{BB962C8B-B14F-4D97-AF65-F5344CB8AC3E}">
        <p14:creationId xmlns:p14="http://schemas.microsoft.com/office/powerpoint/2010/main" val="2883142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0756D-A9AD-7DCA-148A-94F05427315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89E2A16-7DFB-1BD4-335C-F413F9446C41}"/>
              </a:ext>
            </a:extLst>
          </p:cNvPr>
          <p:cNvSpPr txBox="1">
            <a:spLocks/>
          </p:cNvSpPr>
          <p:nvPr/>
        </p:nvSpPr>
        <p:spPr>
          <a:xfrm>
            <a:off x="160019" y="1023385"/>
            <a:ext cx="11871961" cy="415194"/>
          </a:xfrm>
          <a:prstGeom prst="rect">
            <a:avLst/>
          </a:prstGeom>
          <a:noFill/>
          <a:ln>
            <a:noFill/>
          </a:ln>
        </p:spPr>
        <p:txBody>
          <a:bodyPr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200" b="1" noProof="0" dirty="0">
                <a:solidFill>
                  <a:srgbClr val="1A3A64"/>
                </a:solidFill>
                <a:latin typeface="Arial" panose="020B0604020202020204" pitchFamily="34" charset="0"/>
                <a:cs typeface="Arial" panose="020B0604020202020204" pitchFamily="34" charset="0"/>
              </a:rPr>
              <a:t>In Summary</a:t>
            </a:r>
            <a:endParaRPr lang="en-GB" sz="2200" noProof="0" dirty="0">
              <a:solidFill>
                <a:srgbClr val="1A3A64"/>
              </a:solidFill>
            </a:endParaRPr>
          </a:p>
        </p:txBody>
      </p:sp>
      <p:sp>
        <p:nvSpPr>
          <p:cNvPr id="5" name="Textfeld 4">
            <a:extLst>
              <a:ext uri="{FF2B5EF4-FFF2-40B4-BE49-F238E27FC236}">
                <a16:creationId xmlns:a16="http://schemas.microsoft.com/office/drawing/2014/main" id="{4894A7B0-9182-2A6E-B607-9EC3DA6A3E52}"/>
              </a:ext>
            </a:extLst>
          </p:cNvPr>
          <p:cNvSpPr txBox="1"/>
          <p:nvPr/>
        </p:nvSpPr>
        <p:spPr>
          <a:xfrm>
            <a:off x="1086758" y="1807414"/>
            <a:ext cx="9690099" cy="3334678"/>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342900" indent="-342900">
              <a:spcAft>
                <a:spcPts val="300"/>
              </a:spcAft>
              <a:buFont typeface="Arial" panose="020B0604020202020204" pitchFamily="34" charset="0"/>
              <a:buChar char="•"/>
            </a:pPr>
            <a:r>
              <a:rPr lang="en-US" sz="2400" noProof="0" dirty="0"/>
              <a:t>As expected:</a:t>
            </a:r>
          </a:p>
          <a:p>
            <a:pPr marL="800100" lvl="1" indent="-342900">
              <a:spcAft>
                <a:spcPts val="300"/>
              </a:spcAft>
              <a:buFont typeface="Arial" panose="020B0604020202020204" pitchFamily="34" charset="0"/>
              <a:buChar char="•"/>
            </a:pPr>
            <a:r>
              <a:rPr lang="en-US" sz="2000" noProof="0" dirty="0"/>
              <a:t>In some cases, it is possible to estimate release characteristics even in the presence of background emissions (especially for large releases)</a:t>
            </a:r>
          </a:p>
          <a:p>
            <a:pPr marL="800100" lvl="1" indent="-342900">
              <a:spcAft>
                <a:spcPts val="300"/>
              </a:spcAft>
              <a:buFont typeface="Arial" panose="020B0604020202020204" pitchFamily="34" charset="0"/>
              <a:buChar char="•"/>
            </a:pPr>
            <a:r>
              <a:rPr lang="en-US" sz="2000" noProof="0" dirty="0"/>
              <a:t>Release events resulting in small sample concentrations may be hidden by the background emissions</a:t>
            </a:r>
          </a:p>
          <a:p>
            <a:pPr marL="342900" indent="-342900">
              <a:spcAft>
                <a:spcPts val="300"/>
              </a:spcAft>
              <a:buFont typeface="Arial" panose="020B0604020202020204" pitchFamily="34" charset="0"/>
              <a:buChar char="•"/>
            </a:pPr>
            <a:r>
              <a:rPr lang="en-US" sz="2400" noProof="0" dirty="0"/>
              <a:t>However:</a:t>
            </a:r>
          </a:p>
          <a:p>
            <a:pPr marL="800100" lvl="1" indent="-342900">
              <a:spcAft>
                <a:spcPts val="300"/>
              </a:spcAft>
              <a:buFont typeface="Arial" panose="020B0604020202020204" pitchFamily="34" charset="0"/>
              <a:buChar char="•"/>
            </a:pPr>
            <a:r>
              <a:rPr lang="en-US" sz="2000" noProof="0" dirty="0"/>
              <a:t>In some situations, the release can be detected even when the sample increments caused by the release event are much smaller than the largest sample concentrations caused by the nuisance sources</a:t>
            </a:r>
          </a:p>
          <a:p>
            <a:pPr marL="342900" indent="-342900">
              <a:buFont typeface="Arial" panose="020B0604020202020204" pitchFamily="34" charset="0"/>
              <a:buChar char="•"/>
            </a:pPr>
            <a:endParaRPr lang="en-GB" sz="2400" noProof="0" dirty="0"/>
          </a:p>
        </p:txBody>
      </p:sp>
      <p:sp>
        <p:nvSpPr>
          <p:cNvPr id="9" name="Textfeld 8">
            <a:extLst>
              <a:ext uri="{FF2B5EF4-FFF2-40B4-BE49-F238E27FC236}">
                <a16:creationId xmlns:a16="http://schemas.microsoft.com/office/drawing/2014/main" id="{1C419B80-8769-BBC6-6C40-ABDE50181E70}"/>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67CB568E-B0D3-8EF1-2ACC-CBBFE347D9FD}"/>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Impact of Nuisance Background on Source Location Models</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E4457958-1BE9-F0F4-0876-298BDB9DC022}"/>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O2.3-715</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2" name="TextBox 3">
            <a:extLst>
              <a:ext uri="{FF2B5EF4-FFF2-40B4-BE49-F238E27FC236}">
                <a16:creationId xmlns:a16="http://schemas.microsoft.com/office/drawing/2014/main" id="{97434691-99F7-4D7B-3ED0-D2FECF72F1AC}"/>
              </a:ext>
            </a:extLst>
          </p:cNvPr>
          <p:cNvSpPr txBox="1"/>
          <p:nvPr/>
        </p:nvSpPr>
        <p:spPr>
          <a:xfrm>
            <a:off x="-4354" y="662560"/>
            <a:ext cx="12192000" cy="279839"/>
          </a:xfrm>
          <a:prstGeom prst="rect">
            <a:avLst/>
          </a:prstGeom>
          <a:noFill/>
        </p:spPr>
        <p:txBody>
          <a:bodyPr wrap="square" lIns="0" tIns="0" rIns="0" bIns="0" rtlCol="0" anchor="t">
            <a:normAutofit/>
          </a:bodyPr>
          <a:lstStyle/>
          <a:p>
            <a:pPr algn="ctr"/>
            <a:r>
              <a:rPr lang="en-GB" sz="1200" noProof="0" dirty="0">
                <a:solidFill>
                  <a:srgbClr val="1A3A64"/>
                </a:solidFill>
                <a:latin typeface="Arial" panose="020B0604020202020204" pitchFamily="34" charset="0"/>
                <a:cs typeface="Arial" panose="020B0604020202020204" pitchFamily="34" charset="0"/>
              </a:rPr>
              <a:t>Paul W. Eslinger, Ramesh Sarathi, Brian Schrom</a:t>
            </a:r>
            <a:r>
              <a:rPr lang="en-GB" sz="1200" dirty="0">
                <a:solidFill>
                  <a:srgbClr val="1A3A64"/>
                </a:solidFill>
                <a:latin typeface="Arial" panose="020B0604020202020204" pitchFamily="34" charset="0"/>
                <a:cs typeface="Arial" panose="020B0604020202020204" pitchFamily="34" charset="0"/>
              </a:rPr>
              <a:t>, Cari Siefert</a:t>
            </a:r>
            <a:endParaRPr lang="en-GB" sz="1200" noProof="0" dirty="0">
              <a:solidFill>
                <a:srgbClr val="1A3A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1370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AED8B-A3E5-6D3F-037C-54EF82B9018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996A9A1-FA4C-18BE-A103-B760369825D0}"/>
              </a:ext>
            </a:extLst>
          </p:cNvPr>
          <p:cNvSpPr txBox="1">
            <a:spLocks/>
          </p:cNvSpPr>
          <p:nvPr/>
        </p:nvSpPr>
        <p:spPr>
          <a:xfrm>
            <a:off x="160019" y="1023385"/>
            <a:ext cx="11871961" cy="415194"/>
          </a:xfrm>
          <a:prstGeom prst="rect">
            <a:avLst/>
          </a:prstGeom>
          <a:noFill/>
          <a:ln>
            <a:noFill/>
          </a:ln>
        </p:spPr>
        <p:txBody>
          <a:bodyPr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200" b="1" noProof="0" dirty="0">
                <a:solidFill>
                  <a:srgbClr val="1A3A64"/>
                </a:solidFill>
                <a:latin typeface="Arial" panose="020B0604020202020204" pitchFamily="34" charset="0"/>
                <a:cs typeface="Arial" panose="020B0604020202020204" pitchFamily="34" charset="0"/>
              </a:rPr>
              <a:t>Questions?</a:t>
            </a:r>
            <a:endParaRPr lang="en-GB" sz="2200" noProof="0" dirty="0">
              <a:solidFill>
                <a:srgbClr val="1A3A64"/>
              </a:solidFill>
            </a:endParaRPr>
          </a:p>
        </p:txBody>
      </p:sp>
      <p:sp>
        <p:nvSpPr>
          <p:cNvPr id="5" name="Textfeld 4">
            <a:extLst>
              <a:ext uri="{FF2B5EF4-FFF2-40B4-BE49-F238E27FC236}">
                <a16:creationId xmlns:a16="http://schemas.microsoft.com/office/drawing/2014/main" id="{E511DBE6-A5D0-6580-F1E9-6AA4DC2DE8EC}"/>
              </a:ext>
            </a:extLst>
          </p:cNvPr>
          <p:cNvSpPr txBox="1"/>
          <p:nvPr/>
        </p:nvSpPr>
        <p:spPr>
          <a:xfrm>
            <a:off x="1684830" y="2464489"/>
            <a:ext cx="8949447" cy="621959"/>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algn="ctr"/>
            <a:r>
              <a:rPr lang="en-GB" sz="2400" noProof="0" dirty="0"/>
              <a:t>Questions?</a:t>
            </a:r>
          </a:p>
          <a:p>
            <a:endParaRPr lang="en-GB" sz="2400" dirty="0"/>
          </a:p>
          <a:p>
            <a:r>
              <a:rPr lang="en-US" sz="1800" dirty="0"/>
              <a:t>This Low-Yield Nuclear Monitoring (LYNM) research was funded by the National Nuclear Security Administration, Defense Nuclear Nonproliferation Research and Development (NNSA DNN R&amp;D). The authors acknowledge important interdisciplinary collaboration with scientists and engineers from LANL, LLNL, NNSS, PNNL, and SNL. The views expressed here do not necessarily reflect the opinion of the United States Government, the United States Department of Energy, or Pacific Northwest National Laboratory.</a:t>
            </a:r>
          </a:p>
          <a:p>
            <a:r>
              <a:rPr lang="en-US" dirty="0"/>
              <a:t> </a:t>
            </a:r>
            <a:endParaRPr lang="en-GB" sz="2400" noProof="0" dirty="0"/>
          </a:p>
        </p:txBody>
      </p:sp>
      <p:sp>
        <p:nvSpPr>
          <p:cNvPr id="9" name="Textfeld 8">
            <a:extLst>
              <a:ext uri="{FF2B5EF4-FFF2-40B4-BE49-F238E27FC236}">
                <a16:creationId xmlns:a16="http://schemas.microsoft.com/office/drawing/2014/main" id="{2AB90857-6DD0-2699-2F9D-9C300614F45A}"/>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020E0B5E-79D7-892A-1643-2EB49CAABD4E}"/>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Impact of Nuisance Background on Source Location Models</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9E0EF16-42B6-5B8D-81B5-E0FDC62195F1}"/>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O2.3-715</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2" name="TextBox 3">
            <a:extLst>
              <a:ext uri="{FF2B5EF4-FFF2-40B4-BE49-F238E27FC236}">
                <a16:creationId xmlns:a16="http://schemas.microsoft.com/office/drawing/2014/main" id="{4D7F444C-0EDC-9E25-8223-686B6CA279C2}"/>
              </a:ext>
            </a:extLst>
          </p:cNvPr>
          <p:cNvSpPr txBox="1"/>
          <p:nvPr/>
        </p:nvSpPr>
        <p:spPr>
          <a:xfrm>
            <a:off x="-4354" y="662560"/>
            <a:ext cx="12192000" cy="279839"/>
          </a:xfrm>
          <a:prstGeom prst="rect">
            <a:avLst/>
          </a:prstGeom>
          <a:noFill/>
        </p:spPr>
        <p:txBody>
          <a:bodyPr wrap="square" lIns="0" tIns="0" rIns="0" bIns="0" rtlCol="0" anchor="t">
            <a:normAutofit/>
          </a:bodyPr>
          <a:lstStyle/>
          <a:p>
            <a:pPr algn="ctr"/>
            <a:r>
              <a:rPr lang="en-GB" sz="1200" noProof="0" dirty="0">
                <a:solidFill>
                  <a:srgbClr val="1A3A64"/>
                </a:solidFill>
                <a:latin typeface="Arial" panose="020B0604020202020204" pitchFamily="34" charset="0"/>
                <a:cs typeface="Arial" panose="020B0604020202020204" pitchFamily="34" charset="0"/>
              </a:rPr>
              <a:t>Paul W. Eslinger, Ramesh Sarathi, Brian Schrom</a:t>
            </a:r>
            <a:r>
              <a:rPr lang="en-GB" sz="1200" dirty="0">
                <a:solidFill>
                  <a:srgbClr val="1A3A64"/>
                </a:solidFill>
                <a:latin typeface="Arial" panose="020B0604020202020204" pitchFamily="34" charset="0"/>
                <a:cs typeface="Arial" panose="020B0604020202020204" pitchFamily="34" charset="0"/>
              </a:rPr>
              <a:t>, Cari Siefert</a:t>
            </a:r>
            <a:endParaRPr lang="en-GB" sz="1200" noProof="0" dirty="0">
              <a:solidFill>
                <a:srgbClr val="1A3A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1028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ED4F2-E130-59D0-173A-EDD9DE18EAF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8E8B13C-FFDC-1F53-A5AC-7C75BC59F4DE}"/>
              </a:ext>
            </a:extLst>
          </p:cNvPr>
          <p:cNvSpPr txBox="1">
            <a:spLocks/>
          </p:cNvSpPr>
          <p:nvPr/>
        </p:nvSpPr>
        <p:spPr>
          <a:xfrm>
            <a:off x="154941" y="1048255"/>
            <a:ext cx="11871961" cy="463192"/>
          </a:xfrm>
          <a:prstGeom prst="rect">
            <a:avLst/>
          </a:prstGeom>
          <a:noFill/>
          <a:ln>
            <a:noFill/>
          </a:ln>
        </p:spPr>
        <p:txBody>
          <a:bodyPr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200" b="1" noProof="0" dirty="0">
                <a:solidFill>
                  <a:srgbClr val="1A3A64"/>
                </a:solidFill>
                <a:latin typeface="Arial" panose="020B0604020202020204" pitchFamily="34" charset="0"/>
                <a:cs typeface="Arial" panose="020B0604020202020204" pitchFamily="34" charset="0"/>
              </a:rPr>
              <a:t>Motivation</a:t>
            </a:r>
            <a:endParaRPr lang="en-GB" sz="2200" noProof="0" dirty="0">
              <a:solidFill>
                <a:srgbClr val="1A3A64"/>
              </a:solidFill>
            </a:endParaRPr>
          </a:p>
        </p:txBody>
      </p:sp>
      <p:sp>
        <p:nvSpPr>
          <p:cNvPr id="5" name="Textfeld 4">
            <a:extLst>
              <a:ext uri="{FF2B5EF4-FFF2-40B4-BE49-F238E27FC236}">
                <a16:creationId xmlns:a16="http://schemas.microsoft.com/office/drawing/2014/main" id="{FA7A52E1-7BA5-FF0A-C724-8C159263790E}"/>
              </a:ext>
            </a:extLst>
          </p:cNvPr>
          <p:cNvSpPr txBox="1"/>
          <p:nvPr/>
        </p:nvSpPr>
        <p:spPr>
          <a:xfrm>
            <a:off x="743193" y="1548642"/>
            <a:ext cx="10809376" cy="4237369"/>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457200" indent="-457200" algn="l">
              <a:spcAft>
                <a:spcPts val="300"/>
              </a:spcAft>
              <a:buFont typeface="Arial" panose="020B0604020202020204" pitchFamily="34" charset="0"/>
              <a:buChar char="•"/>
            </a:pPr>
            <a:r>
              <a:rPr lang="en-US" sz="2400" dirty="0">
                <a:solidFill>
                  <a:srgbClr val="000000"/>
                </a:solidFill>
              </a:rPr>
              <a:t>Most source-term algorithms for atmospheric releases assume there is no influence from nuisance sources</a:t>
            </a:r>
          </a:p>
          <a:p>
            <a:pPr marL="457200" indent="-457200" algn="l">
              <a:spcAft>
                <a:spcPts val="300"/>
              </a:spcAft>
              <a:buFont typeface="Arial" panose="020B0604020202020204" pitchFamily="34" charset="0"/>
              <a:buChar char="•"/>
            </a:pPr>
            <a:r>
              <a:rPr lang="en-US" sz="2400" dirty="0">
                <a:solidFill>
                  <a:srgbClr val="000000"/>
                </a:solidFill>
              </a:rPr>
              <a:t>Industrial sources result in a world-wide background of xenon isotopes that are also useful for detecting nuclear explosions</a:t>
            </a:r>
          </a:p>
          <a:p>
            <a:pPr marL="457200" indent="-457200" algn="l">
              <a:spcAft>
                <a:spcPts val="300"/>
              </a:spcAft>
              <a:buFont typeface="Arial" panose="020B0604020202020204" pitchFamily="34" charset="0"/>
              <a:buChar char="•"/>
            </a:pPr>
            <a:r>
              <a:rPr lang="en-US" sz="2400" dirty="0">
                <a:solidFill>
                  <a:srgbClr val="000000"/>
                </a:solidFill>
              </a:rPr>
              <a:t>A source-location algorithm has been developed that explicitly accounts for nuisance sources</a:t>
            </a:r>
          </a:p>
          <a:p>
            <a:pPr marL="457200" indent="-457200" algn="l">
              <a:spcAft>
                <a:spcPts val="300"/>
              </a:spcAft>
              <a:buFont typeface="Arial" panose="020B0604020202020204" pitchFamily="34" charset="0"/>
              <a:buChar char="•"/>
            </a:pPr>
            <a:r>
              <a:rPr lang="en-US" sz="2400" dirty="0">
                <a:solidFill>
                  <a:srgbClr val="000000"/>
                </a:solidFill>
              </a:rPr>
              <a:t>This work evaluates algorithm performance using a data set with 384 synthetic release events containing </a:t>
            </a:r>
            <a:r>
              <a:rPr lang="en-US" sz="2400" baseline="30000" dirty="0">
                <a:solidFill>
                  <a:srgbClr val="000000"/>
                </a:solidFill>
              </a:rPr>
              <a:t>133</a:t>
            </a:r>
            <a:r>
              <a:rPr lang="en-US" sz="2400" dirty="0">
                <a:solidFill>
                  <a:srgbClr val="000000"/>
                </a:solidFill>
              </a:rPr>
              <a:t>Xe</a:t>
            </a:r>
          </a:p>
          <a:p>
            <a:pPr marL="800100" lvl="1" indent="-342900">
              <a:spcAft>
                <a:spcPts val="300"/>
              </a:spcAft>
              <a:buFont typeface="Arial" panose="020B0604020202020204" pitchFamily="34" charset="0"/>
              <a:buChar char="•"/>
            </a:pPr>
            <a:r>
              <a:rPr lang="en-US" sz="2000" dirty="0">
                <a:solidFill>
                  <a:srgbClr val="000000"/>
                </a:solidFill>
              </a:rPr>
              <a:t>Can we identify a small release of </a:t>
            </a:r>
            <a:r>
              <a:rPr lang="en-US" sz="2000" baseline="30000" dirty="0">
                <a:solidFill>
                  <a:srgbClr val="000000"/>
                </a:solidFill>
              </a:rPr>
              <a:t>133</a:t>
            </a:r>
            <a:r>
              <a:rPr lang="en-US" sz="2000" dirty="0">
                <a:solidFill>
                  <a:srgbClr val="000000"/>
                </a:solidFill>
              </a:rPr>
              <a:t>Xe in the presence of background sources?</a:t>
            </a:r>
          </a:p>
          <a:p>
            <a:pPr marL="800100" lvl="1" indent="-342900">
              <a:spcAft>
                <a:spcPts val="300"/>
              </a:spcAft>
              <a:buFont typeface="Arial" panose="020B0604020202020204" pitchFamily="34" charset="0"/>
              <a:buChar char="•"/>
            </a:pPr>
            <a:r>
              <a:rPr lang="en-US" sz="2000" dirty="0">
                <a:solidFill>
                  <a:srgbClr val="000000"/>
                </a:solidFill>
              </a:rPr>
              <a:t>Is there a threshold below which the release is masked by the nuisance sources?</a:t>
            </a:r>
            <a:endParaRPr lang="en-GB" sz="1600" noProof="0" dirty="0"/>
          </a:p>
        </p:txBody>
      </p:sp>
      <p:sp>
        <p:nvSpPr>
          <p:cNvPr id="9" name="Textfeld 8">
            <a:extLst>
              <a:ext uri="{FF2B5EF4-FFF2-40B4-BE49-F238E27FC236}">
                <a16:creationId xmlns:a16="http://schemas.microsoft.com/office/drawing/2014/main" id="{EEAA886C-E7CC-718B-981C-27A86CEFFB70}"/>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C5DE105E-E938-727B-01FB-3CB3A04A6534}"/>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Impact of Nuisance Background on Source Location Models</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CF0DAFB5-5445-32C3-7543-84BCC99E1763}"/>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Paul W. Eslinger, Ramesh Sarathi, Brian Schrom, Cari Siefert</a:t>
            </a:r>
          </a:p>
        </p:txBody>
      </p:sp>
      <p:sp>
        <p:nvSpPr>
          <p:cNvPr id="3" name="Title 1">
            <a:extLst>
              <a:ext uri="{FF2B5EF4-FFF2-40B4-BE49-F238E27FC236}">
                <a16:creationId xmlns:a16="http://schemas.microsoft.com/office/drawing/2014/main" id="{20F86861-FD21-154B-E0AC-1CE2F5184C77}"/>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O2.3-715</a:t>
            </a:r>
            <a:endParaRPr lang="en-GB" sz="2800" b="1" noProof="0" dirty="0">
              <a:solidFill>
                <a:srgbClr val="1B3B6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40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C931E5-7228-F990-F986-EF17D6CAAA5C}"/>
              </a:ext>
            </a:extLst>
          </p:cNvPr>
          <p:cNvSpPr txBox="1">
            <a:spLocks/>
          </p:cNvSpPr>
          <p:nvPr/>
        </p:nvSpPr>
        <p:spPr>
          <a:xfrm>
            <a:off x="160019" y="1023385"/>
            <a:ext cx="11871961" cy="415194"/>
          </a:xfrm>
          <a:prstGeom prst="rect">
            <a:avLst/>
          </a:prstGeom>
          <a:noFill/>
          <a:ln>
            <a:noFill/>
          </a:ln>
        </p:spPr>
        <p:txBody>
          <a:bodyPr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200" b="1" noProof="0" dirty="0">
                <a:solidFill>
                  <a:srgbClr val="1A3A64"/>
                </a:solidFill>
                <a:latin typeface="Arial" panose="020B0604020202020204" pitchFamily="34" charset="0"/>
                <a:cs typeface="Arial" panose="020B0604020202020204" pitchFamily="34" charset="0"/>
              </a:rPr>
              <a:t>Release </a:t>
            </a:r>
            <a:r>
              <a:rPr lang="en-GB" sz="2200" b="1" dirty="0">
                <a:solidFill>
                  <a:srgbClr val="1A3A64"/>
                </a:solidFill>
                <a:latin typeface="Arial" panose="020B0604020202020204" pitchFamily="34" charset="0"/>
                <a:cs typeface="Arial" panose="020B0604020202020204" pitchFamily="34" charset="0"/>
              </a:rPr>
              <a:t>and Sampling Locations</a:t>
            </a:r>
            <a:endParaRPr lang="en-GB" sz="2200" noProof="0" dirty="0">
              <a:solidFill>
                <a:srgbClr val="1A3A64"/>
              </a:solidFill>
            </a:endParaRPr>
          </a:p>
        </p:txBody>
      </p:sp>
      <p:sp>
        <p:nvSpPr>
          <p:cNvPr id="9" name="Textfeld 8">
            <a:extLst>
              <a:ext uri="{FF2B5EF4-FFF2-40B4-BE49-F238E27FC236}">
                <a16:creationId xmlns:a16="http://schemas.microsoft.com/office/drawing/2014/main" id="{D14ABC74-1641-975B-EF30-0E62B6FD7F6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B5674B9D-3B7F-A194-F633-2F71EE9EA846}"/>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Impact of Nuisance Background on Source Location Models</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1AF1088E-0554-0012-1E65-3620C1679126}"/>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Paul W. Eslinger, Ramesh Sarathi, Brian Schrom</a:t>
            </a:r>
            <a:r>
              <a:rPr lang="en-GB" sz="1200" dirty="0">
                <a:solidFill>
                  <a:srgbClr val="1A3A64"/>
                </a:solidFill>
                <a:latin typeface="Arial" panose="020B0604020202020204" pitchFamily="34" charset="0"/>
                <a:cs typeface="Arial" panose="020B0604020202020204" pitchFamily="34" charset="0"/>
              </a:rPr>
              <a:t>, Cari Siefert</a:t>
            </a:r>
            <a:endParaRPr lang="en-GB" sz="1200" noProof="0" dirty="0">
              <a:solidFill>
                <a:srgbClr val="1A3A64"/>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D28CED6-BABC-21FD-5CAB-343078EB076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O2.3-715</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7" name="Picture 6" descr="Map&#10;&#10;AI-generated content may be incorrect.">
            <a:extLst>
              <a:ext uri="{FF2B5EF4-FFF2-40B4-BE49-F238E27FC236}">
                <a16:creationId xmlns:a16="http://schemas.microsoft.com/office/drawing/2014/main" id="{F5F76694-3E3D-0580-7EDA-385A83ED7B4C}"/>
              </a:ext>
            </a:extLst>
          </p:cNvPr>
          <p:cNvPicPr>
            <a:picLocks noChangeAspect="1"/>
          </p:cNvPicPr>
          <p:nvPr/>
        </p:nvPicPr>
        <p:blipFill>
          <a:blip r:embed="rId2"/>
          <a:stretch>
            <a:fillRect/>
          </a:stretch>
        </p:blipFill>
        <p:spPr>
          <a:xfrm>
            <a:off x="772662" y="1411628"/>
            <a:ext cx="4946880" cy="5038972"/>
          </a:xfrm>
          <a:prstGeom prst="rect">
            <a:avLst/>
          </a:prstGeom>
        </p:spPr>
      </p:pic>
      <p:pic>
        <p:nvPicPr>
          <p:cNvPr id="13" name="Picture 12">
            <a:extLst>
              <a:ext uri="{FF2B5EF4-FFF2-40B4-BE49-F238E27FC236}">
                <a16:creationId xmlns:a16="http://schemas.microsoft.com/office/drawing/2014/main" id="{576D7E88-886A-3DA1-9BC1-A01CBF3699CF}"/>
              </a:ext>
            </a:extLst>
          </p:cNvPr>
          <p:cNvPicPr>
            <a:picLocks noChangeAspect="1"/>
          </p:cNvPicPr>
          <p:nvPr/>
        </p:nvPicPr>
        <p:blipFill>
          <a:blip r:embed="rId3"/>
          <a:stretch>
            <a:fillRect/>
          </a:stretch>
        </p:blipFill>
        <p:spPr>
          <a:xfrm>
            <a:off x="6337844" y="1411627"/>
            <a:ext cx="4946880" cy="5038972"/>
          </a:xfrm>
          <a:prstGeom prst="rect">
            <a:avLst/>
          </a:prstGeom>
        </p:spPr>
      </p:pic>
      <p:sp>
        <p:nvSpPr>
          <p:cNvPr id="15" name="TextBox 14">
            <a:extLst>
              <a:ext uri="{FF2B5EF4-FFF2-40B4-BE49-F238E27FC236}">
                <a16:creationId xmlns:a16="http://schemas.microsoft.com/office/drawing/2014/main" id="{3F35A988-5ADA-D59E-E60B-D30C97FDEE99}"/>
              </a:ext>
            </a:extLst>
          </p:cNvPr>
          <p:cNvSpPr txBox="1"/>
          <p:nvPr/>
        </p:nvSpPr>
        <p:spPr>
          <a:xfrm>
            <a:off x="1618343" y="6493289"/>
            <a:ext cx="8991601" cy="307777"/>
          </a:xfrm>
          <a:prstGeom prst="rect">
            <a:avLst/>
          </a:prstGeom>
          <a:noFill/>
        </p:spPr>
        <p:txBody>
          <a:bodyPr wrap="square" rtlCol="0">
            <a:spAutoFit/>
          </a:bodyPr>
          <a:lstStyle/>
          <a:p>
            <a:r>
              <a:rPr lang="en-US" sz="1400" dirty="0">
                <a:solidFill>
                  <a:srgbClr val="000000"/>
                </a:solidFill>
              </a:rPr>
              <a:t>Sampler Characteristics: Brander, S., Baur, S., et al., 2022. </a:t>
            </a:r>
            <a:r>
              <a:rPr lang="en-US" sz="1400" i="1" dirty="0">
                <a:solidFill>
                  <a:srgbClr val="000000"/>
                </a:solidFill>
              </a:rPr>
              <a:t>J. Environ. </a:t>
            </a:r>
            <a:r>
              <a:rPr lang="en-US" sz="1400" i="1" dirty="0" err="1">
                <a:solidFill>
                  <a:srgbClr val="000000"/>
                </a:solidFill>
              </a:rPr>
              <a:t>Radioact</a:t>
            </a:r>
            <a:r>
              <a:rPr lang="en-US" sz="1400" i="1" dirty="0">
                <a:solidFill>
                  <a:srgbClr val="000000"/>
                </a:solidFill>
              </a:rPr>
              <a:t>. doi:10.1016/j.jenvrad.2022.107034</a:t>
            </a:r>
            <a:endParaRPr lang="en-US" sz="1400" dirty="0">
              <a:solidFill>
                <a:srgbClr val="000000"/>
              </a:solidFill>
            </a:endParaRPr>
          </a:p>
        </p:txBody>
      </p:sp>
    </p:spTree>
    <p:extLst>
      <p:ext uri="{BB962C8B-B14F-4D97-AF65-F5344CB8AC3E}">
        <p14:creationId xmlns:p14="http://schemas.microsoft.com/office/powerpoint/2010/main" val="227484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F6BC0-2E72-D40B-D8D6-87D517DF8F6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9D57A21-0B07-DC39-36F2-BE135B7EFD07}"/>
              </a:ext>
            </a:extLst>
          </p:cNvPr>
          <p:cNvSpPr txBox="1">
            <a:spLocks/>
          </p:cNvSpPr>
          <p:nvPr/>
        </p:nvSpPr>
        <p:spPr>
          <a:xfrm>
            <a:off x="160019" y="1023385"/>
            <a:ext cx="11871961" cy="415194"/>
          </a:xfrm>
          <a:prstGeom prst="rect">
            <a:avLst/>
          </a:prstGeom>
          <a:noFill/>
          <a:ln>
            <a:noFill/>
          </a:ln>
        </p:spPr>
        <p:txBody>
          <a:bodyPr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200" b="1" noProof="0" dirty="0">
                <a:solidFill>
                  <a:srgbClr val="1A3A64"/>
                </a:solidFill>
                <a:latin typeface="Arial" panose="020B0604020202020204" pitchFamily="34" charset="0"/>
                <a:cs typeface="Arial" panose="020B0604020202020204" pitchFamily="34" charset="0"/>
              </a:rPr>
              <a:t>Release Setting</a:t>
            </a:r>
            <a:endParaRPr lang="en-GB" sz="2200" noProof="0" dirty="0">
              <a:solidFill>
                <a:srgbClr val="1A3A64"/>
              </a:solidFill>
            </a:endParaRPr>
          </a:p>
        </p:txBody>
      </p:sp>
      <p:sp>
        <p:nvSpPr>
          <p:cNvPr id="5" name="Textfeld 4">
            <a:extLst>
              <a:ext uri="{FF2B5EF4-FFF2-40B4-BE49-F238E27FC236}">
                <a16:creationId xmlns:a16="http://schemas.microsoft.com/office/drawing/2014/main" id="{103096C8-D262-88F9-86FF-E21821692872}"/>
              </a:ext>
            </a:extLst>
          </p:cNvPr>
          <p:cNvSpPr txBox="1"/>
          <p:nvPr/>
        </p:nvSpPr>
        <p:spPr>
          <a:xfrm>
            <a:off x="660396" y="1690259"/>
            <a:ext cx="11019245" cy="3992083"/>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342900" indent="-342900">
              <a:spcAft>
                <a:spcPts val="300"/>
              </a:spcAft>
              <a:buFont typeface="Arial" panose="020B0604020202020204" pitchFamily="34" charset="0"/>
              <a:buChar char="•"/>
            </a:pPr>
            <a:r>
              <a:rPr lang="en-US" sz="2400" dirty="0">
                <a:solidFill>
                  <a:srgbClr val="000000"/>
                </a:solidFill>
              </a:rPr>
              <a:t>384 synthetic “explosion” release cases</a:t>
            </a:r>
          </a:p>
          <a:p>
            <a:pPr marL="342900" indent="-342900">
              <a:spcAft>
                <a:spcPts val="300"/>
              </a:spcAft>
              <a:buFont typeface="Arial" panose="020B0604020202020204" pitchFamily="34" charset="0"/>
              <a:buChar char="•"/>
            </a:pPr>
            <a:r>
              <a:rPr lang="en-US" sz="2400" dirty="0">
                <a:solidFill>
                  <a:srgbClr val="000000"/>
                </a:solidFill>
              </a:rPr>
              <a:t>Two nuisance sources with continuous releases</a:t>
            </a:r>
          </a:p>
          <a:p>
            <a:pPr marL="742950" lvl="1" indent="-285750">
              <a:spcAft>
                <a:spcPts val="300"/>
              </a:spcAft>
              <a:buFont typeface="Arial" panose="020B0604020202020204" pitchFamily="34" charset="0"/>
              <a:buChar char="•"/>
            </a:pPr>
            <a:r>
              <a:rPr lang="en-US" sz="2000" dirty="0">
                <a:solidFill>
                  <a:srgbClr val="000000"/>
                </a:solidFill>
              </a:rPr>
              <a:t>Nuclear power plant (NPP): 10</a:t>
            </a:r>
            <a:r>
              <a:rPr lang="en-US" sz="2000" baseline="30000" dirty="0">
                <a:solidFill>
                  <a:srgbClr val="000000"/>
                </a:solidFill>
              </a:rPr>
              <a:t>10</a:t>
            </a:r>
            <a:r>
              <a:rPr lang="en-US" sz="2000" dirty="0">
                <a:solidFill>
                  <a:srgbClr val="000000"/>
                </a:solidFill>
              </a:rPr>
              <a:t> Bq per day</a:t>
            </a:r>
          </a:p>
          <a:p>
            <a:pPr marL="742950" lvl="1" indent="-285750">
              <a:spcAft>
                <a:spcPts val="300"/>
              </a:spcAft>
              <a:buFont typeface="Arial" panose="020B0604020202020204" pitchFamily="34" charset="0"/>
              <a:buChar char="•"/>
            </a:pPr>
            <a:r>
              <a:rPr lang="en-US" sz="2000" dirty="0">
                <a:solidFill>
                  <a:srgbClr val="000000"/>
                </a:solidFill>
              </a:rPr>
              <a:t>Medical isotope production facility (MIPF): 10</a:t>
            </a:r>
            <a:r>
              <a:rPr lang="en-US" sz="2000" baseline="30000" dirty="0">
                <a:solidFill>
                  <a:srgbClr val="000000"/>
                </a:solidFill>
              </a:rPr>
              <a:t>10</a:t>
            </a:r>
            <a:r>
              <a:rPr lang="en-US" sz="2000" dirty="0">
                <a:solidFill>
                  <a:srgbClr val="000000"/>
                </a:solidFill>
              </a:rPr>
              <a:t> Bq per day</a:t>
            </a:r>
          </a:p>
          <a:p>
            <a:pPr marL="342900" indent="-342900">
              <a:spcAft>
                <a:spcPts val="300"/>
              </a:spcAft>
              <a:buFont typeface="Arial" panose="020B0604020202020204" pitchFamily="34" charset="0"/>
              <a:buChar char="•"/>
            </a:pPr>
            <a:r>
              <a:rPr lang="en-US" sz="2400" dirty="0">
                <a:solidFill>
                  <a:srgbClr val="000000"/>
                </a:solidFill>
              </a:rPr>
              <a:t>Atmospheric conditions</a:t>
            </a:r>
          </a:p>
          <a:p>
            <a:pPr marL="742950" lvl="1" indent="-285750">
              <a:spcAft>
                <a:spcPts val="300"/>
              </a:spcAft>
              <a:buFont typeface="Arial" panose="020B0604020202020204" pitchFamily="34" charset="0"/>
              <a:buChar char="•"/>
            </a:pPr>
            <a:r>
              <a:rPr lang="en-US" sz="2000" dirty="0">
                <a:solidFill>
                  <a:srgbClr val="000000"/>
                </a:solidFill>
              </a:rPr>
              <a:t>Use 4 ten-day periods spaced over 18 months (summer and winter)</a:t>
            </a:r>
          </a:p>
          <a:p>
            <a:pPr marL="342900" indent="-342900">
              <a:spcAft>
                <a:spcPts val="300"/>
              </a:spcAft>
              <a:buFont typeface="Arial" panose="020B0604020202020204" pitchFamily="34" charset="0"/>
              <a:buChar char="•"/>
            </a:pPr>
            <a:r>
              <a:rPr lang="en-US" sz="2400" dirty="0">
                <a:solidFill>
                  <a:srgbClr val="000000"/>
                </a:solidFill>
              </a:rPr>
              <a:t>Sample concentrations developed using Hysplit based on high resolution WRF runs (900 m spatial resolution, 15 minute outputs) in time-forward mode</a:t>
            </a:r>
          </a:p>
          <a:p>
            <a:pPr marL="342900" indent="-342900">
              <a:spcAft>
                <a:spcPts val="300"/>
              </a:spcAft>
              <a:buFont typeface="Arial" panose="020B0604020202020204" pitchFamily="34" charset="0"/>
              <a:buChar char="•"/>
            </a:pPr>
            <a:r>
              <a:rPr lang="en-US" sz="2400" dirty="0">
                <a:solidFill>
                  <a:srgbClr val="000000"/>
                </a:solidFill>
              </a:rPr>
              <a:t>Source-term estimation done using Hysplit and NOAA’s High Resolution Rapid Refresh (HRRR) meteorological data (3 km spatial resolution, 1 hour outputs) in time-reversed mode</a:t>
            </a:r>
            <a:endParaRPr lang="en-GB" sz="2400" noProof="0" dirty="0"/>
          </a:p>
        </p:txBody>
      </p:sp>
      <p:sp>
        <p:nvSpPr>
          <p:cNvPr id="9" name="Textfeld 8">
            <a:extLst>
              <a:ext uri="{FF2B5EF4-FFF2-40B4-BE49-F238E27FC236}">
                <a16:creationId xmlns:a16="http://schemas.microsoft.com/office/drawing/2014/main" id="{3576E050-CEA8-4595-EA15-5C534E5D30DE}"/>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59D7576D-C013-7B22-FA70-3360C80008BD}"/>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Impact of Nuisance Background on Source Location Models</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AE11E69-24AD-4EC7-F56A-93C644185833}"/>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O2.3-715</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7" name="TextBox 3">
            <a:extLst>
              <a:ext uri="{FF2B5EF4-FFF2-40B4-BE49-F238E27FC236}">
                <a16:creationId xmlns:a16="http://schemas.microsoft.com/office/drawing/2014/main" id="{A4E759BE-FB1C-6F36-1296-0BB147BCD0A4}"/>
              </a:ext>
            </a:extLst>
          </p:cNvPr>
          <p:cNvSpPr txBox="1"/>
          <p:nvPr/>
        </p:nvSpPr>
        <p:spPr>
          <a:xfrm>
            <a:off x="-4354" y="662560"/>
            <a:ext cx="12192000" cy="279839"/>
          </a:xfrm>
          <a:prstGeom prst="rect">
            <a:avLst/>
          </a:prstGeom>
          <a:noFill/>
        </p:spPr>
        <p:txBody>
          <a:bodyPr wrap="square" lIns="0" tIns="0" rIns="0" bIns="0" rtlCol="0" anchor="t">
            <a:normAutofit/>
          </a:bodyPr>
          <a:lstStyle/>
          <a:p>
            <a:pPr algn="ctr"/>
            <a:r>
              <a:rPr lang="en-GB" sz="1200" noProof="0" dirty="0">
                <a:solidFill>
                  <a:srgbClr val="1A3A64"/>
                </a:solidFill>
                <a:latin typeface="Arial" panose="020B0604020202020204" pitchFamily="34" charset="0"/>
                <a:cs typeface="Arial" panose="020B0604020202020204" pitchFamily="34" charset="0"/>
              </a:rPr>
              <a:t>Paul W. Eslinger, Ramesh Sarathi, Brian Schrom</a:t>
            </a:r>
            <a:r>
              <a:rPr lang="en-GB" sz="1200" dirty="0">
                <a:solidFill>
                  <a:srgbClr val="1A3A64"/>
                </a:solidFill>
                <a:latin typeface="Arial" panose="020B0604020202020204" pitchFamily="34" charset="0"/>
                <a:cs typeface="Arial" panose="020B0604020202020204" pitchFamily="34" charset="0"/>
              </a:rPr>
              <a:t>, Cari Siefert</a:t>
            </a:r>
            <a:endParaRPr lang="en-GB" sz="1200" noProof="0" dirty="0">
              <a:solidFill>
                <a:srgbClr val="1A3A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683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98BE1-0FC9-925F-CF15-2110C4964E8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A9A68DA-5D47-3B2D-D7A5-E3B4BB9AE654}"/>
              </a:ext>
            </a:extLst>
          </p:cNvPr>
          <p:cNvSpPr txBox="1">
            <a:spLocks/>
          </p:cNvSpPr>
          <p:nvPr/>
        </p:nvSpPr>
        <p:spPr>
          <a:xfrm>
            <a:off x="160019" y="1023385"/>
            <a:ext cx="11871961" cy="415194"/>
          </a:xfrm>
          <a:prstGeom prst="rect">
            <a:avLst/>
          </a:prstGeom>
          <a:noFill/>
          <a:ln>
            <a:noFill/>
          </a:ln>
        </p:spPr>
        <p:txBody>
          <a:bodyPr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200" b="1" noProof="0" dirty="0">
                <a:solidFill>
                  <a:srgbClr val="1A3A64"/>
                </a:solidFill>
                <a:latin typeface="Arial" panose="020B0604020202020204" pitchFamily="34" charset="0"/>
                <a:cs typeface="Arial" panose="020B0604020202020204" pitchFamily="34" charset="0"/>
              </a:rPr>
              <a:t>Releases of </a:t>
            </a:r>
            <a:r>
              <a:rPr lang="en-GB" sz="2200" b="1" baseline="30000" noProof="0" dirty="0">
                <a:solidFill>
                  <a:srgbClr val="1A3A64"/>
                </a:solidFill>
                <a:latin typeface="Arial" panose="020B0604020202020204" pitchFamily="34" charset="0"/>
                <a:cs typeface="Arial" panose="020B0604020202020204" pitchFamily="34" charset="0"/>
              </a:rPr>
              <a:t>133</a:t>
            </a:r>
            <a:r>
              <a:rPr lang="en-GB" sz="2200" b="1" noProof="0" dirty="0">
                <a:solidFill>
                  <a:srgbClr val="1A3A64"/>
                </a:solidFill>
                <a:latin typeface="Arial" panose="020B0604020202020204" pitchFamily="34" charset="0"/>
                <a:cs typeface="Arial" panose="020B0604020202020204" pitchFamily="34" charset="0"/>
              </a:rPr>
              <a:t>Xe </a:t>
            </a:r>
            <a:r>
              <a:rPr lang="en-GB" sz="2200" b="1" dirty="0">
                <a:solidFill>
                  <a:srgbClr val="1A3A64"/>
                </a:solidFill>
                <a:latin typeface="Arial" panose="020B0604020202020204" pitchFamily="34" charset="0"/>
                <a:cs typeface="Arial" panose="020B0604020202020204" pitchFamily="34" charset="0"/>
              </a:rPr>
              <a:t>from Fission Events</a:t>
            </a:r>
            <a:endParaRPr lang="en-GB" sz="2200" noProof="0" dirty="0">
              <a:solidFill>
                <a:srgbClr val="1A3A64"/>
              </a:solidFill>
            </a:endParaRPr>
          </a:p>
        </p:txBody>
      </p:sp>
      <p:sp>
        <p:nvSpPr>
          <p:cNvPr id="9" name="Textfeld 8">
            <a:extLst>
              <a:ext uri="{FF2B5EF4-FFF2-40B4-BE49-F238E27FC236}">
                <a16:creationId xmlns:a16="http://schemas.microsoft.com/office/drawing/2014/main" id="{7EFFF0A7-9C37-2EA6-07D8-E53311B422A5}"/>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6DD564D8-CE1E-C2EF-46BE-F138306262E3}"/>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Impact of Nuisance Background on Source Location Models</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6D50D57-6774-FB7A-F302-2FC40D454222}"/>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O2.3-715</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2" name="Content Placeholder 4">
            <a:extLst>
              <a:ext uri="{FF2B5EF4-FFF2-40B4-BE49-F238E27FC236}">
                <a16:creationId xmlns:a16="http://schemas.microsoft.com/office/drawing/2014/main" id="{AD3ACDC0-9431-2E0A-4611-136491214DDD}"/>
              </a:ext>
            </a:extLst>
          </p:cNvPr>
          <p:cNvPicPr>
            <a:picLocks noChangeAspect="1"/>
          </p:cNvPicPr>
          <p:nvPr/>
        </p:nvPicPr>
        <p:blipFill>
          <a:blip r:embed="rId2"/>
          <a:stretch>
            <a:fillRect/>
          </a:stretch>
        </p:blipFill>
        <p:spPr>
          <a:xfrm>
            <a:off x="952291" y="1452333"/>
            <a:ext cx="10287416" cy="5150565"/>
          </a:xfrm>
          <a:prstGeom prst="rect">
            <a:avLst/>
          </a:prstGeom>
        </p:spPr>
      </p:pic>
      <p:sp>
        <p:nvSpPr>
          <p:cNvPr id="7" name="TextBox 6">
            <a:extLst>
              <a:ext uri="{FF2B5EF4-FFF2-40B4-BE49-F238E27FC236}">
                <a16:creationId xmlns:a16="http://schemas.microsoft.com/office/drawing/2014/main" id="{B3069BCD-5EDB-6594-5E90-0C2857A112F1}"/>
              </a:ext>
            </a:extLst>
          </p:cNvPr>
          <p:cNvSpPr txBox="1"/>
          <p:nvPr/>
        </p:nvSpPr>
        <p:spPr>
          <a:xfrm>
            <a:off x="5858176" y="4635928"/>
            <a:ext cx="3139693" cy="369332"/>
          </a:xfrm>
          <a:prstGeom prst="rect">
            <a:avLst/>
          </a:prstGeom>
          <a:solidFill>
            <a:schemeClr val="bg1"/>
          </a:solidFill>
          <a:ln w="19050">
            <a:solidFill>
              <a:srgbClr val="CF6F29"/>
            </a:solidFill>
          </a:ln>
        </p:spPr>
        <p:txBody>
          <a:bodyPr wrap="square" rtlCol="0">
            <a:spAutoFit/>
          </a:bodyPr>
          <a:lstStyle/>
          <a:p>
            <a:pPr algn="ctr"/>
            <a:r>
              <a:rPr lang="en-US" dirty="0"/>
              <a:t>Prompt release (no delay)</a:t>
            </a:r>
          </a:p>
        </p:txBody>
      </p:sp>
      <p:sp>
        <p:nvSpPr>
          <p:cNvPr id="8" name="TextBox 7">
            <a:extLst>
              <a:ext uri="{FF2B5EF4-FFF2-40B4-BE49-F238E27FC236}">
                <a16:creationId xmlns:a16="http://schemas.microsoft.com/office/drawing/2014/main" id="{AC49EC18-5BC0-BC9E-8E8A-9747112C9667}"/>
              </a:ext>
            </a:extLst>
          </p:cNvPr>
          <p:cNvSpPr txBox="1"/>
          <p:nvPr/>
        </p:nvSpPr>
        <p:spPr>
          <a:xfrm>
            <a:off x="7041634" y="3429000"/>
            <a:ext cx="3139693" cy="369332"/>
          </a:xfrm>
          <a:prstGeom prst="rect">
            <a:avLst/>
          </a:prstGeom>
          <a:solidFill>
            <a:schemeClr val="bg1"/>
          </a:solidFill>
          <a:ln w="19050">
            <a:solidFill>
              <a:srgbClr val="CF6F29"/>
            </a:solidFill>
          </a:ln>
        </p:spPr>
        <p:txBody>
          <a:bodyPr wrap="square" rtlCol="0">
            <a:spAutoFit/>
          </a:bodyPr>
          <a:lstStyle/>
          <a:p>
            <a:pPr algn="ctr"/>
            <a:r>
              <a:rPr lang="en-US" dirty="0"/>
              <a:t>Delayed release (6 h)</a:t>
            </a:r>
          </a:p>
        </p:txBody>
      </p:sp>
      <p:sp>
        <p:nvSpPr>
          <p:cNvPr id="12" name="TextBox 11">
            <a:extLst>
              <a:ext uri="{FF2B5EF4-FFF2-40B4-BE49-F238E27FC236}">
                <a16:creationId xmlns:a16="http://schemas.microsoft.com/office/drawing/2014/main" id="{4E7253D5-2CC1-BA2B-BBA0-09E7CCC81CF1}"/>
              </a:ext>
            </a:extLst>
          </p:cNvPr>
          <p:cNvSpPr txBox="1"/>
          <p:nvPr/>
        </p:nvSpPr>
        <p:spPr>
          <a:xfrm>
            <a:off x="3515794" y="2022550"/>
            <a:ext cx="3139693" cy="369332"/>
          </a:xfrm>
          <a:prstGeom prst="rect">
            <a:avLst/>
          </a:prstGeom>
          <a:solidFill>
            <a:schemeClr val="bg1"/>
          </a:solidFill>
          <a:ln w="19050">
            <a:solidFill>
              <a:srgbClr val="CF6F29"/>
            </a:solidFill>
          </a:ln>
        </p:spPr>
        <p:txBody>
          <a:bodyPr wrap="square" rtlCol="0">
            <a:spAutoFit/>
          </a:bodyPr>
          <a:lstStyle/>
          <a:p>
            <a:pPr algn="ctr"/>
            <a:r>
              <a:rPr lang="en-US" dirty="0"/>
              <a:t>Delayed release (30 h)</a:t>
            </a:r>
          </a:p>
        </p:txBody>
      </p:sp>
      <p:cxnSp>
        <p:nvCxnSpPr>
          <p:cNvPr id="13" name="Straight Arrow Connector 12">
            <a:extLst>
              <a:ext uri="{FF2B5EF4-FFF2-40B4-BE49-F238E27FC236}">
                <a16:creationId xmlns:a16="http://schemas.microsoft.com/office/drawing/2014/main" id="{CEBDD5D9-CE34-C9CD-68CC-819006AA3CE8}"/>
              </a:ext>
            </a:extLst>
          </p:cNvPr>
          <p:cNvCxnSpPr>
            <a:cxnSpLocks/>
          </p:cNvCxnSpPr>
          <p:nvPr/>
        </p:nvCxnSpPr>
        <p:spPr>
          <a:xfrm>
            <a:off x="5274482" y="2376523"/>
            <a:ext cx="0" cy="434486"/>
          </a:xfrm>
          <a:prstGeom prst="straightConnector1">
            <a:avLst/>
          </a:prstGeom>
          <a:ln w="38100">
            <a:solidFill>
              <a:srgbClr val="CF6F29"/>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D630C34-2392-F618-8220-6432350DBB94}"/>
              </a:ext>
            </a:extLst>
          </p:cNvPr>
          <p:cNvCxnSpPr>
            <a:cxnSpLocks/>
          </p:cNvCxnSpPr>
          <p:nvPr/>
        </p:nvCxnSpPr>
        <p:spPr>
          <a:xfrm flipV="1">
            <a:off x="8611496" y="3037113"/>
            <a:ext cx="0" cy="382664"/>
          </a:xfrm>
          <a:prstGeom prst="straightConnector1">
            <a:avLst/>
          </a:prstGeom>
          <a:ln w="38100">
            <a:solidFill>
              <a:srgbClr val="CF6F29"/>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F05AE40-34AF-FE99-EC49-5268D689388D}"/>
              </a:ext>
            </a:extLst>
          </p:cNvPr>
          <p:cNvCxnSpPr>
            <a:cxnSpLocks/>
          </p:cNvCxnSpPr>
          <p:nvPr/>
        </p:nvCxnSpPr>
        <p:spPr>
          <a:xfrm flipV="1">
            <a:off x="7343295" y="4129444"/>
            <a:ext cx="0" cy="506134"/>
          </a:xfrm>
          <a:prstGeom prst="straightConnector1">
            <a:avLst/>
          </a:prstGeom>
          <a:ln w="38100">
            <a:solidFill>
              <a:srgbClr val="CF6F29"/>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9A0C1A3-3D80-1A35-1CB3-85955C3D19D7}"/>
              </a:ext>
            </a:extLst>
          </p:cNvPr>
          <p:cNvSpPr txBox="1"/>
          <p:nvPr/>
        </p:nvSpPr>
        <p:spPr>
          <a:xfrm>
            <a:off x="245233" y="5684989"/>
            <a:ext cx="2340124" cy="1015663"/>
          </a:xfrm>
          <a:prstGeom prst="rect">
            <a:avLst/>
          </a:prstGeom>
          <a:solidFill>
            <a:schemeClr val="bg1"/>
          </a:solidFill>
          <a:ln w="28575">
            <a:solidFill>
              <a:srgbClr val="C8722E"/>
            </a:solidFill>
          </a:ln>
        </p:spPr>
        <p:txBody>
          <a:bodyPr wrap="square" rtlCol="0">
            <a:spAutoFit/>
          </a:bodyPr>
          <a:lstStyle/>
          <a:p>
            <a:r>
              <a:rPr lang="en-US" sz="2000" dirty="0">
                <a:solidFill>
                  <a:srgbClr val="000000"/>
                </a:solidFill>
              </a:rPr>
              <a:t>Releases are a 10</a:t>
            </a:r>
            <a:r>
              <a:rPr lang="en-US" sz="2000" baseline="30000" dirty="0">
                <a:solidFill>
                  <a:srgbClr val="000000"/>
                </a:solidFill>
              </a:rPr>
              <a:t>-4</a:t>
            </a:r>
            <a:r>
              <a:rPr lang="en-US" sz="2000" dirty="0">
                <a:solidFill>
                  <a:srgbClr val="000000"/>
                </a:solidFill>
              </a:rPr>
              <a:t> fraction of the </a:t>
            </a:r>
            <a:r>
              <a:rPr lang="en-US" sz="2000" baseline="30000" dirty="0">
                <a:solidFill>
                  <a:srgbClr val="000000"/>
                </a:solidFill>
              </a:rPr>
              <a:t>133</a:t>
            </a:r>
            <a:r>
              <a:rPr lang="en-US" sz="2000" dirty="0">
                <a:solidFill>
                  <a:srgbClr val="000000"/>
                </a:solidFill>
              </a:rPr>
              <a:t>Xe that was produced.</a:t>
            </a:r>
          </a:p>
        </p:txBody>
      </p:sp>
      <p:sp>
        <p:nvSpPr>
          <p:cNvPr id="30" name="TextBox 3">
            <a:extLst>
              <a:ext uri="{FF2B5EF4-FFF2-40B4-BE49-F238E27FC236}">
                <a16:creationId xmlns:a16="http://schemas.microsoft.com/office/drawing/2014/main" id="{AC08631E-0177-A9EC-93FF-EFC6E123D4FF}"/>
              </a:ext>
            </a:extLst>
          </p:cNvPr>
          <p:cNvSpPr txBox="1"/>
          <p:nvPr/>
        </p:nvSpPr>
        <p:spPr>
          <a:xfrm>
            <a:off x="-4354" y="662560"/>
            <a:ext cx="12192000" cy="279839"/>
          </a:xfrm>
          <a:prstGeom prst="rect">
            <a:avLst/>
          </a:prstGeom>
          <a:noFill/>
        </p:spPr>
        <p:txBody>
          <a:bodyPr wrap="square" lIns="0" tIns="0" rIns="0" bIns="0" rtlCol="0" anchor="t">
            <a:normAutofit/>
          </a:bodyPr>
          <a:lstStyle/>
          <a:p>
            <a:pPr algn="ctr"/>
            <a:r>
              <a:rPr lang="en-GB" sz="1200" noProof="0" dirty="0">
                <a:solidFill>
                  <a:srgbClr val="1A3A64"/>
                </a:solidFill>
                <a:latin typeface="Arial" panose="020B0604020202020204" pitchFamily="34" charset="0"/>
                <a:cs typeface="Arial" panose="020B0604020202020204" pitchFamily="34" charset="0"/>
              </a:rPr>
              <a:t>Paul W. Eslinger, Ramesh Sarathi, Brian Schrom</a:t>
            </a:r>
            <a:r>
              <a:rPr lang="en-GB" sz="1200" dirty="0">
                <a:solidFill>
                  <a:srgbClr val="1A3A64"/>
                </a:solidFill>
                <a:latin typeface="Arial" panose="020B0604020202020204" pitchFamily="34" charset="0"/>
                <a:cs typeface="Arial" panose="020B0604020202020204" pitchFamily="34" charset="0"/>
              </a:rPr>
              <a:t>, Cari Siefert</a:t>
            </a:r>
            <a:endParaRPr lang="en-GB" sz="1200" noProof="0" dirty="0">
              <a:solidFill>
                <a:srgbClr val="1A3A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601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CE440-C368-7C64-5961-DB50E92E64E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BC98CF1-39C7-EF5B-1B8B-65615C1CFAE2}"/>
              </a:ext>
            </a:extLst>
          </p:cNvPr>
          <p:cNvSpPr txBox="1">
            <a:spLocks/>
          </p:cNvSpPr>
          <p:nvPr/>
        </p:nvSpPr>
        <p:spPr>
          <a:xfrm>
            <a:off x="160019" y="1023385"/>
            <a:ext cx="11871961" cy="415194"/>
          </a:xfrm>
          <a:prstGeom prst="rect">
            <a:avLst/>
          </a:prstGeom>
          <a:noFill/>
          <a:ln>
            <a:noFill/>
          </a:ln>
        </p:spPr>
        <p:txBody>
          <a:bodyPr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200" b="1" noProof="0" dirty="0">
                <a:solidFill>
                  <a:srgbClr val="1A3A64"/>
                </a:solidFill>
                <a:latin typeface="Arial" panose="020B0604020202020204" pitchFamily="34" charset="0"/>
                <a:cs typeface="Arial" panose="020B0604020202020204" pitchFamily="34" charset="0"/>
              </a:rPr>
              <a:t>Estimation Model Overview</a:t>
            </a:r>
            <a:endParaRPr lang="en-GB" sz="2200" noProof="0" dirty="0">
              <a:solidFill>
                <a:srgbClr val="1A3A64"/>
              </a:solidFill>
            </a:endParaRPr>
          </a:p>
        </p:txBody>
      </p:sp>
      <p:sp>
        <p:nvSpPr>
          <p:cNvPr id="5" name="Textfeld 4">
            <a:extLst>
              <a:ext uri="{FF2B5EF4-FFF2-40B4-BE49-F238E27FC236}">
                <a16:creationId xmlns:a16="http://schemas.microsoft.com/office/drawing/2014/main" id="{9AB43C22-97E7-A031-CE1C-BD2DA55DF79B}"/>
              </a:ext>
            </a:extLst>
          </p:cNvPr>
          <p:cNvSpPr txBox="1"/>
          <p:nvPr/>
        </p:nvSpPr>
        <p:spPr>
          <a:xfrm>
            <a:off x="694872" y="1816441"/>
            <a:ext cx="9481093" cy="2820873"/>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342900" indent="-342900">
              <a:spcAft>
                <a:spcPts val="300"/>
              </a:spcAft>
              <a:buFont typeface="Arial" panose="020B0604020202020204" pitchFamily="34" charset="0"/>
              <a:buChar char="•"/>
            </a:pPr>
            <a:r>
              <a:rPr lang="en-US" sz="2400" dirty="0">
                <a:solidFill>
                  <a:srgbClr val="000000"/>
                </a:solidFill>
              </a:rPr>
              <a:t>Uses a Bayesian framework</a:t>
            </a:r>
          </a:p>
          <a:p>
            <a:pPr marL="342900" indent="-342900">
              <a:spcAft>
                <a:spcPts val="300"/>
              </a:spcAft>
              <a:buFont typeface="Arial" panose="020B0604020202020204" pitchFamily="34" charset="0"/>
              <a:buChar char="•"/>
            </a:pPr>
            <a:r>
              <a:rPr lang="en-US" sz="2400" dirty="0">
                <a:solidFill>
                  <a:srgbClr val="000000"/>
                </a:solidFill>
              </a:rPr>
              <a:t>Can estimate releases from two nuisance facilities</a:t>
            </a:r>
          </a:p>
          <a:p>
            <a:pPr marL="742950" lvl="1" indent="-285750">
              <a:spcAft>
                <a:spcPts val="300"/>
              </a:spcAft>
              <a:buFont typeface="Arial" panose="020B0604020202020204" pitchFamily="34" charset="0"/>
              <a:buChar char="•"/>
            </a:pPr>
            <a:r>
              <a:rPr lang="en-US" sz="2000" dirty="0">
                <a:solidFill>
                  <a:srgbClr val="000000"/>
                </a:solidFill>
              </a:rPr>
              <a:t>Known locations</a:t>
            </a:r>
          </a:p>
          <a:p>
            <a:pPr marL="742950" lvl="1" indent="-285750">
              <a:spcAft>
                <a:spcPts val="300"/>
              </a:spcAft>
              <a:buFont typeface="Arial" panose="020B0604020202020204" pitchFamily="34" charset="0"/>
              <a:buChar char="•"/>
            </a:pPr>
            <a:r>
              <a:rPr lang="en-US" sz="2000" dirty="0">
                <a:solidFill>
                  <a:srgbClr val="000000"/>
                </a:solidFill>
              </a:rPr>
              <a:t>Unknown release rates (allowed to change every 3 h)</a:t>
            </a:r>
          </a:p>
          <a:p>
            <a:pPr marL="342900" indent="-342900">
              <a:spcAft>
                <a:spcPts val="300"/>
              </a:spcAft>
              <a:buFont typeface="Arial" panose="020B0604020202020204" pitchFamily="34" charset="0"/>
              <a:buChar char="•"/>
            </a:pPr>
            <a:r>
              <a:rPr lang="en-US" sz="2400" dirty="0">
                <a:solidFill>
                  <a:srgbClr val="000000"/>
                </a:solidFill>
              </a:rPr>
              <a:t>Searches for a single release event with unknown release time, duration, location, and magnitude</a:t>
            </a:r>
          </a:p>
          <a:p>
            <a:pPr marL="342900" indent="-342900">
              <a:spcAft>
                <a:spcPts val="300"/>
              </a:spcAft>
              <a:buFont typeface="Arial" panose="020B0604020202020204" pitchFamily="34" charset="0"/>
              <a:buChar char="•"/>
            </a:pPr>
            <a:r>
              <a:rPr lang="en-US" sz="2400" dirty="0">
                <a:solidFill>
                  <a:srgbClr val="000000"/>
                </a:solidFill>
              </a:rPr>
              <a:t>Use samples spanning about a week in time</a:t>
            </a:r>
          </a:p>
        </p:txBody>
      </p:sp>
      <p:sp>
        <p:nvSpPr>
          <p:cNvPr id="9" name="Textfeld 8">
            <a:extLst>
              <a:ext uri="{FF2B5EF4-FFF2-40B4-BE49-F238E27FC236}">
                <a16:creationId xmlns:a16="http://schemas.microsoft.com/office/drawing/2014/main" id="{79AD6DD1-6C0D-5C5E-4AB1-E77994D275C1}"/>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65DD7B38-B36E-DBC9-4BB6-A5AFF14B231D}"/>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Impact of Nuisance Background on Source Location Models</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9C95F61E-DE42-F792-0760-EAED5F8090EE}"/>
              </a:ext>
            </a:extLst>
          </p:cNvPr>
          <p:cNvSpPr txBox="1"/>
          <p:nvPr/>
        </p:nvSpPr>
        <p:spPr>
          <a:xfrm>
            <a:off x="-4354" y="662560"/>
            <a:ext cx="12192000" cy="279839"/>
          </a:xfrm>
          <a:prstGeom prst="rect">
            <a:avLst/>
          </a:prstGeom>
          <a:noFill/>
        </p:spPr>
        <p:txBody>
          <a:bodyPr wrap="square" lIns="0" tIns="0" rIns="0" bIns="0" rtlCol="0" anchor="t">
            <a:normAutofit/>
          </a:bodyPr>
          <a:lstStyle/>
          <a:p>
            <a:pPr algn="ctr"/>
            <a:r>
              <a:rPr lang="en-GB" sz="1200" noProof="0" dirty="0">
                <a:solidFill>
                  <a:srgbClr val="1A3A64"/>
                </a:solidFill>
                <a:latin typeface="Arial" panose="020B0604020202020204" pitchFamily="34" charset="0"/>
                <a:cs typeface="Arial" panose="020B0604020202020204" pitchFamily="34" charset="0"/>
              </a:rPr>
              <a:t>Paul W. Eslinger, Ramesh Sarathi, Brian Schrom</a:t>
            </a:r>
            <a:r>
              <a:rPr lang="en-GB" sz="1200" dirty="0">
                <a:solidFill>
                  <a:srgbClr val="1A3A64"/>
                </a:solidFill>
                <a:latin typeface="Arial" panose="020B0604020202020204" pitchFamily="34" charset="0"/>
                <a:cs typeface="Arial" panose="020B0604020202020204" pitchFamily="34" charset="0"/>
              </a:rPr>
              <a:t>, Cari Siefert</a:t>
            </a:r>
            <a:endParaRPr lang="en-GB" sz="1200" noProof="0" dirty="0">
              <a:solidFill>
                <a:srgbClr val="1A3A64"/>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BD79D716-34DB-EE0B-FD57-C57B260117B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O2.3-715</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247E167-E484-2768-5CB3-D0ABCD0C1890}"/>
              </a:ext>
            </a:extLst>
          </p:cNvPr>
          <p:cNvSpPr txBox="1"/>
          <p:nvPr/>
        </p:nvSpPr>
        <p:spPr>
          <a:xfrm>
            <a:off x="4357945" y="5230140"/>
            <a:ext cx="7133014" cy="1015663"/>
          </a:xfrm>
          <a:prstGeom prst="rect">
            <a:avLst/>
          </a:prstGeom>
          <a:noFill/>
        </p:spPr>
        <p:txBody>
          <a:bodyPr wrap="square" rtlCol="0">
            <a:spAutoFit/>
          </a:bodyPr>
          <a:lstStyle/>
          <a:p>
            <a:r>
              <a:rPr lang="en-US" sz="2000" dirty="0">
                <a:solidFill>
                  <a:srgbClr val="000000"/>
                </a:solidFill>
                <a:latin typeface="Calibri" panose="020F0502020204030204" pitchFamily="34" charset="0"/>
              </a:rPr>
              <a:t>Eslinger, P.W., J.M. Mendez, and B.T. Schrom. 2019. "Source Term Estimation in the Presence of Nuisance Signals." </a:t>
            </a:r>
            <a:r>
              <a:rPr lang="en-US" sz="2000" i="1" dirty="0">
                <a:solidFill>
                  <a:srgbClr val="000000"/>
                </a:solidFill>
                <a:latin typeface="Calibri" panose="020F0502020204030204" pitchFamily="34" charset="0"/>
              </a:rPr>
              <a:t>J Environ </a:t>
            </a:r>
            <a:r>
              <a:rPr lang="en-US" sz="2000" i="1" dirty="0" err="1">
                <a:solidFill>
                  <a:srgbClr val="000000"/>
                </a:solidFill>
                <a:latin typeface="Calibri" panose="020F0502020204030204" pitchFamily="34" charset="0"/>
              </a:rPr>
              <a:t>Radioact</a:t>
            </a:r>
            <a:r>
              <a:rPr lang="en-US" sz="2000" i="1" dirty="0">
                <a:solidFill>
                  <a:srgbClr val="000000"/>
                </a:solidFill>
                <a:latin typeface="Calibri" panose="020F0502020204030204" pitchFamily="34" charset="0"/>
              </a:rPr>
              <a:t> 203:220-225. doi:10.1016/j.jenvrad.2019.03.022</a:t>
            </a:r>
            <a:endParaRPr lang="en-US" sz="2800" dirty="0">
              <a:solidFill>
                <a:srgbClr val="000000"/>
              </a:solidFill>
            </a:endParaRPr>
          </a:p>
        </p:txBody>
      </p:sp>
    </p:spTree>
    <p:extLst>
      <p:ext uri="{BB962C8B-B14F-4D97-AF65-F5344CB8AC3E}">
        <p14:creationId xmlns:p14="http://schemas.microsoft.com/office/powerpoint/2010/main" val="60258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51CF6-AA95-AB92-4162-AC4273877EB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5362D81-2497-033C-954C-EC5012A87DE5}"/>
              </a:ext>
            </a:extLst>
          </p:cNvPr>
          <p:cNvSpPr txBox="1">
            <a:spLocks/>
          </p:cNvSpPr>
          <p:nvPr/>
        </p:nvSpPr>
        <p:spPr>
          <a:xfrm>
            <a:off x="160019" y="1023385"/>
            <a:ext cx="11871961" cy="415194"/>
          </a:xfrm>
          <a:prstGeom prst="rect">
            <a:avLst/>
          </a:prstGeom>
          <a:noFill/>
          <a:ln>
            <a:noFill/>
          </a:ln>
        </p:spPr>
        <p:txBody>
          <a:bodyPr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200" b="1" noProof="0" dirty="0">
                <a:solidFill>
                  <a:srgbClr val="1A3A64"/>
                </a:solidFill>
                <a:latin typeface="Arial" panose="020B0604020202020204" pitchFamily="34" charset="0"/>
                <a:cs typeface="Arial" panose="020B0604020202020204" pitchFamily="34" charset="0"/>
              </a:rPr>
              <a:t>Comments on Samples (</a:t>
            </a:r>
            <a:r>
              <a:rPr lang="en-GB" sz="2200" b="1" baseline="30000" noProof="0" dirty="0">
                <a:solidFill>
                  <a:srgbClr val="1A3A64"/>
                </a:solidFill>
                <a:latin typeface="Arial" panose="020B0604020202020204" pitchFamily="34" charset="0"/>
                <a:cs typeface="Arial" panose="020B0604020202020204" pitchFamily="34" charset="0"/>
              </a:rPr>
              <a:t>133</a:t>
            </a:r>
            <a:r>
              <a:rPr lang="en-GB" sz="2200" b="1" noProof="0" dirty="0">
                <a:solidFill>
                  <a:srgbClr val="1A3A64"/>
                </a:solidFill>
                <a:latin typeface="Arial" panose="020B0604020202020204" pitchFamily="34" charset="0"/>
                <a:cs typeface="Arial" panose="020B0604020202020204" pitchFamily="34" charset="0"/>
              </a:rPr>
              <a:t>Xe)</a:t>
            </a:r>
            <a:endParaRPr lang="en-GB" sz="2200" noProof="0" dirty="0">
              <a:solidFill>
                <a:srgbClr val="1A3A64"/>
              </a:solidFill>
            </a:endParaRPr>
          </a:p>
        </p:txBody>
      </p:sp>
      <p:sp>
        <p:nvSpPr>
          <p:cNvPr id="5" name="Textfeld 4">
            <a:extLst>
              <a:ext uri="{FF2B5EF4-FFF2-40B4-BE49-F238E27FC236}">
                <a16:creationId xmlns:a16="http://schemas.microsoft.com/office/drawing/2014/main" id="{A9603F89-25F5-80D0-898B-8F6EF72C6F2D}"/>
              </a:ext>
            </a:extLst>
          </p:cNvPr>
          <p:cNvSpPr txBox="1"/>
          <p:nvPr/>
        </p:nvSpPr>
        <p:spPr>
          <a:xfrm>
            <a:off x="307341" y="1547422"/>
            <a:ext cx="5988956" cy="3785652"/>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342900" indent="-342900">
              <a:buFont typeface="Arial" panose="020B0604020202020204" pitchFamily="34" charset="0"/>
              <a:buChar char="•"/>
            </a:pPr>
            <a:r>
              <a:rPr lang="en-US" dirty="0">
                <a:solidFill>
                  <a:srgbClr val="000000"/>
                </a:solidFill>
              </a:rPr>
              <a:t>Explosion emissions (no background)</a:t>
            </a:r>
          </a:p>
          <a:p>
            <a:pPr marL="742950" lvl="1" indent="-285750">
              <a:buFont typeface="Arial" panose="020B0604020202020204" pitchFamily="34" charset="0"/>
              <a:buChar char="•"/>
            </a:pPr>
            <a:r>
              <a:rPr lang="en-US" dirty="0">
                <a:solidFill>
                  <a:srgbClr val="000000"/>
                </a:solidFill>
              </a:rPr>
              <a:t>384 release cases (84 samplers)</a:t>
            </a:r>
          </a:p>
          <a:p>
            <a:pPr marL="742950" lvl="1" indent="-285750">
              <a:buFont typeface="Arial" panose="020B0604020202020204" pitchFamily="34" charset="0"/>
              <a:buChar char="•"/>
            </a:pPr>
            <a:r>
              <a:rPr lang="en-US" dirty="0">
                <a:solidFill>
                  <a:srgbClr val="000000"/>
                </a:solidFill>
              </a:rPr>
              <a:t>254 cases can be estimated (have detections)</a:t>
            </a:r>
          </a:p>
          <a:p>
            <a:pPr marL="1200150" lvl="2" indent="-285750">
              <a:buFont typeface="Arial" panose="020B0604020202020204" pitchFamily="34" charset="0"/>
              <a:buChar char="•"/>
            </a:pPr>
            <a:r>
              <a:rPr lang="en-US" dirty="0">
                <a:solidFill>
                  <a:srgbClr val="000000"/>
                </a:solidFill>
              </a:rPr>
              <a:t>7 cases with all zero concentrations</a:t>
            </a:r>
          </a:p>
          <a:p>
            <a:pPr marL="1200150" lvl="2" indent="-285750">
              <a:buFont typeface="Arial" panose="020B0604020202020204" pitchFamily="34" charset="0"/>
              <a:buChar char="•"/>
            </a:pPr>
            <a:r>
              <a:rPr lang="en-US" dirty="0">
                <a:solidFill>
                  <a:srgbClr val="000000"/>
                </a:solidFill>
              </a:rPr>
              <a:t>123 cases with all concentrations less than MDC</a:t>
            </a:r>
          </a:p>
          <a:p>
            <a:pPr marL="1200150" lvl="2" indent="-285750">
              <a:buFont typeface="Arial" panose="020B0604020202020204" pitchFamily="34" charset="0"/>
              <a:buChar char="•"/>
            </a:pPr>
            <a:r>
              <a:rPr lang="en-US" dirty="0">
                <a:solidFill>
                  <a:srgbClr val="000000"/>
                </a:solidFill>
              </a:rPr>
              <a:t>40 cases with 1 detection</a:t>
            </a:r>
          </a:p>
          <a:p>
            <a:pPr marL="1200150" lvl="2" indent="-285750">
              <a:buFont typeface="Arial" panose="020B0604020202020204" pitchFamily="34" charset="0"/>
              <a:buChar char="•"/>
            </a:pPr>
            <a:r>
              <a:rPr lang="en-US" dirty="0">
                <a:solidFill>
                  <a:srgbClr val="000000"/>
                </a:solidFill>
              </a:rPr>
              <a:t>214 cases with 2 or more detections</a:t>
            </a:r>
          </a:p>
          <a:p>
            <a:pPr marL="342900" indent="-342900">
              <a:buFont typeface="Arial" panose="020B0604020202020204" pitchFamily="34" charset="0"/>
              <a:buChar char="•"/>
            </a:pPr>
            <a:r>
              <a:rPr lang="en-US" dirty="0">
                <a:solidFill>
                  <a:srgbClr val="000000"/>
                </a:solidFill>
              </a:rPr>
              <a:t>Combined with background emissions</a:t>
            </a:r>
          </a:p>
          <a:p>
            <a:pPr marL="742950" lvl="1" indent="-285750">
              <a:buFont typeface="Arial" panose="020B0604020202020204" pitchFamily="34" charset="0"/>
              <a:buChar char="•"/>
            </a:pPr>
            <a:r>
              <a:rPr lang="en-US" dirty="0">
                <a:solidFill>
                  <a:srgbClr val="000000"/>
                </a:solidFill>
              </a:rPr>
              <a:t>All 384 cases can be estimated</a:t>
            </a:r>
          </a:p>
          <a:p>
            <a:pPr marL="742950" lvl="1" indent="-285750">
              <a:buFont typeface="Arial" panose="020B0604020202020204" pitchFamily="34" charset="0"/>
              <a:buChar char="•"/>
            </a:pPr>
            <a:r>
              <a:rPr lang="en-US" dirty="0">
                <a:solidFill>
                  <a:srgbClr val="000000"/>
                </a:solidFill>
              </a:rPr>
              <a:t>123 of the cases have an “explosion” term that is greater than 0 but less than the MDC</a:t>
            </a:r>
          </a:p>
          <a:p>
            <a:pPr marL="742950" lvl="1" indent="-285750">
              <a:buFont typeface="Arial" panose="020B0604020202020204" pitchFamily="34" charset="0"/>
              <a:buChar char="•"/>
            </a:pPr>
            <a:r>
              <a:rPr lang="en-US" dirty="0">
                <a:solidFill>
                  <a:srgbClr val="000000"/>
                </a:solidFill>
              </a:rPr>
              <a:t>Nuisance sources contribute from 5 to 28 mBq/m</a:t>
            </a:r>
            <a:r>
              <a:rPr lang="en-US" baseline="30000" dirty="0">
                <a:solidFill>
                  <a:srgbClr val="000000"/>
                </a:solidFill>
              </a:rPr>
              <a:t>3</a:t>
            </a:r>
            <a:r>
              <a:rPr lang="en-US" dirty="0">
                <a:solidFill>
                  <a:srgbClr val="000000"/>
                </a:solidFill>
              </a:rPr>
              <a:t> to maximum samples (depending on the week)</a:t>
            </a:r>
          </a:p>
          <a:p>
            <a:pPr marL="342900" indent="-342900">
              <a:buFont typeface="Arial" panose="020B0604020202020204" pitchFamily="34" charset="0"/>
              <a:buChar char="•"/>
            </a:pPr>
            <a:endParaRPr lang="en-GB" noProof="0" dirty="0"/>
          </a:p>
        </p:txBody>
      </p:sp>
      <p:sp>
        <p:nvSpPr>
          <p:cNvPr id="9" name="Textfeld 8">
            <a:extLst>
              <a:ext uri="{FF2B5EF4-FFF2-40B4-BE49-F238E27FC236}">
                <a16:creationId xmlns:a16="http://schemas.microsoft.com/office/drawing/2014/main" id="{36861F91-C4FF-B433-4D46-AFD8F20C0646}"/>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C64DA6C1-7995-9054-AFF6-D4105038F952}"/>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Impact of Nuisance Background on Source Location Models</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D6F2EE3B-890E-AACE-8567-0B5C9C78DAB8}"/>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O2.3-715</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2" name="TextBox 3">
            <a:extLst>
              <a:ext uri="{FF2B5EF4-FFF2-40B4-BE49-F238E27FC236}">
                <a16:creationId xmlns:a16="http://schemas.microsoft.com/office/drawing/2014/main" id="{B442ED1E-6948-64E0-3B08-1C825534AE80}"/>
              </a:ext>
            </a:extLst>
          </p:cNvPr>
          <p:cNvSpPr txBox="1"/>
          <p:nvPr/>
        </p:nvSpPr>
        <p:spPr>
          <a:xfrm>
            <a:off x="-4354" y="662560"/>
            <a:ext cx="12192000" cy="279839"/>
          </a:xfrm>
          <a:prstGeom prst="rect">
            <a:avLst/>
          </a:prstGeom>
          <a:noFill/>
        </p:spPr>
        <p:txBody>
          <a:bodyPr wrap="square" lIns="0" tIns="0" rIns="0" bIns="0" rtlCol="0" anchor="t">
            <a:normAutofit/>
          </a:bodyPr>
          <a:lstStyle/>
          <a:p>
            <a:pPr algn="ctr"/>
            <a:r>
              <a:rPr lang="en-GB" sz="1200" noProof="0" dirty="0">
                <a:solidFill>
                  <a:srgbClr val="1A3A64"/>
                </a:solidFill>
                <a:latin typeface="Arial" panose="020B0604020202020204" pitchFamily="34" charset="0"/>
                <a:cs typeface="Arial" panose="020B0604020202020204" pitchFamily="34" charset="0"/>
              </a:rPr>
              <a:t>Paul W. Eslinger, Ramesh Sarathi, Brian Schrom</a:t>
            </a:r>
            <a:r>
              <a:rPr lang="en-GB" sz="1200" dirty="0">
                <a:solidFill>
                  <a:srgbClr val="1A3A64"/>
                </a:solidFill>
                <a:latin typeface="Arial" panose="020B0604020202020204" pitchFamily="34" charset="0"/>
                <a:cs typeface="Arial" panose="020B0604020202020204" pitchFamily="34" charset="0"/>
              </a:rPr>
              <a:t>, Cari Siefert</a:t>
            </a:r>
            <a:endParaRPr lang="en-GB" sz="1200" noProof="0" dirty="0">
              <a:solidFill>
                <a:srgbClr val="1A3A64"/>
              </a:solidFill>
              <a:latin typeface="Arial" panose="020B0604020202020204" pitchFamily="34" charset="0"/>
              <a:cs typeface="Arial" panose="020B0604020202020204" pitchFamily="34" charset="0"/>
            </a:endParaRPr>
          </a:p>
        </p:txBody>
      </p:sp>
      <p:pic>
        <p:nvPicPr>
          <p:cNvPr id="7" name="Content Placeholder 5">
            <a:extLst>
              <a:ext uri="{FF2B5EF4-FFF2-40B4-BE49-F238E27FC236}">
                <a16:creationId xmlns:a16="http://schemas.microsoft.com/office/drawing/2014/main" id="{374041C2-094C-ED75-E97A-CEFDAE9B69BA}"/>
              </a:ext>
            </a:extLst>
          </p:cNvPr>
          <p:cNvPicPr>
            <a:picLocks noChangeAspect="1"/>
          </p:cNvPicPr>
          <p:nvPr/>
        </p:nvPicPr>
        <p:blipFill>
          <a:blip r:embed="rId2"/>
          <a:stretch>
            <a:fillRect/>
          </a:stretch>
        </p:blipFill>
        <p:spPr>
          <a:xfrm>
            <a:off x="6556719" y="1519565"/>
            <a:ext cx="5252344" cy="3891693"/>
          </a:xfrm>
          <a:prstGeom prst="rect">
            <a:avLst/>
          </a:prstGeom>
        </p:spPr>
      </p:pic>
      <p:sp>
        <p:nvSpPr>
          <p:cNvPr id="8" name="TextBox 7">
            <a:extLst>
              <a:ext uri="{FF2B5EF4-FFF2-40B4-BE49-F238E27FC236}">
                <a16:creationId xmlns:a16="http://schemas.microsoft.com/office/drawing/2014/main" id="{9DC251FA-577E-E8E4-CC75-4F1F3B8C67C5}"/>
              </a:ext>
            </a:extLst>
          </p:cNvPr>
          <p:cNvSpPr txBox="1"/>
          <p:nvPr/>
        </p:nvSpPr>
        <p:spPr>
          <a:xfrm>
            <a:off x="1101635" y="5551732"/>
            <a:ext cx="9174480" cy="1200329"/>
          </a:xfrm>
          <a:prstGeom prst="rect">
            <a:avLst/>
          </a:prstGeom>
          <a:noFill/>
          <a:ln w="38100">
            <a:solidFill>
              <a:srgbClr val="C8722E"/>
            </a:solidFill>
          </a:ln>
        </p:spPr>
        <p:txBody>
          <a:bodyPr wrap="square" rtlCol="0">
            <a:spAutoFit/>
          </a:bodyPr>
          <a:lstStyle/>
          <a:p>
            <a:r>
              <a:rPr lang="en-US" dirty="0">
                <a:solidFill>
                  <a:srgbClr val="000000"/>
                </a:solidFill>
              </a:rPr>
              <a:t>Maximum sample concentrations for </a:t>
            </a:r>
            <a:r>
              <a:rPr lang="en-US" u="sng" dirty="0">
                <a:solidFill>
                  <a:srgbClr val="000000"/>
                </a:solidFill>
              </a:rPr>
              <a:t>a one-week time period </a:t>
            </a:r>
            <a:r>
              <a:rPr lang="en-US" dirty="0">
                <a:solidFill>
                  <a:srgbClr val="000000"/>
                </a:solidFill>
              </a:rPr>
              <a:t>(96 cases)</a:t>
            </a:r>
          </a:p>
          <a:p>
            <a:pPr marL="342900" indent="-342900">
              <a:buFont typeface="Arial" panose="020B0604020202020204" pitchFamily="34" charset="0"/>
              <a:buChar char="•"/>
            </a:pPr>
            <a:r>
              <a:rPr lang="en-US" dirty="0">
                <a:solidFill>
                  <a:srgbClr val="000000"/>
                </a:solidFill>
              </a:rPr>
              <a:t>Use samples for an entire week in the estimation</a:t>
            </a:r>
          </a:p>
          <a:p>
            <a:pPr marL="342900" indent="-342900">
              <a:buFont typeface="Arial" panose="020B0604020202020204" pitchFamily="34" charset="0"/>
              <a:buChar char="•"/>
            </a:pPr>
            <a:r>
              <a:rPr lang="en-US" dirty="0">
                <a:solidFill>
                  <a:srgbClr val="000000"/>
                </a:solidFill>
              </a:rPr>
              <a:t>All release cases are superimposed on the same background (for that time period)</a:t>
            </a:r>
          </a:p>
          <a:p>
            <a:pPr marL="342900" indent="-342900">
              <a:buFont typeface="Arial" panose="020B0604020202020204" pitchFamily="34" charset="0"/>
              <a:buChar char="•"/>
            </a:pPr>
            <a:r>
              <a:rPr lang="en-US" dirty="0">
                <a:solidFill>
                  <a:srgbClr val="000000"/>
                </a:solidFill>
              </a:rPr>
              <a:t>The nuisance sources dominate the sample concentrations for about 70% of the cases</a:t>
            </a:r>
          </a:p>
        </p:txBody>
      </p:sp>
      <p:sp>
        <p:nvSpPr>
          <p:cNvPr id="12" name="Arrow: Left 11">
            <a:extLst>
              <a:ext uri="{FF2B5EF4-FFF2-40B4-BE49-F238E27FC236}">
                <a16:creationId xmlns:a16="http://schemas.microsoft.com/office/drawing/2014/main" id="{43366CB1-5133-A968-5719-9E11A84A914A}"/>
              </a:ext>
            </a:extLst>
          </p:cNvPr>
          <p:cNvSpPr/>
          <p:nvPr/>
        </p:nvSpPr>
        <p:spPr>
          <a:xfrm rot="9237927">
            <a:off x="5644434" y="5110150"/>
            <a:ext cx="1561789" cy="225118"/>
          </a:xfrm>
          <a:prstGeom prst="leftArrow">
            <a:avLst/>
          </a:prstGeom>
          <a:solidFill>
            <a:srgbClr val="C872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F0BB493-7201-EF0B-1459-9801928C6CDF}"/>
              </a:ext>
            </a:extLst>
          </p:cNvPr>
          <p:cNvSpPr txBox="1"/>
          <p:nvPr/>
        </p:nvSpPr>
        <p:spPr>
          <a:xfrm>
            <a:off x="7974898" y="3571827"/>
            <a:ext cx="3417002" cy="923330"/>
          </a:xfrm>
          <a:prstGeom prst="rect">
            <a:avLst/>
          </a:prstGeom>
          <a:solidFill>
            <a:schemeClr val="bg1"/>
          </a:solidFill>
          <a:ln>
            <a:solidFill>
              <a:schemeClr val="tx1"/>
            </a:solidFill>
          </a:ln>
        </p:spPr>
        <p:txBody>
          <a:bodyPr wrap="square" rtlCol="0">
            <a:spAutoFit/>
          </a:bodyPr>
          <a:lstStyle/>
          <a:p>
            <a:pPr algn="ctr"/>
            <a:r>
              <a:rPr lang="en-US" dirty="0"/>
              <a:t>The explosion caused the largest sample in only about 30% of the cases during this week.</a:t>
            </a:r>
          </a:p>
        </p:txBody>
      </p:sp>
    </p:spTree>
    <p:extLst>
      <p:ext uri="{BB962C8B-B14F-4D97-AF65-F5344CB8AC3E}">
        <p14:creationId xmlns:p14="http://schemas.microsoft.com/office/powerpoint/2010/main" val="399684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1B396-CF01-4A4C-6D2E-0A16C2C503E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C1C3E7C-BE4F-7F7E-CB66-FE335478AA39}"/>
              </a:ext>
            </a:extLst>
          </p:cNvPr>
          <p:cNvSpPr txBox="1">
            <a:spLocks/>
          </p:cNvSpPr>
          <p:nvPr/>
        </p:nvSpPr>
        <p:spPr>
          <a:xfrm>
            <a:off x="160019" y="1023385"/>
            <a:ext cx="11871961" cy="415194"/>
          </a:xfrm>
          <a:prstGeom prst="rect">
            <a:avLst/>
          </a:prstGeom>
          <a:noFill/>
          <a:ln>
            <a:noFill/>
          </a:ln>
        </p:spPr>
        <p:txBody>
          <a:bodyPr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200" b="1" noProof="0" dirty="0">
                <a:solidFill>
                  <a:srgbClr val="1A3A64"/>
                </a:solidFill>
                <a:latin typeface="Arial" panose="020B0604020202020204" pitchFamily="34" charset="0"/>
                <a:cs typeface="Arial" panose="020B0604020202020204" pitchFamily="34" charset="0"/>
              </a:rPr>
              <a:t>Results</a:t>
            </a:r>
            <a:endParaRPr lang="en-GB" sz="2200" noProof="0" dirty="0">
              <a:solidFill>
                <a:srgbClr val="1A3A64"/>
              </a:solidFill>
            </a:endParaRPr>
          </a:p>
        </p:txBody>
      </p:sp>
      <p:sp>
        <p:nvSpPr>
          <p:cNvPr id="5" name="Textfeld 4">
            <a:extLst>
              <a:ext uri="{FF2B5EF4-FFF2-40B4-BE49-F238E27FC236}">
                <a16:creationId xmlns:a16="http://schemas.microsoft.com/office/drawing/2014/main" id="{EA21A070-C2AB-9A7F-B11C-63D3FDF58DEF}"/>
              </a:ext>
            </a:extLst>
          </p:cNvPr>
          <p:cNvSpPr txBox="1"/>
          <p:nvPr/>
        </p:nvSpPr>
        <p:spPr>
          <a:xfrm>
            <a:off x="233318" y="1981544"/>
            <a:ext cx="3733436" cy="2428988"/>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0" indent="0">
              <a:buNone/>
            </a:pPr>
            <a:r>
              <a:rPr lang="en-US" dirty="0">
                <a:solidFill>
                  <a:srgbClr val="000000"/>
                </a:solidFill>
              </a:rPr>
              <a:t>Subset the release cases so the explosion causes increases at least one </a:t>
            </a:r>
            <a:r>
              <a:rPr lang="en-US" baseline="30000" dirty="0">
                <a:solidFill>
                  <a:srgbClr val="000000"/>
                </a:solidFill>
              </a:rPr>
              <a:t>133</a:t>
            </a:r>
            <a:r>
              <a:rPr lang="en-US" dirty="0">
                <a:solidFill>
                  <a:srgbClr val="000000"/>
                </a:solidFill>
              </a:rPr>
              <a:t>Xe sample by:</a:t>
            </a:r>
          </a:p>
          <a:p>
            <a:pPr marL="800100" lvl="1" indent="-342900">
              <a:buFont typeface="Arial" panose="020B0604020202020204" pitchFamily="34" charset="0"/>
              <a:buChar char="•"/>
            </a:pPr>
            <a:r>
              <a:rPr lang="en-US" sz="2000" dirty="0">
                <a:solidFill>
                  <a:srgbClr val="000000"/>
                </a:solidFill>
              </a:rPr>
              <a:t>0.5 mBq/m</a:t>
            </a:r>
            <a:r>
              <a:rPr lang="en-US" sz="2000" baseline="30000" dirty="0">
                <a:solidFill>
                  <a:srgbClr val="000000"/>
                </a:solidFill>
              </a:rPr>
              <a:t>3</a:t>
            </a:r>
            <a:r>
              <a:rPr lang="en-US" sz="2000" dirty="0">
                <a:solidFill>
                  <a:srgbClr val="000000"/>
                </a:solidFill>
              </a:rPr>
              <a:t> : 226 cases</a:t>
            </a:r>
          </a:p>
          <a:p>
            <a:pPr marL="800100" lvl="1" indent="-342900">
              <a:buFont typeface="Arial" panose="020B0604020202020204" pitchFamily="34" charset="0"/>
              <a:buChar char="•"/>
            </a:pPr>
            <a:r>
              <a:rPr lang="en-US" sz="2000" dirty="0">
                <a:solidFill>
                  <a:srgbClr val="000000"/>
                </a:solidFill>
              </a:rPr>
              <a:t>1.0 mBq/m</a:t>
            </a:r>
            <a:r>
              <a:rPr lang="en-US" sz="2000" baseline="30000" dirty="0">
                <a:solidFill>
                  <a:srgbClr val="000000"/>
                </a:solidFill>
              </a:rPr>
              <a:t>3</a:t>
            </a:r>
            <a:r>
              <a:rPr lang="en-US" sz="2000" dirty="0">
                <a:solidFill>
                  <a:srgbClr val="000000"/>
                </a:solidFill>
              </a:rPr>
              <a:t> : 195 cases</a:t>
            </a:r>
          </a:p>
          <a:p>
            <a:pPr marL="800100" lvl="1" indent="-342900">
              <a:buFont typeface="Arial" panose="020B0604020202020204" pitchFamily="34" charset="0"/>
              <a:buChar char="•"/>
            </a:pPr>
            <a:r>
              <a:rPr lang="en-US" sz="2000" dirty="0">
                <a:solidFill>
                  <a:srgbClr val="000000"/>
                </a:solidFill>
              </a:rPr>
              <a:t>5.0 mBq/m</a:t>
            </a:r>
            <a:r>
              <a:rPr lang="en-US" sz="2000" baseline="30000" dirty="0">
                <a:solidFill>
                  <a:srgbClr val="000000"/>
                </a:solidFill>
              </a:rPr>
              <a:t>3</a:t>
            </a:r>
            <a:r>
              <a:rPr lang="en-US" sz="2000" dirty="0">
                <a:solidFill>
                  <a:srgbClr val="000000"/>
                </a:solidFill>
              </a:rPr>
              <a:t> : 114 cases</a:t>
            </a:r>
          </a:p>
          <a:p>
            <a:pPr marL="800100" lvl="1" indent="-342900">
              <a:buFont typeface="Arial" panose="020B0604020202020204" pitchFamily="34" charset="0"/>
              <a:buChar char="•"/>
            </a:pPr>
            <a:r>
              <a:rPr lang="en-US" sz="2000" dirty="0">
                <a:solidFill>
                  <a:srgbClr val="000000"/>
                </a:solidFill>
              </a:rPr>
              <a:t>10 mBq/m</a:t>
            </a:r>
            <a:r>
              <a:rPr lang="en-US" sz="2000" baseline="30000" dirty="0">
                <a:solidFill>
                  <a:srgbClr val="000000"/>
                </a:solidFill>
              </a:rPr>
              <a:t>3</a:t>
            </a:r>
            <a:r>
              <a:rPr lang="en-US" sz="2000" dirty="0">
                <a:solidFill>
                  <a:srgbClr val="000000"/>
                </a:solidFill>
              </a:rPr>
              <a:t> : 85 cases</a:t>
            </a:r>
          </a:p>
          <a:p>
            <a:endParaRPr lang="en-GB" noProof="0" dirty="0"/>
          </a:p>
        </p:txBody>
      </p:sp>
      <p:sp>
        <p:nvSpPr>
          <p:cNvPr id="9" name="Textfeld 8">
            <a:extLst>
              <a:ext uri="{FF2B5EF4-FFF2-40B4-BE49-F238E27FC236}">
                <a16:creationId xmlns:a16="http://schemas.microsoft.com/office/drawing/2014/main" id="{1C398D4C-A08B-5F08-1D2C-93B636224C9D}"/>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AB117E8C-35F1-4DD2-9BF5-22FD8840ED93}"/>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Impact of Nuisance Background on Source Location Models</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BC92330-C59E-01D2-1740-82E9878CA69E}"/>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O2.3-715</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2" name="TextBox 3">
            <a:extLst>
              <a:ext uri="{FF2B5EF4-FFF2-40B4-BE49-F238E27FC236}">
                <a16:creationId xmlns:a16="http://schemas.microsoft.com/office/drawing/2014/main" id="{4A7F3992-7C04-E89F-CD07-48F3D10CBBC7}"/>
              </a:ext>
            </a:extLst>
          </p:cNvPr>
          <p:cNvSpPr txBox="1"/>
          <p:nvPr/>
        </p:nvSpPr>
        <p:spPr>
          <a:xfrm>
            <a:off x="-4354" y="662560"/>
            <a:ext cx="12192000" cy="279839"/>
          </a:xfrm>
          <a:prstGeom prst="rect">
            <a:avLst/>
          </a:prstGeom>
          <a:noFill/>
        </p:spPr>
        <p:txBody>
          <a:bodyPr wrap="square" lIns="0" tIns="0" rIns="0" bIns="0" rtlCol="0" anchor="t">
            <a:normAutofit/>
          </a:bodyPr>
          <a:lstStyle/>
          <a:p>
            <a:pPr algn="ctr"/>
            <a:r>
              <a:rPr lang="en-GB" sz="1200" noProof="0" dirty="0">
                <a:solidFill>
                  <a:srgbClr val="1A3A64"/>
                </a:solidFill>
                <a:latin typeface="Arial" panose="020B0604020202020204" pitchFamily="34" charset="0"/>
                <a:cs typeface="Arial" panose="020B0604020202020204" pitchFamily="34" charset="0"/>
              </a:rPr>
              <a:t>Paul W. Eslinger, Ramesh Sarathi, Brian Schrom</a:t>
            </a:r>
            <a:r>
              <a:rPr lang="en-GB" sz="1200" dirty="0">
                <a:solidFill>
                  <a:srgbClr val="1A3A64"/>
                </a:solidFill>
                <a:latin typeface="Arial" panose="020B0604020202020204" pitchFamily="34" charset="0"/>
                <a:cs typeface="Arial" panose="020B0604020202020204" pitchFamily="34" charset="0"/>
              </a:rPr>
              <a:t>, Cari Siefert</a:t>
            </a:r>
            <a:endParaRPr lang="en-GB" sz="1200" noProof="0" dirty="0">
              <a:solidFill>
                <a:srgbClr val="1A3A64"/>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E744C97A-9913-DC9E-907C-57656E23D2FE}"/>
              </a:ext>
            </a:extLst>
          </p:cNvPr>
          <p:cNvSpPr/>
          <p:nvPr/>
        </p:nvSpPr>
        <p:spPr>
          <a:xfrm>
            <a:off x="105348" y="942399"/>
            <a:ext cx="4807131" cy="748465"/>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When do nuisance sources mask the release from a short-duration explosion?</a:t>
            </a:r>
          </a:p>
        </p:txBody>
      </p:sp>
      <p:pic>
        <p:nvPicPr>
          <p:cNvPr id="8" name="Picture 4">
            <a:extLst>
              <a:ext uri="{FF2B5EF4-FFF2-40B4-BE49-F238E27FC236}">
                <a16:creationId xmlns:a16="http://schemas.microsoft.com/office/drawing/2014/main" id="{E2C59025-9A03-5EF5-8DBC-8E57F33D83B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183998" y="1799137"/>
            <a:ext cx="2591424" cy="3384718"/>
          </a:xfrm>
          <a:prstGeom prst="rect">
            <a:avLst/>
          </a:prstGeom>
        </p:spPr>
      </p:pic>
      <p:pic>
        <p:nvPicPr>
          <p:cNvPr id="11" name="Picture 5">
            <a:extLst>
              <a:ext uri="{FF2B5EF4-FFF2-40B4-BE49-F238E27FC236}">
                <a16:creationId xmlns:a16="http://schemas.microsoft.com/office/drawing/2014/main" id="{E7911458-D74E-CDC6-3191-7D12A3EA542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727528" y="1803491"/>
            <a:ext cx="2591426" cy="3377061"/>
          </a:xfrm>
          <a:prstGeom prst="rect">
            <a:avLst/>
          </a:prstGeom>
        </p:spPr>
      </p:pic>
      <p:pic>
        <p:nvPicPr>
          <p:cNvPr id="12" name="Picture 6">
            <a:extLst>
              <a:ext uri="{FF2B5EF4-FFF2-40B4-BE49-F238E27FC236}">
                <a16:creationId xmlns:a16="http://schemas.microsoft.com/office/drawing/2014/main" id="{1CF1C674-FAB4-C654-B012-7845C6AE243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273468" y="1803998"/>
            <a:ext cx="2591426" cy="3377061"/>
          </a:xfrm>
          <a:prstGeom prst="rect">
            <a:avLst/>
          </a:prstGeom>
        </p:spPr>
      </p:pic>
      <p:sp>
        <p:nvSpPr>
          <p:cNvPr id="13" name="TextBox 12">
            <a:extLst>
              <a:ext uri="{FF2B5EF4-FFF2-40B4-BE49-F238E27FC236}">
                <a16:creationId xmlns:a16="http://schemas.microsoft.com/office/drawing/2014/main" id="{9B0A5623-9FBD-1C8F-E38B-37019C186282}"/>
              </a:ext>
            </a:extLst>
          </p:cNvPr>
          <p:cNvSpPr txBox="1"/>
          <p:nvPr/>
        </p:nvSpPr>
        <p:spPr>
          <a:xfrm>
            <a:off x="5562827" y="5326783"/>
            <a:ext cx="5418147" cy="1015663"/>
          </a:xfrm>
          <a:prstGeom prst="rect">
            <a:avLst/>
          </a:prstGeom>
          <a:noFill/>
          <a:ln w="28575">
            <a:solidFill>
              <a:srgbClr val="C8722E"/>
            </a:solidFill>
          </a:ln>
        </p:spPr>
        <p:txBody>
          <a:bodyPr wrap="square" rtlCol="0">
            <a:spAutoFit/>
          </a:bodyPr>
          <a:lstStyle/>
          <a:p>
            <a:pPr algn="ctr"/>
            <a:r>
              <a:rPr lang="en-US" sz="2000" dirty="0">
                <a:solidFill>
                  <a:srgbClr val="000000"/>
                </a:solidFill>
              </a:rPr>
              <a:t>At least one sample with an increment of 1 to 5 mBq/m</a:t>
            </a:r>
            <a:r>
              <a:rPr lang="en-US" sz="2000" baseline="30000" dirty="0">
                <a:solidFill>
                  <a:srgbClr val="000000"/>
                </a:solidFill>
              </a:rPr>
              <a:t>3</a:t>
            </a:r>
            <a:r>
              <a:rPr lang="en-US" sz="2000" dirty="0">
                <a:solidFill>
                  <a:srgbClr val="000000"/>
                </a:solidFill>
              </a:rPr>
              <a:t> is needed to overcome most of the obfuscation from background sources. </a:t>
            </a:r>
          </a:p>
        </p:txBody>
      </p:sp>
      <p:sp>
        <p:nvSpPr>
          <p:cNvPr id="15" name="TextBox 14">
            <a:extLst>
              <a:ext uri="{FF2B5EF4-FFF2-40B4-BE49-F238E27FC236}">
                <a16:creationId xmlns:a16="http://schemas.microsoft.com/office/drawing/2014/main" id="{2922A880-E4C7-A5C4-E8CB-FAE4D7115782}"/>
              </a:ext>
            </a:extLst>
          </p:cNvPr>
          <p:cNvSpPr txBox="1"/>
          <p:nvPr/>
        </p:nvSpPr>
        <p:spPr>
          <a:xfrm>
            <a:off x="160019" y="4487175"/>
            <a:ext cx="3792945" cy="1754326"/>
          </a:xfrm>
          <a:prstGeom prst="rect">
            <a:avLst/>
          </a:prstGeom>
          <a:noFill/>
          <a:ln w="19050">
            <a:solidFill>
              <a:srgbClr val="C8722E"/>
            </a:solidFill>
          </a:ln>
        </p:spPr>
        <p:txBody>
          <a:bodyPr wrap="square" rtlCol="0">
            <a:spAutoFit/>
          </a:bodyPr>
          <a:lstStyle/>
          <a:p>
            <a:r>
              <a:rPr lang="en-US" dirty="0">
                <a:solidFill>
                  <a:srgbClr val="000000"/>
                </a:solidFill>
              </a:rPr>
              <a:t>The major source of estimation error is using one atmospheric model to generate sample concentrations (forward-time runs) and a different model in the source-term estimation (reversed-time runs).</a:t>
            </a:r>
          </a:p>
        </p:txBody>
      </p:sp>
    </p:spTree>
    <p:extLst>
      <p:ext uri="{BB962C8B-B14F-4D97-AF65-F5344CB8AC3E}">
        <p14:creationId xmlns:p14="http://schemas.microsoft.com/office/powerpoint/2010/main" val="820492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741AF-5082-E89B-4135-8AD5FC076D4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C3D955E-6B95-1A41-2203-E28368D7405B}"/>
              </a:ext>
            </a:extLst>
          </p:cNvPr>
          <p:cNvSpPr txBox="1">
            <a:spLocks/>
          </p:cNvSpPr>
          <p:nvPr/>
        </p:nvSpPr>
        <p:spPr>
          <a:xfrm>
            <a:off x="160019" y="1023385"/>
            <a:ext cx="11871961" cy="415194"/>
          </a:xfrm>
          <a:prstGeom prst="rect">
            <a:avLst/>
          </a:prstGeom>
          <a:noFill/>
          <a:ln>
            <a:noFill/>
          </a:ln>
        </p:spPr>
        <p:txBody>
          <a:bodyPr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200" b="1" noProof="0" dirty="0">
                <a:solidFill>
                  <a:srgbClr val="1A3A64"/>
                </a:solidFill>
                <a:latin typeface="Arial" panose="020B0604020202020204" pitchFamily="34" charset="0"/>
                <a:cs typeface="Arial" panose="020B0604020202020204" pitchFamily="34" charset="0"/>
              </a:rPr>
              <a:t>Results Using Only 8 Samplers</a:t>
            </a:r>
            <a:endParaRPr lang="en-GB" sz="2200" noProof="0" dirty="0">
              <a:solidFill>
                <a:srgbClr val="1A3A64"/>
              </a:solidFill>
            </a:endParaRPr>
          </a:p>
        </p:txBody>
      </p:sp>
      <p:sp>
        <p:nvSpPr>
          <p:cNvPr id="5" name="Textfeld 4">
            <a:extLst>
              <a:ext uri="{FF2B5EF4-FFF2-40B4-BE49-F238E27FC236}">
                <a16:creationId xmlns:a16="http://schemas.microsoft.com/office/drawing/2014/main" id="{BC75E097-C4B1-1BEE-C779-CA422E13A32F}"/>
              </a:ext>
            </a:extLst>
          </p:cNvPr>
          <p:cNvSpPr txBox="1"/>
          <p:nvPr/>
        </p:nvSpPr>
        <p:spPr>
          <a:xfrm>
            <a:off x="189773" y="1097342"/>
            <a:ext cx="3733436" cy="2211130"/>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0" indent="0" algn="l">
              <a:buNone/>
            </a:pPr>
            <a:r>
              <a:rPr lang="en-US" dirty="0">
                <a:solidFill>
                  <a:srgbClr val="000000"/>
                </a:solidFill>
              </a:rPr>
              <a:t>Subset the release cases so the explosion causes increases at least one </a:t>
            </a:r>
            <a:r>
              <a:rPr lang="en-US" baseline="30000" dirty="0">
                <a:solidFill>
                  <a:srgbClr val="000000"/>
                </a:solidFill>
              </a:rPr>
              <a:t>133</a:t>
            </a:r>
            <a:r>
              <a:rPr lang="en-US" dirty="0">
                <a:solidFill>
                  <a:srgbClr val="000000"/>
                </a:solidFill>
              </a:rPr>
              <a:t>Xe sample by:</a:t>
            </a:r>
          </a:p>
          <a:p>
            <a:pPr marL="800100" lvl="1" indent="-342900">
              <a:buFont typeface="Arial" panose="020B0604020202020204" pitchFamily="34" charset="0"/>
              <a:buChar char="•"/>
            </a:pPr>
            <a:r>
              <a:rPr lang="en-US" sz="2000" dirty="0">
                <a:solidFill>
                  <a:srgbClr val="000000"/>
                </a:solidFill>
              </a:rPr>
              <a:t>0.5 mBq/m</a:t>
            </a:r>
            <a:r>
              <a:rPr lang="en-US" sz="2000" baseline="30000" dirty="0">
                <a:solidFill>
                  <a:srgbClr val="000000"/>
                </a:solidFill>
              </a:rPr>
              <a:t>3</a:t>
            </a:r>
            <a:r>
              <a:rPr lang="en-US" sz="2000" dirty="0">
                <a:solidFill>
                  <a:srgbClr val="000000"/>
                </a:solidFill>
              </a:rPr>
              <a:t> : 209 cases</a:t>
            </a:r>
          </a:p>
          <a:p>
            <a:pPr marL="800100" lvl="1" indent="-342900">
              <a:buFont typeface="Arial" panose="020B0604020202020204" pitchFamily="34" charset="0"/>
              <a:buChar char="•"/>
            </a:pPr>
            <a:r>
              <a:rPr lang="en-US" sz="2000" dirty="0">
                <a:solidFill>
                  <a:srgbClr val="000000"/>
                </a:solidFill>
              </a:rPr>
              <a:t>1.0 mBq/m</a:t>
            </a:r>
            <a:r>
              <a:rPr lang="en-US" sz="2000" baseline="30000" dirty="0">
                <a:solidFill>
                  <a:srgbClr val="000000"/>
                </a:solidFill>
              </a:rPr>
              <a:t>3</a:t>
            </a:r>
            <a:r>
              <a:rPr lang="en-US" sz="2000" dirty="0">
                <a:solidFill>
                  <a:srgbClr val="000000"/>
                </a:solidFill>
              </a:rPr>
              <a:t> : 181 cases</a:t>
            </a:r>
          </a:p>
          <a:p>
            <a:pPr marL="800100" lvl="1" indent="-342900">
              <a:buFont typeface="Arial" panose="020B0604020202020204" pitchFamily="34" charset="0"/>
              <a:buChar char="•"/>
            </a:pPr>
            <a:r>
              <a:rPr lang="en-US" sz="2000" dirty="0">
                <a:solidFill>
                  <a:srgbClr val="000000"/>
                </a:solidFill>
              </a:rPr>
              <a:t>5.0 mBq/m</a:t>
            </a:r>
            <a:r>
              <a:rPr lang="en-US" sz="2000" baseline="30000" dirty="0">
                <a:solidFill>
                  <a:srgbClr val="000000"/>
                </a:solidFill>
              </a:rPr>
              <a:t>3</a:t>
            </a:r>
            <a:r>
              <a:rPr lang="en-US" sz="2000" dirty="0">
                <a:solidFill>
                  <a:srgbClr val="000000"/>
                </a:solidFill>
              </a:rPr>
              <a:t> : 111 cases</a:t>
            </a:r>
          </a:p>
          <a:p>
            <a:pPr marL="800100" lvl="1" indent="-342900">
              <a:buFont typeface="Arial" panose="020B0604020202020204" pitchFamily="34" charset="0"/>
              <a:buChar char="•"/>
            </a:pPr>
            <a:r>
              <a:rPr lang="en-US" sz="2000" dirty="0">
                <a:solidFill>
                  <a:srgbClr val="000000"/>
                </a:solidFill>
              </a:rPr>
              <a:t>10 mBq/m</a:t>
            </a:r>
            <a:r>
              <a:rPr lang="en-US" sz="2000" baseline="30000" dirty="0">
                <a:solidFill>
                  <a:srgbClr val="000000"/>
                </a:solidFill>
              </a:rPr>
              <a:t>3</a:t>
            </a:r>
            <a:r>
              <a:rPr lang="en-US" sz="2000" dirty="0">
                <a:solidFill>
                  <a:srgbClr val="000000"/>
                </a:solidFill>
              </a:rPr>
              <a:t> : 83 cases</a:t>
            </a:r>
            <a:endParaRPr lang="en-GB" noProof="0" dirty="0"/>
          </a:p>
        </p:txBody>
      </p:sp>
      <p:sp>
        <p:nvSpPr>
          <p:cNvPr id="9" name="Textfeld 8">
            <a:extLst>
              <a:ext uri="{FF2B5EF4-FFF2-40B4-BE49-F238E27FC236}">
                <a16:creationId xmlns:a16="http://schemas.microsoft.com/office/drawing/2014/main" id="{C9345F80-79DC-BBFB-0FFB-8F45B69A83F2}"/>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8DB0A0DC-7F28-5C45-1CA5-5BD77381B642}"/>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Impact of Nuisance Background on Source Location Models</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2044E624-8FD3-532E-43B0-E2A8FAD9FEF8}"/>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O2.3-715</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2" name="TextBox 3">
            <a:extLst>
              <a:ext uri="{FF2B5EF4-FFF2-40B4-BE49-F238E27FC236}">
                <a16:creationId xmlns:a16="http://schemas.microsoft.com/office/drawing/2014/main" id="{B677C0A9-FC8F-1873-5160-0F78A270C38C}"/>
              </a:ext>
            </a:extLst>
          </p:cNvPr>
          <p:cNvSpPr txBox="1"/>
          <p:nvPr/>
        </p:nvSpPr>
        <p:spPr>
          <a:xfrm>
            <a:off x="-4354" y="662560"/>
            <a:ext cx="12192000" cy="279839"/>
          </a:xfrm>
          <a:prstGeom prst="rect">
            <a:avLst/>
          </a:prstGeom>
          <a:noFill/>
        </p:spPr>
        <p:txBody>
          <a:bodyPr wrap="square" lIns="0" tIns="0" rIns="0" bIns="0" rtlCol="0" anchor="t">
            <a:normAutofit/>
          </a:bodyPr>
          <a:lstStyle/>
          <a:p>
            <a:pPr algn="ctr"/>
            <a:r>
              <a:rPr lang="en-GB" sz="1200" noProof="0" dirty="0">
                <a:solidFill>
                  <a:srgbClr val="1A3A64"/>
                </a:solidFill>
                <a:latin typeface="Arial" panose="020B0604020202020204" pitchFamily="34" charset="0"/>
                <a:cs typeface="Arial" panose="020B0604020202020204" pitchFamily="34" charset="0"/>
              </a:rPr>
              <a:t>Paul W. Eslinger, Ramesh Sarathi, Brian Schrom</a:t>
            </a:r>
            <a:r>
              <a:rPr lang="en-GB" sz="1200" dirty="0">
                <a:solidFill>
                  <a:srgbClr val="1A3A64"/>
                </a:solidFill>
                <a:latin typeface="Arial" panose="020B0604020202020204" pitchFamily="34" charset="0"/>
                <a:cs typeface="Arial" panose="020B0604020202020204" pitchFamily="34" charset="0"/>
              </a:rPr>
              <a:t>, Cari Siefert</a:t>
            </a:r>
            <a:endParaRPr lang="en-GB" sz="1200" noProof="0" dirty="0">
              <a:solidFill>
                <a:srgbClr val="1A3A64"/>
              </a:solidFill>
              <a:latin typeface="Arial" panose="020B0604020202020204" pitchFamily="34" charset="0"/>
              <a:cs typeface="Arial" panose="020B0604020202020204" pitchFamily="34" charset="0"/>
            </a:endParaRPr>
          </a:p>
        </p:txBody>
      </p:sp>
      <p:pic>
        <p:nvPicPr>
          <p:cNvPr id="8" name="Picture 4">
            <a:extLst>
              <a:ext uri="{FF2B5EF4-FFF2-40B4-BE49-F238E27FC236}">
                <a16:creationId xmlns:a16="http://schemas.microsoft.com/office/drawing/2014/main" id="{3A4EB3CE-A38F-5802-5114-61FE7F7DF93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183998" y="2251983"/>
            <a:ext cx="2591424" cy="3384717"/>
          </a:xfrm>
          <a:prstGeom prst="rect">
            <a:avLst/>
          </a:prstGeom>
        </p:spPr>
      </p:pic>
      <p:pic>
        <p:nvPicPr>
          <p:cNvPr id="11" name="Picture 5">
            <a:extLst>
              <a:ext uri="{FF2B5EF4-FFF2-40B4-BE49-F238E27FC236}">
                <a16:creationId xmlns:a16="http://schemas.microsoft.com/office/drawing/2014/main" id="{72112AAD-5D6D-F3F7-1A1F-F70BC5D6989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727528" y="2256337"/>
            <a:ext cx="2591425" cy="3377060"/>
          </a:xfrm>
          <a:prstGeom prst="rect">
            <a:avLst/>
          </a:prstGeom>
        </p:spPr>
      </p:pic>
      <p:pic>
        <p:nvPicPr>
          <p:cNvPr id="12" name="Picture 6">
            <a:extLst>
              <a:ext uri="{FF2B5EF4-FFF2-40B4-BE49-F238E27FC236}">
                <a16:creationId xmlns:a16="http://schemas.microsoft.com/office/drawing/2014/main" id="{DFE49C5E-C661-AC32-090F-CE79375234E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276400" y="2256844"/>
            <a:ext cx="2585562" cy="3377061"/>
          </a:xfrm>
          <a:prstGeom prst="rect">
            <a:avLst/>
          </a:prstGeom>
        </p:spPr>
      </p:pic>
      <p:sp>
        <p:nvSpPr>
          <p:cNvPr id="13" name="TextBox 12">
            <a:extLst>
              <a:ext uri="{FF2B5EF4-FFF2-40B4-BE49-F238E27FC236}">
                <a16:creationId xmlns:a16="http://schemas.microsoft.com/office/drawing/2014/main" id="{6F8B112E-E3D5-01D0-D07E-8937FA6BB1E7}"/>
              </a:ext>
            </a:extLst>
          </p:cNvPr>
          <p:cNvSpPr txBox="1"/>
          <p:nvPr/>
        </p:nvSpPr>
        <p:spPr>
          <a:xfrm>
            <a:off x="4775210" y="5767972"/>
            <a:ext cx="6417683" cy="707886"/>
          </a:xfrm>
          <a:prstGeom prst="rect">
            <a:avLst/>
          </a:prstGeom>
          <a:noFill/>
          <a:ln w="28575">
            <a:solidFill>
              <a:srgbClr val="C8722E"/>
            </a:solidFill>
          </a:ln>
        </p:spPr>
        <p:txBody>
          <a:bodyPr wrap="square" rtlCol="0">
            <a:spAutoFit/>
          </a:bodyPr>
          <a:lstStyle/>
          <a:p>
            <a:pPr algn="ctr"/>
            <a:r>
              <a:rPr lang="en-US" sz="2000" dirty="0">
                <a:solidFill>
                  <a:srgbClr val="000000"/>
                </a:solidFill>
              </a:rPr>
              <a:t>At least one sample with an increment 5 mBq/m</a:t>
            </a:r>
            <a:r>
              <a:rPr lang="en-US" sz="2000" baseline="30000" dirty="0">
                <a:solidFill>
                  <a:srgbClr val="000000"/>
                </a:solidFill>
              </a:rPr>
              <a:t>3</a:t>
            </a:r>
            <a:r>
              <a:rPr lang="en-US" sz="2000" dirty="0">
                <a:solidFill>
                  <a:srgbClr val="000000"/>
                </a:solidFill>
              </a:rPr>
              <a:t> helps overcome the obfuscation from background sources. </a:t>
            </a:r>
          </a:p>
        </p:txBody>
      </p:sp>
      <p:pic>
        <p:nvPicPr>
          <p:cNvPr id="6" name="Picture 5">
            <a:extLst>
              <a:ext uri="{FF2B5EF4-FFF2-40B4-BE49-F238E27FC236}">
                <a16:creationId xmlns:a16="http://schemas.microsoft.com/office/drawing/2014/main" id="{E0EEAA39-CE08-3A20-AA68-2DBE52DEAB1B}"/>
              </a:ext>
            </a:extLst>
          </p:cNvPr>
          <p:cNvPicPr>
            <a:picLocks noChangeAspect="1"/>
          </p:cNvPicPr>
          <p:nvPr/>
        </p:nvPicPr>
        <p:blipFill>
          <a:blip r:embed="rId8"/>
          <a:stretch>
            <a:fillRect/>
          </a:stretch>
        </p:blipFill>
        <p:spPr>
          <a:xfrm>
            <a:off x="543086" y="3353586"/>
            <a:ext cx="3006263" cy="3211037"/>
          </a:xfrm>
          <a:prstGeom prst="rect">
            <a:avLst/>
          </a:prstGeom>
          <a:ln w="19050">
            <a:solidFill>
              <a:srgbClr val="C8722E"/>
            </a:solidFill>
          </a:ln>
        </p:spPr>
      </p:pic>
      <p:sp>
        <p:nvSpPr>
          <p:cNvPr id="14" name="TextBox 13">
            <a:extLst>
              <a:ext uri="{FF2B5EF4-FFF2-40B4-BE49-F238E27FC236}">
                <a16:creationId xmlns:a16="http://schemas.microsoft.com/office/drawing/2014/main" id="{1A80AB9D-DC1E-71CD-142A-BF04A2A9530D}"/>
              </a:ext>
            </a:extLst>
          </p:cNvPr>
          <p:cNvSpPr txBox="1"/>
          <p:nvPr/>
        </p:nvSpPr>
        <p:spPr>
          <a:xfrm>
            <a:off x="1017307" y="5276384"/>
            <a:ext cx="2475786" cy="646331"/>
          </a:xfrm>
          <a:prstGeom prst="rect">
            <a:avLst/>
          </a:prstGeom>
          <a:noFill/>
        </p:spPr>
        <p:txBody>
          <a:bodyPr wrap="square" rtlCol="0">
            <a:spAutoFit/>
          </a:bodyPr>
          <a:lstStyle/>
          <a:p>
            <a:pPr algn="ctr"/>
            <a:r>
              <a:rPr lang="en-US" sz="1800" dirty="0">
                <a:solidFill>
                  <a:srgbClr val="000000"/>
                </a:solidFill>
              </a:rPr>
              <a:t>Location accuracy degrades significantly.</a:t>
            </a:r>
          </a:p>
        </p:txBody>
      </p:sp>
      <p:sp>
        <p:nvSpPr>
          <p:cNvPr id="16" name="TextBox 15">
            <a:extLst>
              <a:ext uri="{FF2B5EF4-FFF2-40B4-BE49-F238E27FC236}">
                <a16:creationId xmlns:a16="http://schemas.microsoft.com/office/drawing/2014/main" id="{A872692B-073D-3E50-49F9-388B5CB2EFB1}"/>
              </a:ext>
            </a:extLst>
          </p:cNvPr>
          <p:cNvSpPr txBox="1"/>
          <p:nvPr/>
        </p:nvSpPr>
        <p:spPr>
          <a:xfrm>
            <a:off x="4132686" y="1519565"/>
            <a:ext cx="7781108" cy="646331"/>
          </a:xfrm>
          <a:prstGeom prst="rect">
            <a:avLst/>
          </a:prstGeom>
          <a:noFill/>
          <a:ln w="28575">
            <a:solidFill>
              <a:srgbClr val="C8722E"/>
            </a:solidFill>
          </a:ln>
        </p:spPr>
        <p:txBody>
          <a:bodyPr wrap="square" rtlCol="0">
            <a:spAutoFit/>
          </a:bodyPr>
          <a:lstStyle/>
          <a:p>
            <a:pPr algn="ctr"/>
            <a:r>
              <a:rPr lang="en-US" dirty="0">
                <a:solidFill>
                  <a:srgbClr val="000000"/>
                </a:solidFill>
              </a:rPr>
              <a:t>Lose 40 more cases with no explosion contribution relative to 84 samplers. Magnitude estimates are biased high. Timing error is mostly unchanged.</a:t>
            </a:r>
          </a:p>
        </p:txBody>
      </p:sp>
      <p:sp>
        <p:nvSpPr>
          <p:cNvPr id="7" name="Rectangle 6">
            <a:extLst>
              <a:ext uri="{FF2B5EF4-FFF2-40B4-BE49-F238E27FC236}">
                <a16:creationId xmlns:a16="http://schemas.microsoft.com/office/drawing/2014/main" id="{769682A6-1A8E-EEA4-07EC-4F6DED729E82}"/>
              </a:ext>
            </a:extLst>
          </p:cNvPr>
          <p:cNvSpPr/>
          <p:nvPr/>
        </p:nvSpPr>
        <p:spPr>
          <a:xfrm>
            <a:off x="2505988" y="4569236"/>
            <a:ext cx="1425004" cy="59041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10 mBq/m</a:t>
            </a:r>
            <a:r>
              <a:rPr lang="en-US" sz="1600" baseline="30000" dirty="0">
                <a:solidFill>
                  <a:schemeClr val="tx1"/>
                </a:solidFill>
              </a:rPr>
              <a:t>3</a:t>
            </a:r>
            <a:r>
              <a:rPr lang="en-US" sz="1600" dirty="0">
                <a:solidFill>
                  <a:schemeClr val="tx1"/>
                </a:solidFill>
              </a:rPr>
              <a:t> cases</a:t>
            </a:r>
          </a:p>
        </p:txBody>
      </p:sp>
    </p:spTree>
    <p:extLst>
      <p:ext uri="{BB962C8B-B14F-4D97-AF65-F5344CB8AC3E}">
        <p14:creationId xmlns:p14="http://schemas.microsoft.com/office/powerpoint/2010/main" val="338162760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Oral Presentation Template_CLEAN" id="{F9ED4FD5-2E55-4D95-94FD-83F849DCE760}" vid="{91127B50-358A-435B-B8A9-D8D234154EB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A29E3105768E48BDDC120EE65B2BBA" ma:contentTypeVersion="45" ma:contentTypeDescription="Create a new document." ma:contentTypeScope="" ma:versionID="5992ca9aadcf93b0a573f1241bd8a805">
  <xsd:schema xmlns:xsd="http://www.w3.org/2001/XMLSchema" xmlns:xs="http://www.w3.org/2001/XMLSchema" xmlns:p="http://schemas.microsoft.com/office/2006/metadata/properties" xmlns:ns2="e56013d9-4ac4-45f7-8b41-1651ab034f04" xmlns:ns3="f1b10a2b-6746-465a-acde-7a316eb3be7b" xmlns:ns4="5cece13e-3376-4417-9525-be60b11a89a8" targetNamespace="http://schemas.microsoft.com/office/2006/metadata/properties" ma:root="true" ma:fieldsID="b2b9ffd7028fc5a56fe605bc85c19ce3" ns2:_="" ns3:_="" ns4:_="">
    <xsd:import namespace="e56013d9-4ac4-45f7-8b41-1651ab034f04"/>
    <xsd:import namespace="f1b10a2b-6746-465a-acde-7a316eb3be7b"/>
    <xsd:import namespace="5cece13e-3376-4417-9525-be60b11a89a8"/>
    <xsd:element name="properties">
      <xsd:complexType>
        <xsd:sequence>
          <xsd:element name="documentManagement">
            <xsd:complexType>
              <xsd:all>
                <xsd:element ref="ns2:Presenter" minOccurs="0"/>
                <xsd:element ref="ns2:Status" minOccurs="0"/>
                <xsd:element ref="ns2:Program_x0020_Office" minOccurs="0"/>
                <xsd:element ref="ns2:ADC" minOccurs="0"/>
                <xsd:element ref="ns2:ADC_x0020_WP_x0023_" minOccurs="0"/>
                <xsd:element ref="ns2:ERICA_x0020_Release_x0020__x0023_" minOccurs="0"/>
                <xsd:element ref="ns2:Funding_x0020_Source" minOccurs="0"/>
                <xsd:element ref="ns3:ADC_x0020_Complete" minOccurs="0"/>
                <xsd:element ref="ns2:Doc_x0020_Type" minOccurs="0"/>
                <xsd:element ref="ns2:Log_x0020_Number" minOccurs="0"/>
                <xsd:element ref="ns2:MediaServiceMetadata" minOccurs="0"/>
                <xsd:element ref="ns2:MediaServiceFastMetadata" minOccurs="0"/>
                <xsd:element ref="ns3:SharedWithUsers" minOccurs="0"/>
                <xsd:element ref="ns3:SharedWithDetails" minOccurs="0"/>
                <xsd:element ref="ns2:DC_x0020_Reviewer"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UploadedtoGNEM" minOccurs="0"/>
                <xsd:element ref="ns2:InternalReview" minOccurs="0"/>
                <xsd:element ref="ns2:MediaServiceObjectDetectorVersions" minOccurs="0"/>
                <xsd:element ref="ns2:MediaServiceLocation" minOccurs="0"/>
                <xsd:element ref="ns2:MediaServiceSearchProperties" minOccurs="0"/>
                <xsd:element ref="ns2:In_x0020_eRecords_x003f_"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6013d9-4ac4-45f7-8b41-1651ab034f04" elementFormDefault="qualified">
    <xsd:import namespace="http://schemas.microsoft.com/office/2006/documentManagement/types"/>
    <xsd:import namespace="http://schemas.microsoft.com/office/infopath/2007/PartnerControls"/>
    <xsd:element name="Presenter" ma:index="2" nillable="true" ma:displayName="Presenter" ma:internalName="Presenter" ma:readOnly="false">
      <xsd:simpleType>
        <xsd:restriction base="dms:Text">
          <xsd:maxLength value="20"/>
        </xsd:restriction>
      </xsd:simpleType>
    </xsd:element>
    <xsd:element name="Status" ma:index="3" nillable="true" ma:displayName="Status" ma:format="Dropdown" ma:internalName="Status" ma:readOnly="false">
      <xsd:simpleType>
        <xsd:union memberTypes="dms:Text">
          <xsd:simpleType>
            <xsd:restriction base="dms:Choice">
              <xsd:enumeration value="Ready for Input"/>
              <xsd:enumeration value="Ready for ADC Review"/>
              <xsd:enumeration value="ADC Review Complete"/>
              <xsd:enumeration value="Ready for NEMP Review"/>
              <xsd:enumeration value="Ready for ERICA"/>
              <xsd:enumeration value="Submitted to IR (ERICA)"/>
              <xsd:enumeration value="Sent to HQ"/>
              <xsd:enumeration value="Ready for Interagency"/>
              <xsd:enumeration value="Complete"/>
            </xsd:restriction>
          </xsd:simpleType>
        </xsd:union>
      </xsd:simpleType>
    </xsd:element>
    <xsd:element name="Program_x0020_Office" ma:index="4" nillable="true" ma:displayName="Program Office" ma:format="Dropdown" ma:internalName="Program_x0020_Office" ma:readOnly="false">
      <xsd:simpleType>
        <xsd:union memberTypes="dms:Text">
          <xsd:simpleType>
            <xsd:restriction base="dms:Choice">
              <xsd:enumeration value="Needs Edits"/>
              <xsd:enumeration value="OK by T Bowyer"/>
              <xsd:enumeration value="OK by A Carman"/>
              <xsd:enumeration value="OK by J Hayes"/>
              <xsd:enumeration value="Ok by L Metz"/>
              <xsd:enumeration value="OK by B Milbrath"/>
            </xsd:restriction>
          </xsd:simpleType>
        </xsd:union>
      </xsd:simpleType>
    </xsd:element>
    <xsd:element name="ADC" ma:index="5" nillable="true" ma:displayName="ADC" ma:internalName="ADC" ma:readOnly="false">
      <xsd:simpleType>
        <xsd:restriction base="dms:Text">
          <xsd:maxLength value="20"/>
        </xsd:restriction>
      </xsd:simpleType>
    </xsd:element>
    <xsd:element name="ADC_x0020_WP_x0023_" ma:index="6" nillable="true" ma:displayName="ADC WP#" ma:internalName="ADC_x0020_WP_x0023_" ma:readOnly="false">
      <xsd:simpleType>
        <xsd:restriction base="dms:Text">
          <xsd:maxLength value="8"/>
        </xsd:restriction>
      </xsd:simpleType>
    </xsd:element>
    <xsd:element name="ERICA_x0020_Release_x0020__x0023_" ma:index="7" nillable="true" ma:displayName="ERICA Release #" ma:internalName="ERICA_x0020_Release_x0020__x0023_" ma:readOnly="false">
      <xsd:simpleType>
        <xsd:restriction base="dms:Text">
          <xsd:maxLength value="20"/>
        </xsd:restriction>
      </xsd:simpleType>
    </xsd:element>
    <xsd:element name="Funding_x0020_Source" ma:index="8" nillable="true" ma:displayName="Funding Source" ma:format="Dropdown" ma:internalName="Funding_x0020_Source" ma:readOnly="false">
      <xsd:simpleType>
        <xsd:union memberTypes="dms:Text">
          <xsd:simpleType>
            <xsd:restriction base="dms:Choice">
              <xsd:enumeration value="NA-22"/>
              <xsd:enumeration value="NA-24"/>
              <xsd:enumeration value="DTRA"/>
              <xsd:enumeration value="Internal"/>
              <xsd:enumeration value="NDF"/>
              <xsd:enumeration value="NCNS"/>
              <xsd:enumeration value="UT Austin"/>
            </xsd:restriction>
          </xsd:simpleType>
        </xsd:union>
      </xsd:simpleType>
    </xsd:element>
    <xsd:element name="Doc_x0020_Type" ma:index="10" nillable="true" ma:displayName="Doc Type" ma:format="Dropdown" ma:internalName="Doc_x0020_Type" ma:readOnly="false">
      <xsd:simpleType>
        <xsd:restriction base="dms:Choice">
          <xsd:enumeration value="Presentation"/>
          <xsd:enumeration value="Poster"/>
          <xsd:enumeration value="Summary Slide"/>
        </xsd:restriction>
      </xsd:simpleType>
    </xsd:element>
    <xsd:element name="Log_x0020_Number" ma:index="18" nillable="true" ma:displayName="Sponsor" ma:format="Dropdown" ma:internalName="Log_x0020_Number">
      <xsd:simpleType>
        <xsd:restriction base="dms:Text">
          <xsd:maxLength value="15"/>
        </xsd:restriction>
      </xsd:simpleType>
    </xsd:element>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DC_x0020_Reviewer" ma:index="23" nillable="true" ma:displayName="DC Reviewer" ma:internalName="DC_x0020_Reviewer">
      <xsd:simpleType>
        <xsd:restriction base="dms:Text">
          <xsd:maxLength value="255"/>
        </xsd:restriction>
      </xsd:simpleType>
    </xsd:element>
    <xsd:element name="MediaServiceDateTaken" ma:index="24" nillable="true" ma:displayName="MediaServiceDateTaken" ma:hidden="true" ma:internalName="MediaServiceDateTake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OCR" ma:index="29" nillable="true" ma:displayName="Extracted Text"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UploadedtoGNEM" ma:index="32" nillable="true" ma:displayName="Sponsor Review" ma:format="Dropdown" ma:internalName="UploadedtoGNEM">
      <xsd:simpleType>
        <xsd:restriction base="dms:Text">
          <xsd:maxLength value="255"/>
        </xsd:restriction>
      </xsd:simpleType>
    </xsd:element>
    <xsd:element name="InternalReview" ma:index="33" nillable="true" ma:displayName="Internal Review" ma:default="1" ma:format="Dropdown" ma:internalName="InternalReview">
      <xsd:simpleType>
        <xsd:restriction base="dms:Boolean"/>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MediaServiceLocation" ma:index="35" nillable="true" ma:displayName="Location" ma:indexed="true" ma:internalName="MediaServiceLocation"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element name="In_x0020_eRecords_x003f_" ma:index="37" nillable="true" ma:displayName="In eRecords?" ma:format="Dropdown" ma:internalName="In_x0020_eRecords_x003f_">
      <xsd:simpleType>
        <xsd:restriction base="dms:Choice">
          <xsd:enumeration value="Yes"/>
          <xsd:enumeration value="No"/>
          <xsd:enumeration value="Ready for E-Records"/>
          <xsd:enumeration value="N/A"/>
          <xsd:enumeration value="Not Record Copy"/>
        </xsd:restriction>
      </xsd:simpleType>
    </xsd:element>
    <xsd:element name="NOTES" ma:index="38"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b10a2b-6746-465a-acde-7a316eb3be7b" elementFormDefault="qualified">
    <xsd:import namespace="http://schemas.microsoft.com/office/2006/documentManagement/types"/>
    <xsd:import namespace="http://schemas.microsoft.com/office/infopath/2007/PartnerControls"/>
    <xsd:element name="ADC_x0020_Complete" ma:index="9" nillable="true" ma:displayName="ADC Complete" ma:default="0" ma:internalName="ADC_x0020_Complete" ma:readOnly="fals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8ff3603e-e943-4d2f-ba94-b2ccf35308f2}" ma:internalName="TaxCatchAll" ma:showField="CatchAllData" ma:web="f1b10a2b-6746-465a-acde-7a316eb3b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ma:index="11" ma:displayName="Reviewer 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esenter xmlns="e56013d9-4ac4-45f7-8b41-1651ab034f04" xsi:nil="true"/>
    <ADC xmlns="e56013d9-4ac4-45f7-8b41-1651ab034f04" xsi:nil="true"/>
    <InternalReview xmlns="e56013d9-4ac4-45f7-8b41-1651ab034f04">true</InternalReview>
    <ADC_x0020_Complete xmlns="f1b10a2b-6746-465a-acde-7a316eb3be7b">false</ADC_x0020_Complete>
    <TaxCatchAll xmlns="5cece13e-3376-4417-9525-be60b11a89a8" xsi:nil="true"/>
    <NOTES xmlns="e56013d9-4ac4-45f7-8b41-1651ab034f04" xsi:nil="true"/>
    <Status xmlns="e56013d9-4ac4-45f7-8b41-1651ab034f04" xsi:nil="true"/>
    <lcf76f155ced4ddcb4097134ff3c332f xmlns="e56013d9-4ac4-45f7-8b41-1651ab034f04">
      <Terms xmlns="http://schemas.microsoft.com/office/infopath/2007/PartnerControls"/>
    </lcf76f155ced4ddcb4097134ff3c332f>
    <ADC_x0020_WP_x0023_ xmlns="e56013d9-4ac4-45f7-8b41-1651ab034f04" xsi:nil="true"/>
    <UploadedtoGNEM xmlns="e56013d9-4ac4-45f7-8b41-1651ab034f04" xsi:nil="true"/>
    <ERICA_x0020_Release_x0020__x0023_ xmlns="e56013d9-4ac4-45f7-8b41-1651ab034f04" xsi:nil="true"/>
    <In_x0020_eRecords_x003f_ xmlns="e56013d9-4ac4-45f7-8b41-1651ab034f04" xsi:nil="true"/>
    <Funding_x0020_Source xmlns="e56013d9-4ac4-45f7-8b41-1651ab034f04" xsi:nil="true"/>
    <Doc_x0020_Type xmlns="e56013d9-4ac4-45f7-8b41-1651ab034f04" xsi:nil="true"/>
    <Log_x0020_Number xmlns="e56013d9-4ac4-45f7-8b41-1651ab034f04" xsi:nil="true"/>
    <Program_x0020_Office xmlns="e56013d9-4ac4-45f7-8b41-1651ab034f04" xsi:nil="true"/>
    <DC_x0020_Reviewer xmlns="e56013d9-4ac4-45f7-8b41-1651ab034f04" xsi:nil="true"/>
  </documentManagement>
</p:properties>
</file>

<file path=customXml/itemProps1.xml><?xml version="1.0" encoding="utf-8"?>
<ds:datastoreItem xmlns:ds="http://schemas.openxmlformats.org/officeDocument/2006/customXml" ds:itemID="{F1924A41-9484-48F6-BD14-2AD2B536AF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6013d9-4ac4-45f7-8b41-1651ab034f04"/>
    <ds:schemaRef ds:uri="f1b10a2b-6746-465a-acde-7a316eb3be7b"/>
    <ds:schemaRef ds:uri="5cece13e-3376-4417-9525-be60b11a8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D68B16-90B1-4A11-B3D6-0B3319315CA3}">
  <ds:schemaRefs>
    <ds:schemaRef ds:uri="http://schemas.microsoft.com/sharepoint/v3/contenttype/forms"/>
  </ds:schemaRefs>
</ds:datastoreItem>
</file>

<file path=customXml/itemProps3.xml><?xml version="1.0" encoding="utf-8"?>
<ds:datastoreItem xmlns:ds="http://schemas.openxmlformats.org/officeDocument/2006/customXml" ds:itemID="{9A159AB1-0ABC-474E-822C-7029A58BF6EB}">
  <ds:schemaRefs>
    <ds:schemaRef ds:uri="http://schemas.microsoft.com/office/2006/metadata/properties"/>
    <ds:schemaRef ds:uri="http://schemas.microsoft.com/office/infopath/2007/PartnerControls"/>
    <ds:schemaRef ds:uri="e56013d9-4ac4-45f7-8b41-1651ab034f04"/>
    <ds:schemaRef ds:uri="f1b10a2b-6746-465a-acde-7a316eb3be7b"/>
    <ds:schemaRef ds:uri="5cece13e-3376-4417-9525-be60b11a89a8"/>
  </ds:schemaRefs>
</ds:datastoreItem>
</file>

<file path=docProps/app.xml><?xml version="1.0" encoding="utf-8"?>
<Properties xmlns="http://schemas.openxmlformats.org/officeDocument/2006/extended-properties" xmlns:vt="http://schemas.openxmlformats.org/officeDocument/2006/docPropsVTypes">
  <Template>SnT2025_</Template>
  <TotalTime>172</TotalTime>
  <Words>1168</Words>
  <Application>Microsoft Office PowerPoint</Application>
  <PresentationFormat>Widescreen</PresentationFormat>
  <Paragraphs>117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Calibri</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 Eslinger</dc:creator>
  <cp:lastModifiedBy>Paul W. Eslinger</cp:lastModifiedBy>
  <cp:revision>2</cp:revision>
  <dcterms:created xsi:type="dcterms:W3CDTF">2025-07-18T17:25:24Z</dcterms:created>
  <dcterms:modified xsi:type="dcterms:W3CDTF">2025-09-02T17:37:11Z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0x0101009FA29E3105768E48BDDC120EE65B2BBA</vt:lpwstr>
  </property>
</Properties>
</file>