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A64"/>
    <a:srgbClr val="BCCB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498"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07.09.2025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ru-RU"/>
              <a:t>Образец заголовка</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07.09.2025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07.09.2025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ru-RU"/>
              <a:t>Образец заголовка</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07.09.2025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07.09.2025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ru-RU"/>
              <a:t>Образец заголовка</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07.09.2025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ru-RU"/>
              <a:t>Образец заголовка</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07.09.2025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ru-RU"/>
              <a:t>Образец заголовка</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07.09.2025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07.09.2025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07.09.2025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07.09.2025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07.09.2025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2400" b="1" dirty="0">
                <a:solidFill>
                  <a:srgbClr val="1A3A64"/>
                </a:solidFill>
                <a:latin typeface="Arial" panose="020B0604020202020204" pitchFamily="34" charset="0"/>
                <a:cs typeface="Arial" panose="020B0604020202020204" pitchFamily="34" charset="0"/>
              </a:rPr>
              <a:t>Presence of an acoustic signal on seismograms after a man-made event</a:t>
            </a:r>
            <a:endParaRPr lang="en-GB" sz="2400" b="1" noProof="0"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US" sz="1800" b="0" i="0" dirty="0" err="1">
                <a:solidFill>
                  <a:srgbClr val="1A3A64"/>
                </a:solidFill>
                <a:effectLst/>
                <a:latin typeface="Arial" panose="020B0604020202020204" pitchFamily="34" charset="0"/>
                <a:cs typeface="Arial" panose="020B0604020202020204" pitchFamily="34" charset="0"/>
              </a:rPr>
              <a:t>Bakhodir</a:t>
            </a:r>
            <a:r>
              <a:rPr lang="en-US" sz="1800" b="0" i="0" dirty="0">
                <a:solidFill>
                  <a:srgbClr val="1A3A64"/>
                </a:solidFill>
                <a:effectLst/>
                <a:latin typeface="Arial" panose="020B0604020202020204" pitchFamily="34" charset="0"/>
                <a:cs typeface="Arial" panose="020B0604020202020204" pitchFamily="34" charset="0"/>
              </a:rPr>
              <a:t> </a:t>
            </a:r>
            <a:r>
              <a:rPr lang="en-US" sz="1800" b="0" i="0" dirty="0" err="1">
                <a:solidFill>
                  <a:srgbClr val="1A3A64"/>
                </a:solidFill>
                <a:effectLst/>
                <a:latin typeface="Arial" panose="020B0604020202020204" pitchFamily="34" charset="0"/>
                <a:cs typeface="Arial" panose="020B0604020202020204" pitchFamily="34" charset="0"/>
              </a:rPr>
              <a:t>Alimov</a:t>
            </a:r>
            <a:r>
              <a:rPr lang="en-US" dirty="0">
                <a:solidFill>
                  <a:srgbClr val="1A3A64"/>
                </a:solidFill>
                <a:latin typeface="Arial" panose="020B0604020202020204" pitchFamily="34" charset="0"/>
                <a:cs typeface="Arial" panose="020B0604020202020204" pitchFamily="34" charset="0"/>
              </a:rPr>
              <a:t>, Timur </a:t>
            </a:r>
            <a:r>
              <a:rPr lang="en-US" dirty="0" err="1">
                <a:solidFill>
                  <a:srgbClr val="1A3A64"/>
                </a:solidFill>
                <a:latin typeface="Arial" panose="020B0604020202020204" pitchFamily="34" charset="0"/>
                <a:cs typeface="Arial" panose="020B0604020202020204" pitchFamily="34" charset="0"/>
              </a:rPr>
              <a:t>Kurbanov</a:t>
            </a:r>
            <a:r>
              <a:rPr lang="en-US" dirty="0">
                <a:solidFill>
                  <a:srgbClr val="1A3A64"/>
                </a:solidFill>
                <a:latin typeface="Arial" panose="020B0604020202020204" pitchFamily="34" charset="0"/>
                <a:cs typeface="Arial" panose="020B0604020202020204" pitchFamily="34" charset="0"/>
              </a:rPr>
              <a:t>.</a:t>
            </a:r>
            <a:endParaRPr lang="en-GB" noProof="0"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US" sz="1400" b="0" i="0" dirty="0">
                <a:effectLst/>
              </a:rPr>
              <a:t>Institute of Seismology at the Academy of Sciences of the Republic of Uzbekistan</a:t>
            </a:r>
            <a:r>
              <a:rPr lang="en-GB" sz="1400" noProof="0" dirty="0"/>
              <a:t> </a:t>
            </a:r>
          </a:p>
        </p:txBody>
      </p:sp>
      <p:sp>
        <p:nvSpPr>
          <p:cNvPr id="13" name="TextBox 3">
            <a:extLst>
              <a:ext uri="{FF2B5EF4-FFF2-40B4-BE49-F238E27FC236}">
                <a16:creationId xmlns:a16="http://schemas.microsoft.com/office/drawing/2014/main" id="{D1B99D56-EC8A-2AAE-205C-D5BC83000B29}"/>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(if any) [Arial Regular/ Font Size 8]</a:t>
            </a:r>
          </a:p>
          <a:p>
            <a:r>
              <a:rPr lang="en-GB" sz="800" noProof="0" dirty="0">
                <a:solidFill>
                  <a:schemeClr val="bg1">
                    <a:lumMod val="65000"/>
                  </a:schemeClr>
                </a:solidFill>
              </a:rPr>
              <a:t>Ut </a:t>
            </a:r>
            <a:r>
              <a:rPr lang="en-GB" sz="800" noProof="0" dirty="0" err="1">
                <a:solidFill>
                  <a:schemeClr val="bg1">
                    <a:lumMod val="65000"/>
                  </a:schemeClr>
                </a:solidFill>
              </a:rPr>
              <a:t>enim</a:t>
            </a:r>
            <a:r>
              <a:rPr lang="en-GB" sz="800" noProof="0" dirty="0">
                <a:solidFill>
                  <a:schemeClr val="bg1">
                    <a:lumMod val="65000"/>
                  </a:schemeClr>
                </a:solidFill>
              </a:rPr>
              <a:t> ad minim </a:t>
            </a:r>
            <a:r>
              <a:rPr lang="en-GB" sz="800" noProof="0" dirty="0" err="1">
                <a:solidFill>
                  <a:schemeClr val="bg1">
                    <a:lumMod val="65000"/>
                  </a:schemeClr>
                </a:solidFill>
              </a:rPr>
              <a:t>veniam</a:t>
            </a:r>
            <a:r>
              <a:rPr lang="en-GB" sz="800" noProof="0" dirty="0">
                <a:solidFill>
                  <a:schemeClr val="bg1">
                    <a:lumMod val="65000"/>
                  </a:schemeClr>
                </a:solidFill>
              </a:rPr>
              <a:t>, </a:t>
            </a:r>
            <a:r>
              <a:rPr lang="en-GB" sz="800" noProof="0" dirty="0" err="1">
                <a:solidFill>
                  <a:schemeClr val="bg1">
                    <a:lumMod val="65000"/>
                  </a:schemeClr>
                </a:solidFill>
              </a:rPr>
              <a:t>quis</a:t>
            </a:r>
            <a:r>
              <a:rPr lang="en-GB" sz="800" noProof="0" dirty="0">
                <a:solidFill>
                  <a:schemeClr val="bg1">
                    <a:lumMod val="65000"/>
                  </a:schemeClr>
                </a:solidFill>
              </a:rPr>
              <a:t> </a:t>
            </a:r>
            <a:r>
              <a:rPr lang="en-GB" sz="800" noProof="0" dirty="0" err="1">
                <a:solidFill>
                  <a:schemeClr val="bg1">
                    <a:lumMod val="65000"/>
                  </a:schemeClr>
                </a:solidFill>
              </a:rPr>
              <a:t>nostrud</a:t>
            </a:r>
            <a:r>
              <a:rPr lang="en-GB" sz="800" noProof="0" dirty="0">
                <a:solidFill>
                  <a:schemeClr val="bg1">
                    <a:lumMod val="65000"/>
                  </a:schemeClr>
                </a:solidFill>
              </a:rPr>
              <a:t> exercitation </a:t>
            </a:r>
            <a:r>
              <a:rPr lang="en-GB" sz="800" noProof="0" dirty="0" err="1">
                <a:solidFill>
                  <a:schemeClr val="bg1">
                    <a:lumMod val="65000"/>
                  </a:schemeClr>
                </a:solidFill>
              </a:rPr>
              <a:t>ullamco</a:t>
            </a:r>
            <a:r>
              <a:rPr lang="en-GB" sz="800" noProof="0" dirty="0">
                <a:solidFill>
                  <a:schemeClr val="bg1">
                    <a:lumMod val="65000"/>
                  </a:schemeClr>
                </a:solidFill>
              </a:rPr>
              <a:t> </a:t>
            </a:r>
            <a:r>
              <a:rPr lang="en-GB" sz="800" noProof="0" dirty="0" err="1">
                <a:solidFill>
                  <a:schemeClr val="bg1">
                    <a:lumMod val="65000"/>
                  </a:schemeClr>
                </a:solidFill>
              </a:rPr>
              <a:t>laboris</a:t>
            </a:r>
            <a:r>
              <a:rPr lang="en-GB" sz="800" noProof="0" dirty="0">
                <a:solidFill>
                  <a:schemeClr val="bg1">
                    <a:lumMod val="65000"/>
                  </a:schemeClr>
                </a:solidFill>
              </a:rPr>
              <a:t> nisi </a:t>
            </a:r>
            <a:r>
              <a:rPr lang="en-GB" sz="800" noProof="0" dirty="0" err="1">
                <a:solidFill>
                  <a:schemeClr val="bg1">
                    <a:lumMod val="65000"/>
                  </a:schemeClr>
                </a:solidFill>
              </a:rPr>
              <a:t>ut</a:t>
            </a:r>
            <a:r>
              <a:rPr lang="en-GB" sz="800" noProof="0" dirty="0">
                <a:solidFill>
                  <a:schemeClr val="bg1">
                    <a:lumMod val="65000"/>
                  </a:schemeClr>
                </a:solidFill>
              </a:rPr>
              <a:t> </a:t>
            </a:r>
            <a:r>
              <a:rPr lang="en-GB" sz="800" noProof="0" dirty="0" err="1">
                <a:solidFill>
                  <a:schemeClr val="bg1">
                    <a:lumMod val="65000"/>
                  </a:schemeClr>
                </a:solidFill>
              </a:rPr>
              <a:t>aliquip</a:t>
            </a:r>
            <a:r>
              <a:rPr lang="en-GB" sz="800" noProof="0" dirty="0">
                <a:solidFill>
                  <a:schemeClr val="bg1">
                    <a:lumMod val="65000"/>
                  </a:schemeClr>
                </a:solidFill>
              </a:rPr>
              <a:t> ex </a:t>
            </a:r>
            <a:r>
              <a:rPr lang="en-GB" sz="800" noProof="0" dirty="0" err="1">
                <a:solidFill>
                  <a:schemeClr val="bg1">
                    <a:lumMod val="65000"/>
                  </a:schemeClr>
                </a:solidFill>
              </a:rPr>
              <a:t>ea</a:t>
            </a:r>
            <a:r>
              <a:rPr lang="en-GB" sz="800" noProof="0" dirty="0">
                <a:solidFill>
                  <a:schemeClr val="bg1">
                    <a:lumMod val="65000"/>
                  </a:schemeClr>
                </a:solidFill>
              </a:rPr>
              <a:t> </a:t>
            </a:r>
            <a:r>
              <a:rPr lang="en-GB" sz="800" noProof="0" dirty="0" err="1">
                <a:solidFill>
                  <a:schemeClr val="bg1">
                    <a:lumMod val="65000"/>
                  </a:schemeClr>
                </a:solidFill>
              </a:rPr>
              <a:t>commodo</a:t>
            </a:r>
            <a:r>
              <a:rPr lang="en-GB" sz="800" noProof="0" dirty="0">
                <a:solidFill>
                  <a:schemeClr val="bg1">
                    <a:lumMod val="65000"/>
                  </a:schemeClr>
                </a:solidFill>
              </a:rPr>
              <a:t> </a:t>
            </a:r>
            <a:r>
              <a:rPr lang="en-GB" sz="800" noProof="0" dirty="0" err="1">
                <a:solidFill>
                  <a:schemeClr val="bg1">
                    <a:lumMod val="65000"/>
                  </a:schemeClr>
                </a:solidFill>
              </a:rPr>
              <a:t>consequat</a:t>
            </a:r>
            <a:r>
              <a:rPr lang="en-GB" sz="800" noProof="0" dirty="0">
                <a:solidFill>
                  <a:schemeClr val="bg1">
                    <a:lumMod val="65000"/>
                  </a:schemeClr>
                </a:solidFill>
              </a:rPr>
              <a:t>. Lorem ipsum </a:t>
            </a:r>
            <a:r>
              <a:rPr lang="en-GB" sz="800" noProof="0" dirty="0" err="1">
                <a:solidFill>
                  <a:schemeClr val="bg1">
                    <a:lumMod val="65000"/>
                  </a:schemeClr>
                </a:solidFill>
              </a:rPr>
              <a:t>dolor</a:t>
            </a:r>
            <a:r>
              <a:rPr lang="en-GB" sz="800" noProof="0" dirty="0">
                <a:solidFill>
                  <a:schemeClr val="bg1">
                    <a:lumMod val="65000"/>
                  </a:schemeClr>
                </a:solidFill>
              </a:rPr>
              <a:t> sit </a:t>
            </a:r>
            <a:r>
              <a:rPr lang="en-GB" sz="800" noProof="0" dirty="0" err="1">
                <a:solidFill>
                  <a:schemeClr val="bg1">
                    <a:lumMod val="65000"/>
                  </a:schemeClr>
                </a:solidFill>
              </a:rPr>
              <a:t>amet</a:t>
            </a:r>
            <a:r>
              <a:rPr lang="en-GB" sz="800" noProof="0" dirty="0">
                <a:solidFill>
                  <a:schemeClr val="bg1">
                    <a:lumMod val="65000"/>
                  </a:schemeClr>
                </a:solidFill>
              </a:rPr>
              <a:t>, </a:t>
            </a:r>
            <a:r>
              <a:rPr lang="en-GB" sz="800" noProof="0" dirty="0" err="1">
                <a:solidFill>
                  <a:schemeClr val="bg1">
                    <a:lumMod val="65000"/>
                  </a:schemeClr>
                </a:solidFill>
              </a:rPr>
              <a:t>consectetur</a:t>
            </a:r>
            <a:r>
              <a:rPr lang="en-GB" sz="800" noProof="0" dirty="0">
                <a:solidFill>
                  <a:schemeClr val="bg1">
                    <a:lumMod val="65000"/>
                  </a:schemeClr>
                </a:solidFill>
              </a:rPr>
              <a:t> .</a:t>
            </a:r>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dirty="0"/>
          </a:p>
          <a:p>
            <a:r>
              <a:rPr lang="uz-Cyrl-UZ" dirty="0"/>
              <a:t>	</a:t>
            </a:r>
            <a:r>
              <a:rPr lang="en-US" dirty="0"/>
              <a:t>Powerful quarry explosions generate infrasonic acoustic waves detectable on seismic sensors. These waves appear on seismograms with speeds 0.27–0.33 km/s, slightly below the speed of sound. When the azimuth matches the explosion and the acoustic phase follows the seismic event, it confirms the source is an explosion.</a:t>
            </a:r>
            <a:endParaRPr lang="en-GB" dirty="0"/>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P2.2-086</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B3944EEE-FE5C-4917-AC07-818C9F5CF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885" y="2553490"/>
            <a:ext cx="1044454" cy="1044454"/>
          </a:xfrm>
          <a:prstGeom prst="rect">
            <a:avLst/>
          </a:prstGeom>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2" y="1549109"/>
            <a:ext cx="3798000" cy="4641346"/>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The spectrograms clearly show both the main seismic event and subsequent acoustic wave signatures.</a:t>
            </a:r>
          </a:p>
          <a:p>
            <a:r>
              <a:rPr lang="en-US" sz="1200" dirty="0"/>
              <a:t>The main seismic signal appears as a high-energy broadband pulse (2–50 Hz) with gradual attenuation, typical of ground-propagated seismic waves.</a:t>
            </a:r>
          </a:p>
          <a:p>
            <a:r>
              <a:rPr lang="en-US" sz="1200" dirty="0"/>
              <a:t>The acoustic wave is observed a few seconds after the main event, characterized by narrow, high-frequency bands (≈30–50 Hz) and rapid decay.</a:t>
            </a:r>
          </a:p>
          <a:p>
            <a:r>
              <a:rPr lang="en-US" sz="1200" dirty="0"/>
              <a:t>This temporal delay and spectral pattern confirm the propagation of acoustic energy through the atmosphere following the seismic source.</a:t>
            </a:r>
          </a:p>
          <a:p>
            <a:endParaRPr lang="en-US" sz="1200" noProof="0" dirty="0"/>
          </a:p>
          <a:p>
            <a:pPr algn="ctr"/>
            <a:r>
              <a:rPr lang="en-US" sz="1200" dirty="0"/>
              <a:t>Fig. 2. </a:t>
            </a:r>
            <a:r>
              <a:rPr lang="uz-Cyrl-UZ" sz="1200" dirty="0"/>
              <a:t>А</a:t>
            </a:r>
            <a:r>
              <a:rPr lang="en-US" sz="1200" dirty="0" err="1"/>
              <a:t>coustic</a:t>
            </a:r>
            <a:r>
              <a:rPr lang="en-US" sz="1200" dirty="0"/>
              <a:t> wave detection on seismograms.</a:t>
            </a:r>
            <a:endParaRPr lang="en-US" sz="1200" noProof="0" dirty="0"/>
          </a:p>
          <a:p>
            <a:endParaRPr lang="en-GB" sz="1200" noProof="0" dirty="0"/>
          </a:p>
        </p:txBody>
      </p:sp>
      <p:sp>
        <p:nvSpPr>
          <p:cNvPr id="20" name="TextBox 3">
            <a:extLst>
              <a:ext uri="{FF2B5EF4-FFF2-40B4-BE49-F238E27FC236}">
                <a16:creationId xmlns:a16="http://schemas.microsoft.com/office/drawing/2014/main" id="{1E89CD43-FF80-3593-7026-BDF338BBFF94}"/>
              </a:ext>
            </a:extLst>
          </p:cNvPr>
          <p:cNvSpPr txBox="1"/>
          <p:nvPr/>
        </p:nvSpPr>
        <p:spPr>
          <a:xfrm>
            <a:off x="4206534" y="1907113"/>
            <a:ext cx="3888878" cy="456642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dirty="0"/>
              <a:t>Seismograms from multiple stations show clear P- and S-wave arrivals followed by a delayed low-frequency, low-amplitude signal. This delayed phase corresponds to the atmospheric acoustic wave, typically arriving 60–120 seconds after seismic phases. Measured velocities range between 0.27–0.41 km/s, matching the expected speed of sound under varying atmospheric conditions. At regional distances greater than 10–20 km, the initial explosion-generated shockwave gradually transforms into a standard acoustic wave. This transformation is evident in waveform characteristics and energy decay, confirming its atmospheric origin and supporting its use as a diagnostic feature of anthropogenic explosions.</a:t>
            </a:r>
          </a:p>
          <a:p>
            <a:r>
              <a:rPr lang="uz-Cyrl-UZ" sz="1200" noProof="0" dirty="0"/>
              <a:t> </a:t>
            </a:r>
            <a:endParaRPr lang="en-US" sz="1200" dirty="0"/>
          </a:p>
          <a:p>
            <a:pPr algn="ctr"/>
            <a:r>
              <a:rPr lang="uz-Cyrl-UZ" sz="1200" dirty="0"/>
              <a:t> </a:t>
            </a:r>
            <a:r>
              <a:rPr lang="en-US" sz="1200" dirty="0"/>
              <a:t>Fig. 1. Multi-station Detection of Acoustic Waves on Seismograms</a:t>
            </a:r>
            <a:endParaRPr lang="en-GB" sz="120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i="0" dirty="0">
                <a:solidFill>
                  <a:schemeClr val="bg1"/>
                </a:solidFill>
                <a:effectLst/>
                <a:latin typeface="Arial" panose="020B0604020202020204" pitchFamily="34" charset="0"/>
                <a:cs typeface="Arial" panose="020B0604020202020204" pitchFamily="34" charset="0"/>
              </a:rPr>
              <a:t>Presence of an acoustic signal on seismograms after a man-made event</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E90810EB-C9FE-C1F2-4CE1-32C95CB36FE8}"/>
              </a:ext>
            </a:extLst>
          </p:cNvPr>
          <p:cNvSpPr txBox="1"/>
          <p:nvPr/>
        </p:nvSpPr>
        <p:spPr>
          <a:xfrm>
            <a:off x="288633" y="3347267"/>
            <a:ext cx="3631805" cy="3076186"/>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To conduct a comprehensive seismological analysis of acoustic waves generated by anthropogenic explosions. The study aims to identify these signals on regional seismograms, estimate their propagation velocities, assess environmental influences (e.g., temperature), and establish criteria for distinguishing man-made events from natural earthquakes.</a:t>
            </a:r>
          </a:p>
          <a:p>
            <a:r>
              <a:rPr lang="en-US" sz="1200" noProof="0" dirty="0"/>
              <a:t>Explosive events, such as quarry blasts, can generate both seismic waves and atmospheric acoustic waves (infrasound). Unlike crustal seismic phases, these acoustic waves propagate through the atmosphere at significantly slower speeds (~330 m/s) and can be detected by sensitive broadband seismic stations. Their analysis provides a reliable criterion for identifying anthropogenic sources and improving event classification.</a:t>
            </a:r>
            <a:r>
              <a:rPr lang="uz-Cyrl-UZ" sz="1200" noProof="0" dirty="0"/>
              <a:t> </a:t>
            </a:r>
          </a:p>
          <a:p>
            <a:endParaRPr lang="ru-RU" sz="1200" dirty="0"/>
          </a:p>
          <a:p>
            <a:endParaRPr lang="en-GB" sz="1200" noProof="0" dirty="0"/>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US" sz="1200" b="0" i="0" dirty="0" err="1">
                <a:solidFill>
                  <a:srgbClr val="1A3A64"/>
                </a:solidFill>
                <a:effectLst/>
                <a:latin typeface="Arial" panose="020B0604020202020204" pitchFamily="34" charset="0"/>
                <a:cs typeface="Arial" panose="020B0604020202020204" pitchFamily="34" charset="0"/>
              </a:rPr>
              <a:t>Bakhodir</a:t>
            </a:r>
            <a:r>
              <a:rPr lang="en-US" sz="1200" b="0" i="0" dirty="0">
                <a:solidFill>
                  <a:srgbClr val="1A3A64"/>
                </a:solidFill>
                <a:effectLst/>
                <a:latin typeface="Arial" panose="020B0604020202020204" pitchFamily="34" charset="0"/>
                <a:cs typeface="Arial" panose="020B0604020202020204" pitchFamily="34" charset="0"/>
              </a:rPr>
              <a:t> </a:t>
            </a:r>
            <a:r>
              <a:rPr lang="en-US" sz="1200" b="0" i="0" dirty="0" err="1">
                <a:solidFill>
                  <a:srgbClr val="1A3A64"/>
                </a:solidFill>
                <a:effectLst/>
                <a:latin typeface="Arial" panose="020B0604020202020204" pitchFamily="34" charset="0"/>
                <a:cs typeface="Arial" panose="020B0604020202020204" pitchFamily="34" charset="0"/>
              </a:rPr>
              <a:t>Alimov</a:t>
            </a:r>
            <a:r>
              <a:rPr lang="en-US" sz="1200" dirty="0">
                <a:solidFill>
                  <a:srgbClr val="1A3A64"/>
                </a:solidFill>
                <a:latin typeface="Arial" panose="020B0604020202020204" pitchFamily="34" charset="0"/>
                <a:cs typeface="Arial" panose="020B0604020202020204" pitchFamily="34" charset="0"/>
              </a:rPr>
              <a:t>, Timur </a:t>
            </a:r>
            <a:r>
              <a:rPr lang="en-US" sz="1200" dirty="0" err="1">
                <a:solidFill>
                  <a:srgbClr val="1A3A64"/>
                </a:solidFill>
                <a:latin typeface="Arial" panose="020B0604020202020204" pitchFamily="34" charset="0"/>
                <a:cs typeface="Arial" panose="020B0604020202020204" pitchFamily="34" charset="0"/>
              </a:rPr>
              <a:t>Kurbanov</a:t>
            </a:r>
            <a:endParaRPr lang="en-GB" sz="1200" noProof="0" dirty="0">
              <a:solidFill>
                <a:srgbClr val="1A3A64"/>
              </a:solidFill>
              <a:latin typeface="Arial" panose="020B0604020202020204" pitchFamily="34" charset="0"/>
              <a:cs typeface="Arial" panose="020B0604020202020204" pitchFamily="34" charset="0"/>
            </a:endParaRP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87156" y="2959895"/>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Objectives</a:t>
            </a:r>
            <a:endParaRPr lang="en-GB" dirty="0"/>
          </a:p>
        </p:txBody>
      </p:sp>
      <p:sp>
        <p:nvSpPr>
          <p:cNvPr id="26" name="TextBox 3">
            <a:extLst>
              <a:ext uri="{FF2B5EF4-FFF2-40B4-BE49-F238E27FC236}">
                <a16:creationId xmlns:a16="http://schemas.microsoft.com/office/drawing/2014/main" id="{79016AB2-B6CD-8ED7-A756-5A1288745A4D}"/>
              </a:ext>
            </a:extLst>
          </p:cNvPr>
          <p:cNvSpPr txBox="1"/>
          <p:nvPr/>
        </p:nvSpPr>
        <p:spPr>
          <a:xfrm>
            <a:off x="4171171" y="1509934"/>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pPr marL="285750" indent="-285750" algn="l">
              <a:buFont typeface="Arial" panose="020B0604020202020204" pitchFamily="34" charset="0"/>
              <a:buChar char="•"/>
            </a:pPr>
            <a:r>
              <a:rPr lang="en-US" sz="1200" dirty="0">
                <a:solidFill>
                  <a:schemeClr val="tx1"/>
                </a:solidFill>
              </a:rPr>
              <a:t>Seismogram Analysis and Acoustic Phase Identification</a:t>
            </a:r>
            <a:endParaRPr lang="en-GB" sz="1200" dirty="0">
              <a:solidFill>
                <a:schemeClr val="tx1"/>
              </a:solidFill>
            </a:endParaRPr>
          </a:p>
        </p:txBody>
      </p:sp>
      <p:sp>
        <p:nvSpPr>
          <p:cNvPr id="27" name="TextBox 3">
            <a:extLst>
              <a:ext uri="{FF2B5EF4-FFF2-40B4-BE49-F238E27FC236}">
                <a16:creationId xmlns:a16="http://schemas.microsoft.com/office/drawing/2014/main" id="{35C23D38-1D02-FA1F-40B5-BBB882222001}"/>
              </a:ext>
            </a:extLst>
          </p:cNvPr>
          <p:cNvSpPr txBox="1"/>
          <p:nvPr/>
        </p:nvSpPr>
        <p:spPr>
          <a:xfrm>
            <a:off x="8516880" y="1239409"/>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pPr marL="171450" indent="-171450" algn="l">
              <a:buFont typeface="Arial" panose="020B0604020202020204" pitchFamily="34" charset="0"/>
              <a:buChar char="•"/>
            </a:pPr>
            <a:r>
              <a:rPr lang="en-US" sz="1200" dirty="0">
                <a:solidFill>
                  <a:schemeClr val="tx1"/>
                </a:solidFill>
              </a:rPr>
              <a:t>Analysis of Acoustic Wave Spectrograms</a:t>
            </a:r>
            <a:endParaRPr lang="en-GB" sz="1200" dirty="0">
              <a:solidFill>
                <a:schemeClr val="tx1"/>
              </a:solidFill>
            </a:endParaRP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P2.2-086</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7" name="Рисунок 16">
            <a:extLst>
              <a:ext uri="{FF2B5EF4-FFF2-40B4-BE49-F238E27FC236}">
                <a16:creationId xmlns:a16="http://schemas.microsoft.com/office/drawing/2014/main" id="{DAB6D69A-DD35-4D04-991D-6CDD97199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638" y="6301862"/>
            <a:ext cx="392484" cy="392484"/>
          </a:xfrm>
          <a:prstGeom prst="rect">
            <a:avLst/>
          </a:prstGeom>
        </p:spPr>
      </p:pic>
      <p:pic>
        <p:nvPicPr>
          <p:cNvPr id="25" name="Рисунок 24">
            <a:extLst>
              <a:ext uri="{FF2B5EF4-FFF2-40B4-BE49-F238E27FC236}">
                <a16:creationId xmlns:a16="http://schemas.microsoft.com/office/drawing/2014/main" id="{41445E28-78B6-4378-8ABA-7A47F4E3CB8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0711" y="4907750"/>
            <a:ext cx="2570578" cy="1515703"/>
          </a:xfrm>
          <a:prstGeom prst="rect">
            <a:avLst/>
          </a:prstGeom>
          <a:noFill/>
          <a:ln>
            <a:noFill/>
          </a:ln>
        </p:spPr>
      </p:pic>
      <p:pic>
        <p:nvPicPr>
          <p:cNvPr id="28" name="Рисунок 27">
            <a:extLst>
              <a:ext uri="{FF2B5EF4-FFF2-40B4-BE49-F238E27FC236}">
                <a16:creationId xmlns:a16="http://schemas.microsoft.com/office/drawing/2014/main" id="{1642B1D3-5941-4DB2-ACC1-D021711E439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6516" y="3995026"/>
            <a:ext cx="3252920" cy="1898766"/>
          </a:xfrm>
          <a:prstGeom prst="rect">
            <a:avLst/>
          </a:prstGeom>
          <a:noFill/>
          <a:ln>
            <a:noFill/>
          </a:ln>
        </p:spPr>
      </p:pic>
      <p:sp>
        <p:nvSpPr>
          <p:cNvPr id="22" name="TextBox 3">
            <a:extLst>
              <a:ext uri="{FF2B5EF4-FFF2-40B4-BE49-F238E27FC236}">
                <a16:creationId xmlns:a16="http://schemas.microsoft.com/office/drawing/2014/main" id="{3075F14F-467B-49CA-8D3C-73525A832FA5}"/>
              </a:ext>
            </a:extLst>
          </p:cNvPr>
          <p:cNvSpPr txBox="1"/>
          <p:nvPr/>
        </p:nvSpPr>
        <p:spPr>
          <a:xfrm>
            <a:off x="187156" y="1152523"/>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Introduction</a:t>
            </a:r>
            <a:endParaRPr lang="en-GB" dirty="0"/>
          </a:p>
        </p:txBody>
      </p:sp>
      <p:sp>
        <p:nvSpPr>
          <p:cNvPr id="29" name="TextBox 3">
            <a:extLst>
              <a:ext uri="{FF2B5EF4-FFF2-40B4-BE49-F238E27FC236}">
                <a16:creationId xmlns:a16="http://schemas.microsoft.com/office/drawing/2014/main" id="{5A82F5D5-016B-4498-8750-8A48ACDED7DC}"/>
              </a:ext>
            </a:extLst>
          </p:cNvPr>
          <p:cNvSpPr txBox="1"/>
          <p:nvPr/>
        </p:nvSpPr>
        <p:spPr>
          <a:xfrm>
            <a:off x="274558" y="1510819"/>
            <a:ext cx="3631805" cy="14982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dirty="0"/>
              <a:t>This poster presents a comprehensive seismological analysis of acoustic waves generated by anthropogenic explosions . The study identifies these signals on regional seismograms, estimates their propagation velocities, evaluates the influence of atmospheric conditions, and establishes criteria to distinguish man-made events from natural earthquakes</a:t>
            </a:r>
            <a:r>
              <a:rPr lang="ru-RU" sz="1200" dirty="0"/>
              <a:t>.</a:t>
            </a:r>
            <a:r>
              <a:rPr lang="en-US" sz="1200" noProof="0" dirty="0"/>
              <a:t> </a:t>
            </a:r>
          </a:p>
        </p:txBody>
      </p:sp>
      <p:sp>
        <p:nvSpPr>
          <p:cNvPr id="30" name="TextBox 3">
            <a:extLst>
              <a:ext uri="{FF2B5EF4-FFF2-40B4-BE49-F238E27FC236}">
                <a16:creationId xmlns:a16="http://schemas.microsoft.com/office/drawing/2014/main" id="{40011C82-9114-4CFB-9E59-BD2670B9751C}"/>
              </a:ext>
            </a:extLst>
          </p:cNvPr>
          <p:cNvSpPr txBox="1"/>
          <p:nvPr/>
        </p:nvSpPr>
        <p:spPr>
          <a:xfrm>
            <a:off x="4072558" y="1155754"/>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sz="1400" b="1" dirty="0">
                <a:solidFill>
                  <a:srgbClr val="1A3A64"/>
                </a:solidFill>
                <a:latin typeface="Arial" panose="020B0604020202020204" pitchFamily="34" charset="0"/>
                <a:cs typeface="Arial" panose="020B0604020202020204" pitchFamily="34" charset="0"/>
              </a:rPr>
              <a:t>Methods/Data</a:t>
            </a:r>
            <a:endParaRPr lang="x-none" sz="1400" dirty="0">
              <a:solidFill>
                <a:srgbClr val="1A3A64"/>
              </a:solidFill>
            </a:endParaRPr>
          </a:p>
        </p:txBody>
      </p:sp>
    </p:spTree>
    <p:extLst>
      <p:ext uri="{BB962C8B-B14F-4D97-AF65-F5344CB8AC3E}">
        <p14:creationId xmlns:p14="http://schemas.microsoft.com/office/powerpoint/2010/main" val="11542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184030" y="1378748"/>
            <a:ext cx="3798000" cy="1468017"/>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Spectral analysis using the “Peak Particle Plot” module shows a secondary energy surge coinciding with the arrival of the acoustic phase </a:t>
            </a:r>
            <a:endParaRPr lang="uz-Cyrl-UZ" sz="1200" dirty="0"/>
          </a:p>
          <a:p>
            <a:endParaRPr lang="en-US" sz="1200" dirty="0"/>
          </a:p>
          <a:p>
            <a:r>
              <a:rPr lang="ru-RU" sz="1200" dirty="0"/>
              <a:t>		</a:t>
            </a:r>
            <a:r>
              <a:rPr lang="en-US" sz="1200" dirty="0"/>
              <a:t>Fig. 4. Peak Particle Plot </a:t>
            </a:r>
            <a:r>
              <a:rPr lang="ru-RU" sz="1200" dirty="0"/>
              <a:t>			</a:t>
            </a:r>
            <a:r>
              <a:rPr lang="en-US" sz="1200" dirty="0"/>
              <a:t>showing a secondary peak </a:t>
            </a:r>
            <a:r>
              <a:rPr lang="ru-RU" sz="1200" dirty="0"/>
              <a:t>		</a:t>
            </a:r>
            <a:r>
              <a:rPr lang="en-US" sz="1200" dirty="0"/>
              <a:t>after the main event. </a:t>
            </a:r>
            <a:endParaRPr lang="en-GB" sz="1200" dirty="0"/>
          </a:p>
          <a:p>
            <a:endParaRPr lang="en-GB" sz="1200" noProof="0" dirty="0"/>
          </a:p>
        </p:txBody>
      </p:sp>
      <mc:AlternateContent xmlns:mc="http://schemas.openxmlformats.org/markup-compatibility/2006" xmlns:a14="http://schemas.microsoft.com/office/drawing/2010/main">
        <mc:Choice Requires="a14">
          <p:sp>
            <p:nvSpPr>
              <p:cNvPr id="20" name="TextBox 3">
                <a:extLst>
                  <a:ext uri="{FF2B5EF4-FFF2-40B4-BE49-F238E27FC236}">
                    <a16:creationId xmlns:a16="http://schemas.microsoft.com/office/drawing/2014/main" id="{1E89CD43-FF80-3593-7026-BDF338BBFF94}"/>
                  </a:ext>
                </a:extLst>
              </p:cNvPr>
              <p:cNvSpPr txBox="1"/>
              <p:nvPr/>
            </p:nvSpPr>
            <p:spPr>
              <a:xfrm>
                <a:off x="4185592" y="1369095"/>
                <a:ext cx="3798000" cy="2997408"/>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A linear regression model was constructed using observed data:</a:t>
                </a:r>
                <a:endParaRPr lang="ru-RU" sz="1200" dirty="0"/>
              </a:p>
              <a:p>
                <a:pPr/>
                <a14:m>
                  <m:oMathPara xmlns:m="http://schemas.openxmlformats.org/officeDocument/2006/math">
                    <m:oMathParaPr>
                      <m:jc m:val="centerGroup"/>
                    </m:oMathParaPr>
                    <m:oMath xmlns:m="http://schemas.openxmlformats.org/officeDocument/2006/math">
                      <m:r>
                        <a:rPr lang="en-US" sz="1200">
                          <a:latin typeface="Cambria Math" panose="02040503050406030204" pitchFamily="18" charset="0"/>
                        </a:rPr>
                        <m:t>𝑉</m:t>
                      </m:r>
                      <m:r>
                        <a:rPr lang="en-US" sz="1200">
                          <a:latin typeface="Cambria Math" panose="02040503050406030204" pitchFamily="18" charset="0"/>
                        </a:rPr>
                        <m:t>=</m:t>
                      </m:r>
                      <m:r>
                        <a:rPr lang="en-US" sz="1200">
                          <a:latin typeface="Cambria Math" panose="02040503050406030204" pitchFamily="18" charset="0"/>
                        </a:rPr>
                        <m:t>𝑎</m:t>
                      </m:r>
                      <m:r>
                        <a:rPr lang="en-US" sz="1200">
                          <a:latin typeface="Cambria Math" panose="02040503050406030204" pitchFamily="18" charset="0"/>
                        </a:rPr>
                        <m:t>⋅</m:t>
                      </m:r>
                      <m:r>
                        <a:rPr lang="en-US" sz="1200">
                          <a:latin typeface="Cambria Math" panose="02040503050406030204" pitchFamily="18" charset="0"/>
                        </a:rPr>
                        <m:t>𝑥</m:t>
                      </m:r>
                      <m:r>
                        <a:rPr lang="en-US" sz="1200">
                          <a:latin typeface="Cambria Math" panose="02040503050406030204" pitchFamily="18" charset="0"/>
                        </a:rPr>
                        <m:t>+</m:t>
                      </m:r>
                      <m:r>
                        <a:rPr lang="en-US" sz="1200">
                          <a:latin typeface="Cambria Math" panose="02040503050406030204" pitchFamily="18" charset="0"/>
                        </a:rPr>
                        <m:t>𝑏</m:t>
                      </m:r>
                    </m:oMath>
                  </m:oMathPara>
                </a14:m>
                <a:endParaRPr lang="ru-RU" sz="1200" dirty="0"/>
              </a:p>
              <a:p>
                <a:r>
                  <a:rPr lang="en-US" sz="1200" dirty="0"/>
                  <a:t>where </a:t>
                </a:r>
                <a14:m>
                  <m:oMath xmlns:m="http://schemas.openxmlformats.org/officeDocument/2006/math">
                    <m:r>
                      <a:rPr lang="en-US" sz="1200">
                        <a:latin typeface="Cambria Math" panose="02040503050406030204" pitchFamily="18" charset="0"/>
                      </a:rPr>
                      <m:t>𝑉</m:t>
                    </m:r>
                  </m:oMath>
                </a14:m>
                <a:r>
                  <a:rPr lang="en-US" sz="1200" dirty="0"/>
                  <a:t> is the acoustic wave velocity (km/s), </a:t>
                </a:r>
                <a14:m>
                  <m:oMath xmlns:m="http://schemas.openxmlformats.org/officeDocument/2006/math">
                    <m:r>
                      <a:rPr lang="en-US" sz="1200">
                        <a:latin typeface="Cambria Math" panose="02040503050406030204" pitchFamily="18" charset="0"/>
                      </a:rPr>
                      <m:t>𝑥</m:t>
                    </m:r>
                  </m:oMath>
                </a14:m>
                <a:r>
                  <a:rPr lang="en-US" sz="1200" dirty="0"/>
                  <a:t> is the distance (m), </a:t>
                </a:r>
                <a14:m>
                  <m:oMath xmlns:m="http://schemas.openxmlformats.org/officeDocument/2006/math">
                    <m:r>
                      <a:rPr lang="en-US" sz="1200">
                        <a:latin typeface="Cambria Math" panose="02040503050406030204" pitchFamily="18" charset="0"/>
                      </a:rPr>
                      <m:t>𝑎</m:t>
                    </m:r>
                    <m:r>
                      <a:rPr lang="en-US" sz="1200">
                        <a:latin typeface="Cambria Math" panose="02040503050406030204" pitchFamily="18" charset="0"/>
                      </a:rPr>
                      <m:t>=1×</m:t>
                    </m:r>
                    <m:sSup>
                      <m:sSupPr>
                        <m:ctrlPr>
                          <a:rPr lang="ru-RU" sz="1200" i="1">
                            <a:latin typeface="Cambria Math" panose="02040503050406030204" pitchFamily="18" charset="0"/>
                          </a:rPr>
                        </m:ctrlPr>
                      </m:sSupPr>
                      <m:e>
                        <m:r>
                          <a:rPr lang="en-US" sz="1200">
                            <a:latin typeface="Cambria Math" panose="02040503050406030204" pitchFamily="18" charset="0"/>
                          </a:rPr>
                          <m:t>10</m:t>
                        </m:r>
                      </m:e>
                      <m:sup>
                        <m:r>
                          <a:rPr lang="en-US" sz="1200">
                            <a:latin typeface="Cambria Math" panose="02040503050406030204" pitchFamily="18" charset="0"/>
                          </a:rPr>
                          <m:t>−6</m:t>
                        </m:r>
                      </m:sup>
                    </m:sSup>
                  </m:oMath>
                </a14:m>
                <a:r>
                  <a:rPr lang="en-US" sz="1200" dirty="0"/>
                  <a:t>, and </a:t>
                </a:r>
                <a14:m>
                  <m:oMath xmlns:m="http://schemas.openxmlformats.org/officeDocument/2006/math">
                    <m:r>
                      <a:rPr lang="en-US" sz="1200">
                        <a:latin typeface="Cambria Math" panose="02040503050406030204" pitchFamily="18" charset="0"/>
                      </a:rPr>
                      <m:t>𝑏</m:t>
                    </m:r>
                    <m:r>
                      <a:rPr lang="en-US" sz="1200">
                        <a:latin typeface="Cambria Math" panose="02040503050406030204" pitchFamily="18" charset="0"/>
                      </a:rPr>
                      <m:t>=0.3393</m:t>
                    </m:r>
                  </m:oMath>
                </a14:m>
                <a:r>
                  <a:rPr lang="en-US" sz="1200" dirty="0"/>
                  <a:t>.</a:t>
                </a:r>
              </a:p>
              <a:p>
                <a:r>
                  <a:rPr lang="en-US" sz="1200" b="1" dirty="0"/>
                  <a:t>Interpretation: </a:t>
                </a:r>
                <a:r>
                  <a:rPr lang="en-US" sz="1200" dirty="0"/>
                  <a:t>The model shows a weak positive correlation: greater distance slightly increases velocity, supporting the hypothesis of wave transformation and temperature effects. Additional factors such as air temperature, terrain, and wind may also influence results. </a:t>
                </a:r>
              </a:p>
              <a:p>
                <a:r>
                  <a:rPr lang="en-US" sz="1200" b="1" dirty="0"/>
                  <a:t>Practical significance: </a:t>
                </a:r>
                <a:r>
                  <a:rPr lang="en-US" sz="1200" dirty="0"/>
                  <a:t>This model supports automated event classification and allows preliminary verification of signal origin using only timing and distance.</a:t>
                </a:r>
                <a:endParaRPr lang="ru-RU" sz="1200" dirty="0"/>
              </a:p>
              <a:p>
                <a:endParaRPr lang="en-US" sz="1200" dirty="0"/>
              </a:p>
              <a:p>
                <a:pPr algn="ctr"/>
                <a:r>
                  <a:rPr lang="en-US" sz="1200" dirty="0"/>
                  <a:t>Fig.3.</a:t>
                </a:r>
                <a:r>
                  <a:rPr lang="en-US" sz="1200" dirty="0">
                    <a:effectLst/>
                    <a:ea typeface="Aptos" panose="02110004020202020204"/>
                  </a:rPr>
                  <a:t> </a:t>
                </a:r>
                <a:r>
                  <a:rPr lang="en-US" sz="1200" dirty="0"/>
                  <a:t>Velocity–distance relationship for acoustic waves.</a:t>
                </a:r>
                <a:endParaRPr lang="en-GB" sz="1200" dirty="0"/>
              </a:p>
            </p:txBody>
          </p:sp>
        </mc:Choice>
        <mc:Fallback xmlns="">
          <p:sp>
            <p:nvSpPr>
              <p:cNvPr id="20" name="TextBox 3">
                <a:extLst>
                  <a:ext uri="{FF2B5EF4-FFF2-40B4-BE49-F238E27FC236}">
                    <a16:creationId xmlns:a16="http://schemas.microsoft.com/office/drawing/2014/main" id="{1E89CD43-FF80-3593-7026-BDF338BBFF94}"/>
                  </a:ext>
                </a:extLst>
              </p:cNvPr>
              <p:cNvSpPr txBox="1">
                <a:spLocks noRot="1" noChangeAspect="1" noMove="1" noResize="1" noEditPoints="1" noAdjustHandles="1" noChangeArrowheads="1" noChangeShapeType="1" noTextEdit="1"/>
              </p:cNvSpPr>
              <p:nvPr/>
            </p:nvSpPr>
            <p:spPr>
              <a:xfrm>
                <a:off x="4185592" y="1369095"/>
                <a:ext cx="3798000" cy="2997408"/>
              </a:xfrm>
              <a:prstGeom prst="rect">
                <a:avLst/>
              </a:prstGeom>
              <a:blipFill>
                <a:blip r:embed="rId2"/>
                <a:stretch>
                  <a:fillRect l="-2568" t="-1833" r="-2408" b="-611"/>
                </a:stretch>
              </a:blipFill>
            </p:spPr>
            <p:txBody>
              <a:bodyPr/>
              <a:lstStyle/>
              <a:p>
                <a:r>
                  <a:rPr lang="ru-RU">
                    <a:noFill/>
                  </a:rPr>
                  <a:t> </a:t>
                </a:r>
              </a:p>
            </p:txBody>
          </p:sp>
        </mc:Fallback>
      </mc:AlternateContent>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i="0" dirty="0">
                <a:solidFill>
                  <a:schemeClr val="bg1"/>
                </a:solidFill>
                <a:effectLst/>
                <a:latin typeface="Arial" panose="020B0604020202020204" pitchFamily="34" charset="0"/>
                <a:cs typeface="Arial" panose="020B0604020202020204" pitchFamily="34" charset="0"/>
              </a:rPr>
              <a:t>Presence of an acoustic signal on seismograms after a man-made event</a:t>
            </a:r>
            <a:endParaRPr lang="en-GB" sz="1600" b="1" noProof="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TextBox 3">
                <a:extLst>
                  <a:ext uri="{FF2B5EF4-FFF2-40B4-BE49-F238E27FC236}">
                    <a16:creationId xmlns:a16="http://schemas.microsoft.com/office/drawing/2014/main" id="{E90810EB-C9FE-C1F2-4CE1-32C95CB36FE8}"/>
                  </a:ext>
                </a:extLst>
              </p:cNvPr>
              <p:cNvSpPr txBox="1"/>
              <p:nvPr/>
            </p:nvSpPr>
            <p:spPr>
              <a:xfrm>
                <a:off x="270253" y="1462118"/>
                <a:ext cx="3631805" cy="182494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spcBef>
                    <a:spcPts val="900"/>
                  </a:spcBef>
                  <a:spcAft>
                    <a:spcPts val="900"/>
                  </a:spcAft>
                </a:pPr>
                <a:r>
                  <a:rPr lang="en-US" sz="1200" dirty="0"/>
                  <a:t>After locating the epicenter, three parameters are known: origin time O, distance </a:t>
                </a:r>
                <a14:m>
                  <m:oMath xmlns:m="http://schemas.openxmlformats.org/officeDocument/2006/math">
                    <m:r>
                      <a:rPr lang="en-US" sz="1200">
                        <a:latin typeface="Cambria Math" panose="02040503050406030204" pitchFamily="18" charset="0"/>
                      </a:rPr>
                      <m:t>𝐷</m:t>
                    </m:r>
                  </m:oMath>
                </a14:m>
                <a:r>
                  <a:rPr lang="en-US" sz="1200" dirty="0"/>
                  <a:t> (km), and arrival time P. The travel time is calculated as </a:t>
                </a:r>
                <a14:m>
                  <m:oMath xmlns:m="http://schemas.openxmlformats.org/officeDocument/2006/math">
                    <m:sSub>
                      <m:sSubPr>
                        <m:ctrlPr>
                          <a:rPr lang="ru-RU" sz="1200" i="1" smtClean="0">
                            <a:latin typeface="Cambria Math" panose="02040503050406030204" pitchFamily="18" charset="0"/>
                          </a:rPr>
                        </m:ctrlPr>
                      </m:sSubPr>
                      <m:e>
                        <m:r>
                          <a:rPr lang="en-US" sz="1200">
                            <a:latin typeface="Cambria Math" panose="02040503050406030204" pitchFamily="18" charset="0"/>
                          </a:rPr>
                          <m:t>𝑡</m:t>
                        </m:r>
                      </m:e>
                      <m:sub>
                        <m:r>
                          <a:rPr lang="en-US" sz="1200">
                            <a:latin typeface="Cambria Math" panose="02040503050406030204" pitchFamily="18" charset="0"/>
                          </a:rPr>
                          <m:t>𝑃</m:t>
                        </m:r>
                      </m:sub>
                    </m:sSub>
                  </m:oMath>
                </a14:m>
                <a:r>
                  <a:rPr lang="en-US" sz="1200" dirty="0"/>
                  <a:t> = </a:t>
                </a:r>
                <a:r>
                  <a:rPr lang="en-US" sz="1200" i="1" dirty="0"/>
                  <a:t>P – O</a:t>
                </a:r>
                <a:r>
                  <a:rPr lang="en-US" sz="1200" dirty="0"/>
                  <a:t>, and the velocity is:</a:t>
                </a:r>
                <a:endParaRPr lang="ru-RU" sz="1200" dirty="0"/>
              </a:p>
              <a:p>
                <a:pPr>
                  <a:spcBef>
                    <a:spcPts val="900"/>
                  </a:spcBef>
                  <a:spcAft>
                    <a:spcPts val="900"/>
                  </a:spcAft>
                </a:pPr>
                <a14:m>
                  <m:oMathPara xmlns:m="http://schemas.openxmlformats.org/officeDocument/2006/math">
                    <m:oMathParaPr>
                      <m:jc m:val="centerGroup"/>
                    </m:oMathParaPr>
                    <m:oMath xmlns:m="http://schemas.openxmlformats.org/officeDocument/2006/math">
                      <m:sSub>
                        <m:sSubPr>
                          <m:ctrlPr>
                            <a:rPr lang="ru-RU" sz="1200" i="1">
                              <a:latin typeface="Cambria Math" panose="02040503050406030204" pitchFamily="18" charset="0"/>
                            </a:rPr>
                          </m:ctrlPr>
                        </m:sSubPr>
                        <m:e>
                          <m:r>
                            <a:rPr lang="en-US" sz="1200">
                              <a:latin typeface="Cambria Math" panose="02040503050406030204" pitchFamily="18" charset="0"/>
                            </a:rPr>
                            <m:t>𝑉</m:t>
                          </m:r>
                        </m:e>
                        <m:sub>
                          <m:r>
                            <a:rPr lang="en-US" sz="1200">
                              <a:latin typeface="Cambria Math" panose="02040503050406030204" pitchFamily="18" charset="0"/>
                            </a:rPr>
                            <m:t>𝑝</m:t>
                          </m:r>
                        </m:sub>
                      </m:sSub>
                      <m:r>
                        <a:rPr lang="en-US" sz="1200">
                          <a:latin typeface="Cambria Math" panose="02040503050406030204" pitchFamily="18" charset="0"/>
                        </a:rPr>
                        <m:t>=</m:t>
                      </m:r>
                      <m:r>
                        <a:rPr lang="en-US" sz="1200">
                          <a:latin typeface="Cambria Math" panose="02040503050406030204" pitchFamily="18" charset="0"/>
                        </a:rPr>
                        <m:t>𝐷</m:t>
                      </m:r>
                      <m:r>
                        <a:rPr lang="en-US" sz="1200">
                          <a:latin typeface="Cambria Math" panose="02040503050406030204" pitchFamily="18" charset="0"/>
                        </a:rPr>
                        <m:t>/</m:t>
                      </m:r>
                      <m:sSub>
                        <m:sSubPr>
                          <m:ctrlPr>
                            <a:rPr lang="ru-RU" sz="1200" i="1">
                              <a:latin typeface="Cambria Math" panose="02040503050406030204" pitchFamily="18" charset="0"/>
                            </a:rPr>
                          </m:ctrlPr>
                        </m:sSubPr>
                        <m:e>
                          <m:r>
                            <a:rPr lang="en-US" sz="1200">
                              <a:latin typeface="Cambria Math" panose="02040503050406030204" pitchFamily="18" charset="0"/>
                            </a:rPr>
                            <m:t>𝑡</m:t>
                          </m:r>
                        </m:e>
                        <m:sub>
                          <m:r>
                            <a:rPr lang="en-US" sz="1200">
                              <a:latin typeface="Cambria Math" panose="02040503050406030204" pitchFamily="18" charset="0"/>
                            </a:rPr>
                            <m:t>𝑃</m:t>
                          </m:r>
                        </m:sub>
                      </m:sSub>
                    </m:oMath>
                  </m:oMathPara>
                </a14:m>
                <a:endParaRPr lang="ru-RU" sz="1200" dirty="0"/>
              </a:p>
              <a:p>
                <a:r>
                  <a:rPr lang="en-US" sz="1200" dirty="0"/>
                  <a:t>where </a:t>
                </a:r>
                <a14:m>
                  <m:oMath xmlns:m="http://schemas.openxmlformats.org/officeDocument/2006/math">
                    <m:sSub>
                      <m:sSubPr>
                        <m:ctrlPr>
                          <a:rPr lang="ru-RU" sz="1200" i="1">
                            <a:latin typeface="Cambria Math" panose="02040503050406030204" pitchFamily="18" charset="0"/>
                          </a:rPr>
                        </m:ctrlPr>
                      </m:sSubPr>
                      <m:e>
                        <m:r>
                          <a:rPr lang="en-US" sz="1200">
                            <a:latin typeface="Cambria Math" panose="02040503050406030204" pitchFamily="18" charset="0"/>
                          </a:rPr>
                          <m:t>𝑉</m:t>
                        </m:r>
                      </m:e>
                      <m:sub>
                        <m:r>
                          <a:rPr lang="en-US" sz="1200">
                            <a:latin typeface="Cambria Math" panose="02040503050406030204" pitchFamily="18" charset="0"/>
                          </a:rPr>
                          <m:t>𝑝</m:t>
                        </m:r>
                      </m:sub>
                    </m:sSub>
                  </m:oMath>
                </a14:m>
                <a:r>
                  <a:rPr lang="en-US" sz="1200" dirty="0"/>
                  <a:t> is in km/s. For example, for </a:t>
                </a:r>
                <a14:m>
                  <m:oMath xmlns:m="http://schemas.openxmlformats.org/officeDocument/2006/math">
                    <m:r>
                      <a:rPr lang="en-US" sz="1200">
                        <a:latin typeface="Cambria Math" panose="02040503050406030204" pitchFamily="18" charset="0"/>
                      </a:rPr>
                      <m:t>𝐷</m:t>
                    </m:r>
                    <m:r>
                      <a:rPr lang="en-US" sz="1200" i="1">
                        <a:latin typeface="Cambria Math" panose="02040503050406030204" pitchFamily="18" charset="0"/>
                      </a:rPr>
                      <m:t> </m:t>
                    </m:r>
                  </m:oMath>
                </a14:m>
                <a:r>
                  <a:rPr lang="en-US" sz="1200" dirty="0"/>
                  <a:t>= 31.8 km and </a:t>
                </a:r>
                <a14:m>
                  <m:oMath xmlns:m="http://schemas.openxmlformats.org/officeDocument/2006/math">
                    <m:sSub>
                      <m:sSubPr>
                        <m:ctrlPr>
                          <a:rPr lang="ru-RU" sz="1200" i="1">
                            <a:latin typeface="Cambria Math" panose="02040503050406030204" pitchFamily="18" charset="0"/>
                          </a:rPr>
                        </m:ctrlPr>
                      </m:sSubPr>
                      <m:e>
                        <m:r>
                          <a:rPr lang="en-US" sz="1200">
                            <a:latin typeface="Cambria Math" panose="02040503050406030204" pitchFamily="18" charset="0"/>
                          </a:rPr>
                          <m:t>𝑡</m:t>
                        </m:r>
                      </m:e>
                      <m:sub>
                        <m:r>
                          <a:rPr lang="en-US" sz="1200">
                            <a:latin typeface="Cambria Math" panose="02040503050406030204" pitchFamily="18" charset="0"/>
                          </a:rPr>
                          <m:t>𝑃</m:t>
                        </m:r>
                      </m:sub>
                    </m:sSub>
                  </m:oMath>
                </a14:m>
                <a:r>
                  <a:rPr lang="en-US" sz="1200" dirty="0"/>
                  <a:t> = 87 s, </a:t>
                </a:r>
                <a14:m>
                  <m:oMath xmlns:m="http://schemas.openxmlformats.org/officeDocument/2006/math">
                    <m:sSub>
                      <m:sSubPr>
                        <m:ctrlPr>
                          <a:rPr lang="ru-RU" sz="1200" i="1">
                            <a:latin typeface="Cambria Math" panose="02040503050406030204" pitchFamily="18" charset="0"/>
                          </a:rPr>
                        </m:ctrlPr>
                      </m:sSubPr>
                      <m:e>
                        <m:r>
                          <a:rPr lang="en-US" sz="1200">
                            <a:latin typeface="Cambria Math" panose="02040503050406030204" pitchFamily="18" charset="0"/>
                          </a:rPr>
                          <m:t>𝑉</m:t>
                        </m:r>
                      </m:e>
                      <m:sub>
                        <m:r>
                          <a:rPr lang="en-US" sz="1200">
                            <a:latin typeface="Cambria Math" panose="02040503050406030204" pitchFamily="18" charset="0"/>
                          </a:rPr>
                          <m:t>𝑝</m:t>
                        </m:r>
                      </m:sub>
                    </m:sSub>
                    <m:r>
                      <a:rPr lang="en-US" sz="1200">
                        <a:latin typeface="Cambria Math" panose="02040503050406030204" pitchFamily="18" charset="0"/>
                      </a:rPr>
                      <m:t>=0.365</m:t>
                    </m:r>
                  </m:oMath>
                </a14:m>
                <a:r>
                  <a:rPr lang="en-US" sz="1200" dirty="0"/>
                  <a:t> km/s. Values were corrected for atmospheric conditions and uncertainties </a:t>
                </a:r>
                <a:endParaRPr lang="en-GB" sz="1200" dirty="0"/>
              </a:p>
            </p:txBody>
          </p:sp>
        </mc:Choice>
        <mc:Fallback xmlns="">
          <p:sp>
            <p:nvSpPr>
              <p:cNvPr id="8" name="TextBox 3">
                <a:extLst>
                  <a:ext uri="{FF2B5EF4-FFF2-40B4-BE49-F238E27FC236}">
                    <a16:creationId xmlns:a16="http://schemas.microsoft.com/office/drawing/2014/main" id="{E90810EB-C9FE-C1F2-4CE1-32C95CB36FE8}"/>
                  </a:ext>
                </a:extLst>
              </p:cNvPr>
              <p:cNvSpPr txBox="1">
                <a:spLocks noRot="1" noChangeAspect="1" noMove="1" noResize="1" noEditPoints="1" noAdjustHandles="1" noChangeArrowheads="1" noChangeShapeType="1" noTextEdit="1"/>
              </p:cNvSpPr>
              <p:nvPr/>
            </p:nvSpPr>
            <p:spPr>
              <a:xfrm>
                <a:off x="270253" y="1462118"/>
                <a:ext cx="3631805" cy="1824944"/>
              </a:xfrm>
              <a:prstGeom prst="rect">
                <a:avLst/>
              </a:prstGeom>
              <a:blipFill>
                <a:blip r:embed="rId3"/>
                <a:stretch>
                  <a:fillRect l="-2517" t="-3010" r="-2685"/>
                </a:stretch>
              </a:blipFill>
            </p:spPr>
            <p:txBody>
              <a:bodyPr/>
              <a:lstStyle/>
              <a:p>
                <a:r>
                  <a:rPr lang="ru-RU">
                    <a:noFill/>
                  </a:rPr>
                  <a:t> </a:t>
                </a:r>
              </a:p>
            </p:txBody>
          </p:sp>
        </mc:Fallback>
      </mc:AlternateContent>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US" sz="1200" b="0" i="0" dirty="0" err="1">
                <a:solidFill>
                  <a:srgbClr val="1A3A64"/>
                </a:solidFill>
                <a:effectLst/>
                <a:latin typeface="Arial" panose="020B0604020202020204" pitchFamily="34" charset="0"/>
                <a:cs typeface="Arial" panose="020B0604020202020204" pitchFamily="34" charset="0"/>
              </a:rPr>
              <a:t>Bakhodir</a:t>
            </a:r>
            <a:r>
              <a:rPr lang="en-US" sz="1200" b="0" i="0" dirty="0">
                <a:solidFill>
                  <a:srgbClr val="1A3A64"/>
                </a:solidFill>
                <a:effectLst/>
                <a:latin typeface="Arial" panose="020B0604020202020204" pitchFamily="34" charset="0"/>
                <a:cs typeface="Arial" panose="020B0604020202020204" pitchFamily="34" charset="0"/>
              </a:rPr>
              <a:t> </a:t>
            </a:r>
            <a:r>
              <a:rPr lang="en-US" sz="1200" b="0" i="0" dirty="0" err="1">
                <a:solidFill>
                  <a:srgbClr val="1A3A64"/>
                </a:solidFill>
                <a:effectLst/>
                <a:latin typeface="Arial" panose="020B0604020202020204" pitchFamily="34" charset="0"/>
                <a:cs typeface="Arial" panose="020B0604020202020204" pitchFamily="34" charset="0"/>
              </a:rPr>
              <a:t>Alimov</a:t>
            </a:r>
            <a:r>
              <a:rPr lang="en-US" sz="1200" dirty="0">
                <a:solidFill>
                  <a:srgbClr val="1A3A64"/>
                </a:solidFill>
                <a:latin typeface="Arial" panose="020B0604020202020204" pitchFamily="34" charset="0"/>
                <a:cs typeface="Arial" panose="020B0604020202020204" pitchFamily="34" charset="0"/>
              </a:rPr>
              <a:t>, Timur </a:t>
            </a:r>
            <a:r>
              <a:rPr lang="en-US" sz="1200" dirty="0" err="1">
                <a:solidFill>
                  <a:srgbClr val="1A3A64"/>
                </a:solidFill>
                <a:latin typeface="Arial" panose="020B0604020202020204" pitchFamily="34" charset="0"/>
                <a:cs typeface="Arial" panose="020B0604020202020204" pitchFamily="34" charset="0"/>
              </a:rPr>
              <a:t>Kurbanov</a:t>
            </a:r>
            <a:endParaRPr lang="en-GB" sz="1200" noProof="0" dirty="0">
              <a:solidFill>
                <a:srgbClr val="1A3A64"/>
              </a:solidFill>
              <a:latin typeface="Arial" panose="020B0604020202020204" pitchFamily="34" charset="0"/>
              <a:cs typeface="Arial" panose="020B0604020202020204" pitchFamily="34" charset="0"/>
            </a:endParaRP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pPr marL="171450" indent="-171450" algn="l">
              <a:buFont typeface="Arial" panose="020B0604020202020204" pitchFamily="34" charset="0"/>
              <a:buChar char="•"/>
            </a:pPr>
            <a:r>
              <a:rPr lang="en-US" sz="1200" dirty="0">
                <a:solidFill>
                  <a:schemeClr val="tx1"/>
                </a:solidFill>
              </a:rPr>
              <a:t>Velocity Calculation Methodology</a:t>
            </a:r>
            <a:endParaRPr lang="en-GB" sz="1200" dirty="0">
              <a:solidFill>
                <a:schemeClr val="tx1"/>
              </a:solidFill>
            </a:endParaRPr>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pPr marL="171450" indent="-171450" algn="l">
              <a:buFont typeface="Arial" panose="020B0604020202020204" pitchFamily="34" charset="0"/>
              <a:buChar char="•"/>
            </a:pPr>
            <a:r>
              <a:rPr lang="en-US" sz="1200" dirty="0">
                <a:solidFill>
                  <a:schemeClr val="tx1"/>
                </a:solidFill>
              </a:rPr>
              <a:t>Empirical Regression Model</a:t>
            </a:r>
            <a:endParaRPr lang="en-GB" sz="1200" dirty="0">
              <a:solidFill>
                <a:schemeClr val="tx1"/>
              </a:solidFill>
            </a:endParaRPr>
          </a:p>
        </p:txBody>
      </p:sp>
      <p:sp>
        <p:nvSpPr>
          <p:cNvPr id="27" name="TextBox 3">
            <a:extLst>
              <a:ext uri="{FF2B5EF4-FFF2-40B4-BE49-F238E27FC236}">
                <a16:creationId xmlns:a16="http://schemas.microsoft.com/office/drawing/2014/main" id="{35C23D38-1D02-FA1F-40B5-BBB882222001}"/>
              </a:ext>
            </a:extLst>
          </p:cNvPr>
          <p:cNvSpPr txBox="1"/>
          <p:nvPr/>
        </p:nvSpPr>
        <p:spPr>
          <a:xfrm>
            <a:off x="8095218" y="1043588"/>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pPr marL="171450" indent="-171450" algn="l">
              <a:buFont typeface="Arial" panose="020B0604020202020204" pitchFamily="34" charset="0"/>
              <a:buChar char="•"/>
            </a:pPr>
            <a:r>
              <a:rPr lang="en-US" sz="1200" dirty="0">
                <a:solidFill>
                  <a:schemeClr val="tx1"/>
                </a:solidFill>
              </a:rPr>
              <a:t>Spectral Characteristics</a:t>
            </a:r>
            <a:endParaRPr lang="en-GB" sz="1200" dirty="0">
              <a:solidFill>
                <a:schemeClr val="tx1"/>
              </a:solidFill>
            </a:endParaRP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P2.2-086</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7" name="Рисунок 16">
            <a:extLst>
              <a:ext uri="{FF2B5EF4-FFF2-40B4-BE49-F238E27FC236}">
                <a16:creationId xmlns:a16="http://schemas.microsoft.com/office/drawing/2014/main" id="{DAB6D69A-DD35-4D04-991D-6CDD971993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3225" y="6210449"/>
            <a:ext cx="483897" cy="483897"/>
          </a:xfrm>
          <a:prstGeom prst="rect">
            <a:avLst/>
          </a:prstGeom>
        </p:spPr>
      </p:pic>
      <p:sp>
        <p:nvSpPr>
          <p:cNvPr id="18" name="TextBox 3">
            <a:extLst>
              <a:ext uri="{FF2B5EF4-FFF2-40B4-BE49-F238E27FC236}">
                <a16:creationId xmlns:a16="http://schemas.microsoft.com/office/drawing/2014/main" id="{557F359B-7216-4845-ABF5-059A63BA7D5C}"/>
              </a:ext>
            </a:extLst>
          </p:cNvPr>
          <p:cNvSpPr txBox="1"/>
          <p:nvPr/>
        </p:nvSpPr>
        <p:spPr>
          <a:xfrm>
            <a:off x="187156" y="3277251"/>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pPr marL="171450" indent="-171450">
              <a:buFont typeface="Arial" panose="020B0604020202020204" pitchFamily="34" charset="0"/>
              <a:buChar char="•"/>
            </a:pPr>
            <a:r>
              <a:rPr lang="en-US" sz="1200" dirty="0">
                <a:solidFill>
                  <a:schemeClr val="tx1"/>
                </a:solidFill>
              </a:rPr>
              <a:t>Temperature Influence on Acoustic Wave Velocity</a:t>
            </a:r>
            <a:endParaRPr lang="en-GB" sz="1200" dirty="0">
              <a:solidFill>
                <a:schemeClr val="tx1"/>
              </a:solidFill>
            </a:endParaRPr>
          </a:p>
        </p:txBody>
      </p:sp>
      <mc:AlternateContent xmlns:mc="http://schemas.openxmlformats.org/markup-compatibility/2006" xmlns:a14="http://schemas.microsoft.com/office/drawing/2010/main">
        <mc:Choice Requires="a14">
          <p:sp>
            <p:nvSpPr>
              <p:cNvPr id="23" name="TextBox 3">
                <a:extLst>
                  <a:ext uri="{FF2B5EF4-FFF2-40B4-BE49-F238E27FC236}">
                    <a16:creationId xmlns:a16="http://schemas.microsoft.com/office/drawing/2014/main" id="{4EE3DB7B-8078-4B58-B972-97852037B5C4}"/>
                  </a:ext>
                </a:extLst>
              </p:cNvPr>
              <p:cNvSpPr txBox="1"/>
              <p:nvPr/>
            </p:nvSpPr>
            <p:spPr>
              <a:xfrm>
                <a:off x="365658" y="3681059"/>
                <a:ext cx="3752770" cy="232794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The acoustic wave velocity varies seasonally: </a:t>
                </a:r>
              </a:p>
              <a:p>
                <a:r>
                  <a:rPr lang="en-US" sz="1200" dirty="0"/>
                  <a:t>- Winter (0°C): </a:t>
                </a:r>
                <a14:m>
                  <m:oMath xmlns:m="http://schemas.openxmlformats.org/officeDocument/2006/math">
                    <m:r>
                      <a:rPr lang="en-US" sz="1200">
                        <a:latin typeface="Cambria Math" panose="02040503050406030204" pitchFamily="18" charset="0"/>
                      </a:rPr>
                      <m:t>𝑉</m:t>
                    </m:r>
                    <m:r>
                      <a:rPr lang="en-US" sz="1200" i="1">
                        <a:latin typeface="Cambria Math" panose="02040503050406030204" pitchFamily="18" charset="0"/>
                      </a:rPr>
                      <m:t> </m:t>
                    </m:r>
                  </m:oMath>
                </a14:m>
                <a:r>
                  <a:rPr lang="en-US" sz="1200" dirty="0"/>
                  <a:t>≈ 0.27 km/s </a:t>
                </a:r>
              </a:p>
              <a:p>
                <a:pPr marL="171450" indent="-171450">
                  <a:buFontTx/>
                  <a:buChar char="-"/>
                </a:pPr>
                <a:r>
                  <a:rPr lang="en-US" sz="1200" dirty="0"/>
                  <a:t>Summer (44°C): </a:t>
                </a:r>
                <a14:m>
                  <m:oMath xmlns:m="http://schemas.openxmlformats.org/officeDocument/2006/math">
                    <m:r>
                      <a:rPr lang="en-US" sz="1200" smtClean="0">
                        <a:latin typeface="Cambria Math" panose="02040503050406030204" pitchFamily="18" charset="0"/>
                      </a:rPr>
                      <m:t>𝑉</m:t>
                    </m:r>
                  </m:oMath>
                </a14:m>
                <a:r>
                  <a:rPr lang="en-US" sz="1200" dirty="0"/>
                  <a:t> ≈ 0.41 km/s</a:t>
                </a:r>
              </a:p>
              <a:p>
                <a:pPr marL="171450" indent="-171450">
                  <a:buFontTx/>
                  <a:buChar char="-"/>
                </a:pPr>
                <a:r>
                  <a:rPr lang="en-US" sz="1200" dirty="0"/>
                  <a:t>These values correspond to:</a:t>
                </a:r>
                <a:endParaRPr lang="ru-RU" sz="1200" dirty="0"/>
              </a:p>
              <a:p>
                <a:pPr/>
                <a14:m>
                  <m:oMathPara xmlns:m="http://schemas.openxmlformats.org/officeDocument/2006/math">
                    <m:oMathParaPr>
                      <m:jc m:val="centerGroup"/>
                    </m:oMathParaPr>
                    <m:oMath xmlns:m="http://schemas.openxmlformats.org/officeDocument/2006/math">
                      <m:r>
                        <a:rPr lang="en-US" sz="1200">
                          <a:latin typeface="Cambria Math" panose="02040503050406030204" pitchFamily="18" charset="0"/>
                        </a:rPr>
                        <m:t>𝑉</m:t>
                      </m:r>
                      <m:r>
                        <a:rPr lang="en-US" sz="1200">
                          <a:latin typeface="Cambria Math" panose="02040503050406030204" pitchFamily="18" charset="0"/>
                        </a:rPr>
                        <m:t>=</m:t>
                      </m:r>
                      <m:rad>
                        <m:radPr>
                          <m:degHide m:val="on"/>
                          <m:ctrlPr>
                            <a:rPr lang="ru-RU" sz="1200" i="1">
                              <a:latin typeface="Cambria Math" panose="02040503050406030204" pitchFamily="18" charset="0"/>
                            </a:rPr>
                          </m:ctrlPr>
                        </m:radPr>
                        <m:deg/>
                        <m:e>
                          <m:r>
                            <a:rPr lang="en-US" sz="1200">
                              <a:latin typeface="Cambria Math" panose="02040503050406030204" pitchFamily="18" charset="0"/>
                            </a:rPr>
                            <m:t>𝛾</m:t>
                          </m:r>
                          <m:r>
                            <a:rPr lang="en-US" sz="1200">
                              <a:latin typeface="Cambria Math" panose="02040503050406030204" pitchFamily="18" charset="0"/>
                            </a:rPr>
                            <m:t>𝑅𝑇</m:t>
                          </m:r>
                          <m:r>
                            <a:rPr lang="en-US" sz="1200">
                              <a:latin typeface="Cambria Math" panose="02040503050406030204" pitchFamily="18" charset="0"/>
                            </a:rPr>
                            <m:t>/</m:t>
                          </m:r>
                          <m:r>
                            <a:rPr lang="en-US" sz="1200">
                              <a:latin typeface="Cambria Math" panose="02040503050406030204" pitchFamily="18" charset="0"/>
                            </a:rPr>
                            <m:t>𝑀</m:t>
                          </m:r>
                        </m:e>
                      </m:rad>
                    </m:oMath>
                  </m:oMathPara>
                </a14:m>
                <a:endParaRPr lang="ru-RU" sz="1200" dirty="0"/>
              </a:p>
              <a:p>
                <a:r>
                  <a:rPr lang="en-US" sz="1200" dirty="0"/>
                  <a:t>Where, </a:t>
                </a:r>
              </a:p>
              <a:p>
                <a14:m>
                  <m:oMath xmlns:m="http://schemas.openxmlformats.org/officeDocument/2006/math">
                    <m:r>
                      <a:rPr lang="en-US" sz="1200" smtClean="0">
                        <a:latin typeface="Cambria Math" panose="02040503050406030204" pitchFamily="18" charset="0"/>
                      </a:rPr>
                      <m:t>𝑉</m:t>
                    </m:r>
                  </m:oMath>
                </a14:m>
                <a:r>
                  <a:rPr lang="en-US" sz="1200" dirty="0"/>
                  <a:t> – speed of sound </a:t>
                </a:r>
              </a:p>
              <a:p>
                <a14:m>
                  <m:oMath xmlns:m="http://schemas.openxmlformats.org/officeDocument/2006/math">
                    <m:r>
                      <a:rPr lang="en-US" sz="1200">
                        <a:latin typeface="Cambria Math" panose="02040503050406030204" pitchFamily="18" charset="0"/>
                      </a:rPr>
                      <m:t>𝛾</m:t>
                    </m:r>
                  </m:oMath>
                </a14:m>
                <a:r>
                  <a:rPr lang="en-US" sz="1200" dirty="0"/>
                  <a:t> – adiabatic index (ratio of specific heat at constant pressure) </a:t>
                </a:r>
                <a14:m>
                  <m:oMath xmlns:m="http://schemas.openxmlformats.org/officeDocument/2006/math">
                    <m:r>
                      <a:rPr lang="en-US" sz="1200">
                        <a:latin typeface="Cambria Math" panose="02040503050406030204" pitchFamily="18" charset="0"/>
                      </a:rPr>
                      <m:t>𝛾</m:t>
                    </m:r>
                    <m:r>
                      <a:rPr lang="en-US" sz="1200">
                        <a:latin typeface="Cambria Math" panose="02040503050406030204" pitchFamily="18" charset="0"/>
                      </a:rPr>
                      <m:t>=1.4</m:t>
                    </m:r>
                  </m:oMath>
                </a14:m>
                <a:endParaRPr lang="en-US" sz="1200" dirty="0"/>
              </a:p>
              <a:p>
                <a14:m>
                  <m:oMath xmlns:m="http://schemas.openxmlformats.org/officeDocument/2006/math">
                    <m:r>
                      <a:rPr lang="en-US" sz="1200">
                        <a:latin typeface="Cambria Math" panose="02040503050406030204" pitchFamily="18" charset="0"/>
                      </a:rPr>
                      <m:t>𝑅</m:t>
                    </m:r>
                  </m:oMath>
                </a14:m>
                <a:r>
                  <a:rPr lang="en-US" sz="1200" dirty="0"/>
                  <a:t> – universal gas constant, </a:t>
                </a:r>
                <a14:m>
                  <m:oMath xmlns:m="http://schemas.openxmlformats.org/officeDocument/2006/math">
                    <m:r>
                      <a:rPr lang="en-US" sz="1200">
                        <a:latin typeface="Cambria Math" panose="02040503050406030204" pitchFamily="18" charset="0"/>
                      </a:rPr>
                      <m:t>𝑅</m:t>
                    </m:r>
                    <m:r>
                      <a:rPr lang="en-US" sz="1200">
                        <a:latin typeface="Cambria Math" panose="02040503050406030204" pitchFamily="18" charset="0"/>
                      </a:rPr>
                      <m:t>=8.314</m:t>
                    </m:r>
                  </m:oMath>
                </a14:m>
                <a:r>
                  <a:rPr lang="en-US" sz="1200" dirty="0"/>
                  <a:t> </a:t>
                </a:r>
                <a:r>
                  <a:rPr lang="uz-Cyrl-UZ" sz="1200" dirty="0"/>
                  <a:t>(</a:t>
                </a:r>
                <a:r>
                  <a:rPr lang="en-US" sz="1200" dirty="0"/>
                  <a:t>J/</a:t>
                </a:r>
                <a:r>
                  <a:rPr lang="en-US" sz="1200" dirty="0" err="1"/>
                  <a:t>mol·K</a:t>
                </a:r>
                <a:r>
                  <a:rPr lang="uz-Cyrl-UZ" sz="1200" dirty="0"/>
                  <a:t>)</a:t>
                </a:r>
                <a:endParaRPr lang="en-US" sz="1200" dirty="0"/>
              </a:p>
              <a:p>
                <a14:m>
                  <m:oMath xmlns:m="http://schemas.openxmlformats.org/officeDocument/2006/math">
                    <m:r>
                      <a:rPr lang="en-US" sz="1200" smtClean="0">
                        <a:latin typeface="Cambria Math" panose="02040503050406030204" pitchFamily="18" charset="0"/>
                      </a:rPr>
                      <m:t>𝑇</m:t>
                    </m:r>
                  </m:oMath>
                </a14:m>
                <a:r>
                  <a:rPr lang="en-US" sz="1200" dirty="0"/>
                  <a:t> – absolute temperature of the gas in Kelvin</a:t>
                </a:r>
                <a:r>
                  <a:rPr lang="ru-RU" sz="1200" dirty="0"/>
                  <a:t> ≈</a:t>
                </a:r>
                <a:r>
                  <a:rPr lang="ru-RU" sz="1200" dirty="0">
                    <a:latin typeface="Cambria Math" panose="02040503050406030204" pitchFamily="18" charset="0"/>
                  </a:rPr>
                  <a:t>300</a:t>
                </a:r>
                <a:endParaRPr lang="en-US" sz="1200" dirty="0"/>
              </a:p>
              <a:p>
                <a14:m>
                  <m:oMath xmlns:m="http://schemas.openxmlformats.org/officeDocument/2006/math">
                    <m:r>
                      <a:rPr lang="en-US" sz="1200">
                        <a:latin typeface="Cambria Math" panose="02040503050406030204" pitchFamily="18" charset="0"/>
                      </a:rPr>
                      <m:t>𝑀</m:t>
                    </m:r>
                  </m:oMath>
                </a14:m>
                <a:r>
                  <a:rPr lang="en-US" sz="1200" dirty="0"/>
                  <a:t> – molar mass of the gas</a:t>
                </a:r>
                <a:r>
                  <a:rPr lang="uz-Cyrl-UZ" sz="1200" dirty="0"/>
                  <a:t>, </a:t>
                </a:r>
                <a14:m>
                  <m:oMath xmlns:m="http://schemas.openxmlformats.org/officeDocument/2006/math">
                    <m:r>
                      <a:rPr lang="en-US" sz="1200">
                        <a:latin typeface="Cambria Math" panose="02040503050406030204" pitchFamily="18" charset="0"/>
                      </a:rPr>
                      <m:t>𝑀</m:t>
                    </m:r>
                    <m:r>
                      <a:rPr lang="en-US" sz="1200">
                        <a:latin typeface="Cambria Math" panose="02040503050406030204" pitchFamily="18" charset="0"/>
                      </a:rPr>
                      <m:t>=0.029</m:t>
                    </m:r>
                  </m:oMath>
                </a14:m>
                <a:r>
                  <a:rPr lang="en-US" sz="1200" dirty="0"/>
                  <a:t> kg/mol</a:t>
                </a:r>
                <a:endParaRPr lang="uz-Cyrl-UZ" sz="1200" dirty="0"/>
              </a:p>
            </p:txBody>
          </p:sp>
        </mc:Choice>
        <mc:Fallback xmlns="">
          <p:sp>
            <p:nvSpPr>
              <p:cNvPr id="23" name="TextBox 3">
                <a:extLst>
                  <a:ext uri="{FF2B5EF4-FFF2-40B4-BE49-F238E27FC236}">
                    <a16:creationId xmlns:a16="http://schemas.microsoft.com/office/drawing/2014/main" id="{4EE3DB7B-8078-4B58-B972-97852037B5C4}"/>
                  </a:ext>
                </a:extLst>
              </p:cNvPr>
              <p:cNvSpPr txBox="1">
                <a:spLocks noRot="1" noChangeAspect="1" noMove="1" noResize="1" noEditPoints="1" noAdjustHandles="1" noChangeArrowheads="1" noChangeShapeType="1" noTextEdit="1"/>
              </p:cNvSpPr>
              <p:nvPr/>
            </p:nvSpPr>
            <p:spPr>
              <a:xfrm>
                <a:off x="365658" y="3681059"/>
                <a:ext cx="3752770" cy="2327944"/>
              </a:xfrm>
              <a:prstGeom prst="rect">
                <a:avLst/>
              </a:prstGeom>
              <a:blipFill>
                <a:blip r:embed="rId5"/>
                <a:stretch>
                  <a:fillRect l="-2597" t="-2356" r="-2273"/>
                </a:stretch>
              </a:blipFill>
            </p:spPr>
            <p:txBody>
              <a:bodyPr/>
              <a:lstStyle/>
              <a:p>
                <a:r>
                  <a:rPr lang="ru-RU">
                    <a:noFill/>
                  </a:rPr>
                  <a:t> </a:t>
                </a:r>
              </a:p>
            </p:txBody>
          </p:sp>
        </mc:Fallback>
      </mc:AlternateContent>
      <p:sp>
        <p:nvSpPr>
          <p:cNvPr id="30" name="TextBox 3">
            <a:extLst>
              <a:ext uri="{FF2B5EF4-FFF2-40B4-BE49-F238E27FC236}">
                <a16:creationId xmlns:a16="http://schemas.microsoft.com/office/drawing/2014/main" id="{D4AA6692-A9B0-4E21-9F95-0DD32A56CBCC}"/>
              </a:ext>
            </a:extLst>
          </p:cNvPr>
          <p:cNvSpPr txBox="1"/>
          <p:nvPr/>
        </p:nvSpPr>
        <p:spPr>
          <a:xfrm>
            <a:off x="8206844" y="4834116"/>
            <a:ext cx="3798000" cy="310393"/>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Conclusions</a:t>
            </a:r>
            <a:endParaRPr lang="en-GB" dirty="0"/>
          </a:p>
        </p:txBody>
      </p:sp>
      <p:sp>
        <p:nvSpPr>
          <p:cNvPr id="31" name="TextBox 3">
            <a:extLst>
              <a:ext uri="{FF2B5EF4-FFF2-40B4-BE49-F238E27FC236}">
                <a16:creationId xmlns:a16="http://schemas.microsoft.com/office/drawing/2014/main" id="{234271A5-F772-4F09-BB21-4B2241B00A19}"/>
              </a:ext>
            </a:extLst>
          </p:cNvPr>
          <p:cNvSpPr txBox="1"/>
          <p:nvPr/>
        </p:nvSpPr>
        <p:spPr>
          <a:xfrm>
            <a:off x="8206844" y="5169410"/>
            <a:ext cx="3798000" cy="1082651"/>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Acoustic phases consistently follow explosions with velocities matching the speed of sound. Their distinct delay and spectral features provide reliable criteria to separate blasts from earthquakes, strengthening monitoring systems</a:t>
            </a:r>
            <a:r>
              <a:rPr lang="en-US" sz="1600" dirty="0"/>
              <a:t>.</a:t>
            </a:r>
            <a:endParaRPr lang="en-GB" sz="1200" dirty="0"/>
          </a:p>
        </p:txBody>
      </p:sp>
      <p:pic>
        <p:nvPicPr>
          <p:cNvPr id="29" name="Рисунок 28">
            <a:extLst>
              <a:ext uri="{FF2B5EF4-FFF2-40B4-BE49-F238E27FC236}">
                <a16:creationId xmlns:a16="http://schemas.microsoft.com/office/drawing/2014/main" id="{116ED6F7-B05F-4705-A5FB-A38ABA4F667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401962" y="4366503"/>
            <a:ext cx="3244422" cy="1935359"/>
          </a:xfrm>
          <a:prstGeom prst="rect">
            <a:avLst/>
          </a:prstGeom>
          <a:noFill/>
          <a:ln>
            <a:noFill/>
          </a:ln>
        </p:spPr>
      </p:pic>
      <p:pic>
        <p:nvPicPr>
          <p:cNvPr id="33" name="Рисунок 32">
            <a:extLst>
              <a:ext uri="{FF2B5EF4-FFF2-40B4-BE49-F238E27FC236}">
                <a16:creationId xmlns:a16="http://schemas.microsoft.com/office/drawing/2014/main" id="{81258F6C-0486-4A8C-9B64-6FFFF514AAB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67126" y="1936311"/>
            <a:ext cx="1440705" cy="951689"/>
          </a:xfrm>
          <a:prstGeom prst="rect">
            <a:avLst/>
          </a:prstGeom>
          <a:noFill/>
          <a:ln>
            <a:noFill/>
          </a:ln>
        </p:spPr>
      </p:pic>
      <p:sp>
        <p:nvSpPr>
          <p:cNvPr id="22" name="Title 1">
            <a:extLst>
              <a:ext uri="{FF2B5EF4-FFF2-40B4-BE49-F238E27FC236}">
                <a16:creationId xmlns:a16="http://schemas.microsoft.com/office/drawing/2014/main" id="{BDCC577A-985A-48A4-8674-3D73584B86EC}"/>
              </a:ext>
            </a:extLst>
          </p:cNvPr>
          <p:cNvSpPr txBox="1">
            <a:spLocks/>
          </p:cNvSpPr>
          <p:nvPr/>
        </p:nvSpPr>
        <p:spPr>
          <a:xfrm>
            <a:off x="8123746" y="2900705"/>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Results</a:t>
            </a:r>
            <a:endParaRPr lang="x-none" sz="1400" dirty="0">
              <a:solidFill>
                <a:srgbClr val="1A3A64"/>
              </a:solidFill>
            </a:endParaRPr>
          </a:p>
        </p:txBody>
      </p:sp>
      <p:sp>
        <p:nvSpPr>
          <p:cNvPr id="25" name="TextBox 3">
            <a:extLst>
              <a:ext uri="{FF2B5EF4-FFF2-40B4-BE49-F238E27FC236}">
                <a16:creationId xmlns:a16="http://schemas.microsoft.com/office/drawing/2014/main" id="{875BCFD0-3C6A-48F4-B59A-CD043F04A084}"/>
              </a:ext>
            </a:extLst>
          </p:cNvPr>
          <p:cNvSpPr txBox="1"/>
          <p:nvPr/>
        </p:nvSpPr>
        <p:spPr>
          <a:xfrm>
            <a:off x="7983592" y="3252162"/>
            <a:ext cx="4021252" cy="159246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226695">
              <a:lnSpc>
                <a:spcPct val="107000"/>
              </a:lnSpc>
            </a:pPr>
            <a:r>
              <a:rPr lang="en-US" sz="1200" dirty="0">
                <a:effectLst/>
                <a:ea typeface="Times New Roman" panose="02020603050405020304" pitchFamily="18" charset="0"/>
              </a:rPr>
              <a:t>Seismograms from several stations showed a delayed low-amplitude signal after </a:t>
            </a:r>
            <a:r>
              <a:rPr lang="en-US" sz="1200" dirty="0"/>
              <a:t>the P- and S-waves, corresponding to an atmospheric acoustic wave.</a:t>
            </a:r>
            <a:r>
              <a:rPr lang="ru-RU" sz="1200" dirty="0"/>
              <a:t> </a:t>
            </a:r>
            <a:r>
              <a:rPr lang="en-US" sz="1200" dirty="0"/>
              <a:t>The acoustic phase arrived 60–120 seconds later with velocities of 0.27–0.41 km/s, consistent with the speed of sound in the atmosphere.</a:t>
            </a:r>
            <a:r>
              <a:rPr lang="ru-RU" sz="1200" dirty="0"/>
              <a:t> </a:t>
            </a:r>
            <a:r>
              <a:rPr lang="en-US" sz="1200" dirty="0"/>
              <a:t>Spectrograms revealed an additional energy peak in the 30–50 Hz range, confirming its acoustic origin</a:t>
            </a:r>
            <a:r>
              <a:rPr lang="en-US" sz="1200" dirty="0">
                <a:effectLst/>
                <a:ea typeface="Times New Roman" panose="02020603050405020304" pitchFamily="18" charset="0"/>
              </a:rPr>
              <a:t>.</a:t>
            </a:r>
            <a:endParaRPr lang="ru-RU" sz="1200" dirty="0">
              <a:effectLst/>
              <a:ea typeface="Calibri" panose="020F0502020204030204" pitchFamily="34" charset="0"/>
            </a:endParaRPr>
          </a:p>
          <a:p>
            <a:endParaRPr lang="en-GB" sz="1200" dirty="0"/>
          </a:p>
        </p:txBody>
      </p:sp>
    </p:spTree>
    <p:extLst>
      <p:ext uri="{BB962C8B-B14F-4D97-AF65-F5344CB8AC3E}">
        <p14:creationId xmlns:p14="http://schemas.microsoft.com/office/powerpoint/2010/main" val="3972206124"/>
      </p:ext>
    </p:extLst>
  </p:cSld>
  <p:clrMapOvr>
    <a:masterClrMapping/>
  </p:clrMapOvr>
</p:sld>
</file>

<file path=ppt/theme/theme1.xml><?xml version="1.0" encoding="utf-8"?>
<a:theme xmlns:a="http://schemas.openxmlformats.org/drawingml/2006/main" name="Стандартная">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docProps/app.xml><?xml version="1.0" encoding="utf-8"?>
<Properties xmlns="http://schemas.openxmlformats.org/officeDocument/2006/extended-properties" xmlns:vt="http://schemas.openxmlformats.org/officeDocument/2006/docPropsVTypes">
  <Template>SnT2025_E-Poster P2.2-086</Template>
  <TotalTime>242</TotalTime>
  <Words>1082</Words>
  <Application>Microsoft Office PowerPoint</Application>
  <PresentationFormat>Широкоэкранный</PresentationFormat>
  <Paragraphs>67</Paragraphs>
  <Slides>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vt:i4>
      </vt:variant>
    </vt:vector>
  </HeadingPairs>
  <TitlesOfParts>
    <vt:vector size="8" baseType="lpstr">
      <vt:lpstr>Aptos</vt:lpstr>
      <vt:lpstr>Aptos Display</vt:lpstr>
      <vt:lpstr>Arial</vt:lpstr>
      <vt:lpstr>Cambria Math</vt:lpstr>
      <vt:lpstr>Стандартная</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DEFENDER</dc:creator>
  <cp:lastModifiedBy>DEFENDER</cp:lastModifiedBy>
  <cp:revision>47</cp:revision>
  <dcterms:created xsi:type="dcterms:W3CDTF">2025-07-27T06:02:15Z</dcterms:created>
  <dcterms:modified xsi:type="dcterms:W3CDTF">2025-09-07T09:03:25Z</dcterms:modified>
</cp:coreProperties>
</file>