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90" r:id="rId5"/>
    <p:sldId id="28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Cover Slide" id="{CB344858-E8AC-4DD0-9C92-E279453233AB}">
          <p14:sldIdLst>
            <p14:sldId id="290"/>
          </p14:sldIdLst>
        </p14:section>
        <p14:section name="Presentation Templates" id="{D2292F85-605D-492F-8D07-424F5669A7C3}">
          <p14:sldIdLst>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A64"/>
    <a:srgbClr val="EEEEE4"/>
    <a:srgbClr val="1B3B65"/>
    <a:srgbClr val="657990"/>
    <a:srgbClr val="A0ABB4"/>
    <a:srgbClr val="BCCBD9"/>
    <a:srgbClr val="326296"/>
    <a:srgbClr val="8B98AD"/>
    <a:srgbClr val="8AA9CA"/>
    <a:srgbClr val="7583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595" autoAdjust="0"/>
  </p:normalViewPr>
  <p:slideViewPr>
    <p:cSldViewPr snapToGrid="0">
      <p:cViewPr varScale="1">
        <p:scale>
          <a:sx n="104" d="100"/>
          <a:sy n="104" d="100"/>
        </p:scale>
        <p:origin x="7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7A41B-38FC-4619-9051-846E27F251A9}" type="datetimeFigureOut">
              <a:rPr lang="de-AT" smtClean="0"/>
              <a:t>31.08.2025</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FC818-4CE7-4808-81BE-9D7329DB0D9E}" type="slidenum">
              <a:rPr lang="de-AT" smtClean="0"/>
              <a:t>‹#›</a:t>
            </a:fld>
            <a:endParaRPr lang="de-AT"/>
          </a:p>
        </p:txBody>
      </p:sp>
    </p:spTree>
    <p:extLst>
      <p:ext uri="{BB962C8B-B14F-4D97-AF65-F5344CB8AC3E}">
        <p14:creationId xmlns:p14="http://schemas.microsoft.com/office/powerpoint/2010/main" val="421521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93C10-B332-1DD4-2759-4577B077BC8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724FF62-9410-51E3-32F3-74927FC22D1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92AE71F-F78E-7945-9C38-6D2408A7153B}"/>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0557FBDE-7346-3A60-2D1E-8E99B5770787}"/>
              </a:ext>
            </a:extLst>
          </p:cNvPr>
          <p:cNvSpPr>
            <a:spLocks noGrp="1"/>
          </p:cNvSpPr>
          <p:nvPr>
            <p:ph type="sldNum" sz="quarter" idx="5"/>
          </p:nvPr>
        </p:nvSpPr>
        <p:spPr/>
        <p:txBody>
          <a:bodyPr/>
          <a:lstStyle/>
          <a:p>
            <a:fld id="{6D7FC818-4CE7-4808-81BE-9D7329DB0D9E}" type="slidenum">
              <a:rPr lang="de-AT" smtClean="0"/>
              <a:t>1</a:t>
            </a:fld>
            <a:endParaRPr lang="de-AT"/>
          </a:p>
        </p:txBody>
      </p:sp>
    </p:spTree>
    <p:extLst>
      <p:ext uri="{BB962C8B-B14F-4D97-AF65-F5344CB8AC3E}">
        <p14:creationId xmlns:p14="http://schemas.microsoft.com/office/powerpoint/2010/main" val="1043614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93D7C-F3F4-377C-E5C2-F7C40BDBBBB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878EDD5-DD9B-375B-5B4A-AC14F601BBE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ED5247D-D213-96FE-EBB5-FA6B429591A1}"/>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B7EA455F-B53B-B39E-DC56-4E2F236428EB}"/>
              </a:ext>
            </a:extLst>
          </p:cNvPr>
          <p:cNvSpPr>
            <a:spLocks noGrp="1"/>
          </p:cNvSpPr>
          <p:nvPr>
            <p:ph type="sldNum" sz="quarter" idx="5"/>
          </p:nvPr>
        </p:nvSpPr>
        <p:spPr/>
        <p:txBody>
          <a:bodyPr/>
          <a:lstStyle/>
          <a:p>
            <a:fld id="{6D7FC818-4CE7-4808-81BE-9D7329DB0D9E}" type="slidenum">
              <a:rPr lang="de-AT" smtClean="0"/>
              <a:t>2</a:t>
            </a:fld>
            <a:endParaRPr lang="de-AT"/>
          </a:p>
        </p:txBody>
      </p:sp>
    </p:spTree>
    <p:extLst>
      <p:ext uri="{BB962C8B-B14F-4D97-AF65-F5344CB8AC3E}">
        <p14:creationId xmlns:p14="http://schemas.microsoft.com/office/powerpoint/2010/main" val="260918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A2EBE-2D72-B6A4-EDD7-4AF266A900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1277A786-729D-BFFC-37DB-F1A79D0818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4341A611-AF14-A507-CF4C-D55889C24D88}"/>
              </a:ext>
            </a:extLst>
          </p:cNvPr>
          <p:cNvSpPr>
            <a:spLocks noGrp="1"/>
          </p:cNvSpPr>
          <p:nvPr>
            <p:ph type="dt" sz="half" idx="10"/>
          </p:nvPr>
        </p:nvSpPr>
        <p:spPr/>
        <p:txBody>
          <a:bodyPr/>
          <a:lstStyle/>
          <a:p>
            <a:fld id="{1EC53ECD-B825-4F55-A5A8-30C373CC45F4}" type="datetimeFigureOut">
              <a:rPr lang="de-AT" smtClean="0"/>
              <a:t>31.08.2025</a:t>
            </a:fld>
            <a:endParaRPr lang="de-AT"/>
          </a:p>
        </p:txBody>
      </p:sp>
      <p:sp>
        <p:nvSpPr>
          <p:cNvPr id="5" name="Fußzeilenplatzhalter 4">
            <a:extLst>
              <a:ext uri="{FF2B5EF4-FFF2-40B4-BE49-F238E27FC236}">
                <a16:creationId xmlns:a16="http://schemas.microsoft.com/office/drawing/2014/main" id="{AD196A25-B527-D68B-E70F-A27970CA9ED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8A32509-3B1C-0DC9-9CB3-D9C3DC0E1366}"/>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635219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C80B4-88A8-D41A-E1A5-3D09568BEC53}"/>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81AE2D30-CBEF-B175-9654-D6378D2939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02F9595D-7D32-96A4-9FC7-BED5253E992A}"/>
              </a:ext>
            </a:extLst>
          </p:cNvPr>
          <p:cNvSpPr>
            <a:spLocks noGrp="1"/>
          </p:cNvSpPr>
          <p:nvPr>
            <p:ph type="dt" sz="half" idx="10"/>
          </p:nvPr>
        </p:nvSpPr>
        <p:spPr/>
        <p:txBody>
          <a:bodyPr/>
          <a:lstStyle/>
          <a:p>
            <a:fld id="{1EC53ECD-B825-4F55-A5A8-30C373CC45F4}" type="datetimeFigureOut">
              <a:rPr lang="de-AT" smtClean="0"/>
              <a:t>31.08.2025</a:t>
            </a:fld>
            <a:endParaRPr lang="de-AT"/>
          </a:p>
        </p:txBody>
      </p:sp>
      <p:sp>
        <p:nvSpPr>
          <p:cNvPr id="5" name="Fußzeilenplatzhalter 4">
            <a:extLst>
              <a:ext uri="{FF2B5EF4-FFF2-40B4-BE49-F238E27FC236}">
                <a16:creationId xmlns:a16="http://schemas.microsoft.com/office/drawing/2014/main" id="{4ACF1D47-2080-2166-B41E-9E50293A54B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58D858A-AA6F-9FF3-04CA-86F77EDA280A}"/>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398155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1ECBF69-260B-0182-A9C2-8126E9DBED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B52B609-0619-FAB1-CFFB-E8E0980B6A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B4B69923-0D37-153A-14FE-18B512755625}"/>
              </a:ext>
            </a:extLst>
          </p:cNvPr>
          <p:cNvSpPr>
            <a:spLocks noGrp="1"/>
          </p:cNvSpPr>
          <p:nvPr>
            <p:ph type="dt" sz="half" idx="10"/>
          </p:nvPr>
        </p:nvSpPr>
        <p:spPr/>
        <p:txBody>
          <a:bodyPr/>
          <a:lstStyle/>
          <a:p>
            <a:fld id="{1EC53ECD-B825-4F55-A5A8-30C373CC45F4}" type="datetimeFigureOut">
              <a:rPr lang="de-AT" smtClean="0"/>
              <a:t>31.08.2025</a:t>
            </a:fld>
            <a:endParaRPr lang="de-AT"/>
          </a:p>
        </p:txBody>
      </p:sp>
      <p:sp>
        <p:nvSpPr>
          <p:cNvPr id="5" name="Fußzeilenplatzhalter 4">
            <a:extLst>
              <a:ext uri="{FF2B5EF4-FFF2-40B4-BE49-F238E27FC236}">
                <a16:creationId xmlns:a16="http://schemas.microsoft.com/office/drawing/2014/main" id="{C97D0544-B15E-6DDB-B9AF-3C6A17A5BC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91B45F0-11CD-429C-A3C3-4ADCD24F26D3}"/>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397262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C4325-CD29-2F9A-B408-42AA24C82B0B}"/>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1121D2E-D734-A0F6-FF64-ACC79A3B7E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614FBE63-DCD2-E5B9-D9FD-112B7AB5A0A6}"/>
              </a:ext>
            </a:extLst>
          </p:cNvPr>
          <p:cNvSpPr>
            <a:spLocks noGrp="1"/>
          </p:cNvSpPr>
          <p:nvPr>
            <p:ph type="dt" sz="half" idx="10"/>
          </p:nvPr>
        </p:nvSpPr>
        <p:spPr/>
        <p:txBody>
          <a:bodyPr/>
          <a:lstStyle/>
          <a:p>
            <a:fld id="{1EC53ECD-B825-4F55-A5A8-30C373CC45F4}" type="datetimeFigureOut">
              <a:rPr lang="de-AT" smtClean="0"/>
              <a:t>31.08.2025</a:t>
            </a:fld>
            <a:endParaRPr lang="de-AT"/>
          </a:p>
        </p:txBody>
      </p:sp>
      <p:sp>
        <p:nvSpPr>
          <p:cNvPr id="5" name="Fußzeilenplatzhalter 4">
            <a:extLst>
              <a:ext uri="{FF2B5EF4-FFF2-40B4-BE49-F238E27FC236}">
                <a16:creationId xmlns:a16="http://schemas.microsoft.com/office/drawing/2014/main" id="{6459FA2A-46F1-59C9-7344-37F352DEE49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DA5EF09-78E6-B02D-2034-4642BFD17E31}"/>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95696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A4D30C-79D5-4820-4C0A-D671FA14E8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90A99B2D-E137-D40D-D048-FF719E5A9F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A251CFBA-CBEE-72F6-BC79-DEEBAE28FCD0}"/>
              </a:ext>
            </a:extLst>
          </p:cNvPr>
          <p:cNvSpPr>
            <a:spLocks noGrp="1"/>
          </p:cNvSpPr>
          <p:nvPr>
            <p:ph type="dt" sz="half" idx="10"/>
          </p:nvPr>
        </p:nvSpPr>
        <p:spPr/>
        <p:txBody>
          <a:bodyPr/>
          <a:lstStyle/>
          <a:p>
            <a:fld id="{1EC53ECD-B825-4F55-A5A8-30C373CC45F4}" type="datetimeFigureOut">
              <a:rPr lang="de-AT" smtClean="0"/>
              <a:t>31.08.2025</a:t>
            </a:fld>
            <a:endParaRPr lang="de-AT"/>
          </a:p>
        </p:txBody>
      </p:sp>
      <p:sp>
        <p:nvSpPr>
          <p:cNvPr id="5" name="Fußzeilenplatzhalter 4">
            <a:extLst>
              <a:ext uri="{FF2B5EF4-FFF2-40B4-BE49-F238E27FC236}">
                <a16:creationId xmlns:a16="http://schemas.microsoft.com/office/drawing/2014/main" id="{77A12ED8-6092-38D7-8D52-C7E67F32C64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0F69004-1BD1-DEA5-3E10-69D00169E576}"/>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98191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7A1484-E16F-D64E-7FAF-387BD9FFDC56}"/>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1E54F6DC-ED9A-09E4-C909-F1041CC1B2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462E7DAF-E336-B5C8-07D4-324A39779B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8CAF71A2-BA86-DC2F-95D1-A8BF09D80962}"/>
              </a:ext>
            </a:extLst>
          </p:cNvPr>
          <p:cNvSpPr>
            <a:spLocks noGrp="1"/>
          </p:cNvSpPr>
          <p:nvPr>
            <p:ph type="dt" sz="half" idx="10"/>
          </p:nvPr>
        </p:nvSpPr>
        <p:spPr/>
        <p:txBody>
          <a:bodyPr/>
          <a:lstStyle/>
          <a:p>
            <a:fld id="{1EC53ECD-B825-4F55-A5A8-30C373CC45F4}" type="datetimeFigureOut">
              <a:rPr lang="de-AT" smtClean="0"/>
              <a:t>31.08.2025</a:t>
            </a:fld>
            <a:endParaRPr lang="de-AT"/>
          </a:p>
        </p:txBody>
      </p:sp>
      <p:sp>
        <p:nvSpPr>
          <p:cNvPr id="6" name="Fußzeilenplatzhalter 5">
            <a:extLst>
              <a:ext uri="{FF2B5EF4-FFF2-40B4-BE49-F238E27FC236}">
                <a16:creationId xmlns:a16="http://schemas.microsoft.com/office/drawing/2014/main" id="{4B053E09-049E-8272-DDE1-947A153A353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843DE89-C1F4-A237-F7A1-635CB5D701BF}"/>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63068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80F2F-02CF-EAED-9FDF-034E18526A2D}"/>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C410888A-6CE1-2CA3-30AD-212EA82F0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7562AC50-8FDC-5340-7E68-AA82612B64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E71B7B7D-9F4C-C363-05A3-41E0D17CE0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586A7FE0-CC1A-5740-A076-2BEE2D5D72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2DE66489-B20C-28DE-4C0D-642733F16477}"/>
              </a:ext>
            </a:extLst>
          </p:cNvPr>
          <p:cNvSpPr>
            <a:spLocks noGrp="1"/>
          </p:cNvSpPr>
          <p:nvPr>
            <p:ph type="dt" sz="half" idx="10"/>
          </p:nvPr>
        </p:nvSpPr>
        <p:spPr/>
        <p:txBody>
          <a:bodyPr/>
          <a:lstStyle/>
          <a:p>
            <a:fld id="{1EC53ECD-B825-4F55-A5A8-30C373CC45F4}" type="datetimeFigureOut">
              <a:rPr lang="de-AT" smtClean="0"/>
              <a:t>31.08.2025</a:t>
            </a:fld>
            <a:endParaRPr lang="de-AT"/>
          </a:p>
        </p:txBody>
      </p:sp>
      <p:sp>
        <p:nvSpPr>
          <p:cNvPr id="8" name="Fußzeilenplatzhalter 7">
            <a:extLst>
              <a:ext uri="{FF2B5EF4-FFF2-40B4-BE49-F238E27FC236}">
                <a16:creationId xmlns:a16="http://schemas.microsoft.com/office/drawing/2014/main" id="{E3DB3D62-CE4C-A646-BE96-1801A2D4649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F4FD963-3D27-333D-4BA8-14E0E18D279F}"/>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129079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2F573-2A56-8695-2384-6A6A004B8EDF}"/>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79A84875-AEBA-0479-B01D-CCDBFB027C32}"/>
              </a:ext>
            </a:extLst>
          </p:cNvPr>
          <p:cNvSpPr>
            <a:spLocks noGrp="1"/>
          </p:cNvSpPr>
          <p:nvPr>
            <p:ph type="dt" sz="half" idx="10"/>
          </p:nvPr>
        </p:nvSpPr>
        <p:spPr/>
        <p:txBody>
          <a:bodyPr/>
          <a:lstStyle/>
          <a:p>
            <a:fld id="{1EC53ECD-B825-4F55-A5A8-30C373CC45F4}" type="datetimeFigureOut">
              <a:rPr lang="de-AT" smtClean="0"/>
              <a:t>31.08.2025</a:t>
            </a:fld>
            <a:endParaRPr lang="de-AT"/>
          </a:p>
        </p:txBody>
      </p:sp>
      <p:sp>
        <p:nvSpPr>
          <p:cNvPr id="4" name="Fußzeilenplatzhalter 3">
            <a:extLst>
              <a:ext uri="{FF2B5EF4-FFF2-40B4-BE49-F238E27FC236}">
                <a16:creationId xmlns:a16="http://schemas.microsoft.com/office/drawing/2014/main" id="{A8E29F95-C19A-0C3A-5873-F85BD48F8D27}"/>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CFF7A94F-C0C5-EA8E-D417-2DDD81546FF5}"/>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41249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9B65038-B923-D424-AD70-1993AFD33D27}"/>
              </a:ext>
            </a:extLst>
          </p:cNvPr>
          <p:cNvSpPr>
            <a:spLocks noGrp="1"/>
          </p:cNvSpPr>
          <p:nvPr>
            <p:ph type="dt" sz="half" idx="10"/>
          </p:nvPr>
        </p:nvSpPr>
        <p:spPr/>
        <p:txBody>
          <a:bodyPr/>
          <a:lstStyle/>
          <a:p>
            <a:fld id="{1EC53ECD-B825-4F55-A5A8-30C373CC45F4}" type="datetimeFigureOut">
              <a:rPr lang="de-AT" smtClean="0"/>
              <a:t>31.08.2025</a:t>
            </a:fld>
            <a:endParaRPr lang="de-AT"/>
          </a:p>
        </p:txBody>
      </p:sp>
      <p:sp>
        <p:nvSpPr>
          <p:cNvPr id="3" name="Fußzeilenplatzhalter 2">
            <a:extLst>
              <a:ext uri="{FF2B5EF4-FFF2-40B4-BE49-F238E27FC236}">
                <a16:creationId xmlns:a16="http://schemas.microsoft.com/office/drawing/2014/main" id="{5395DA87-64CB-1CA0-796D-FB618F14138D}"/>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8584EAC6-2C9F-0E4B-B18F-F57A104DFBFB}"/>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3413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69BA0-5620-73D2-A09E-B604D22371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23DAC1AF-DB4E-9006-37D1-3568913B98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3D475E79-CC42-EB43-D109-715F3D342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79CC4207-3B72-F770-8531-E66B5C3AB8C6}"/>
              </a:ext>
            </a:extLst>
          </p:cNvPr>
          <p:cNvSpPr>
            <a:spLocks noGrp="1"/>
          </p:cNvSpPr>
          <p:nvPr>
            <p:ph type="dt" sz="half" idx="10"/>
          </p:nvPr>
        </p:nvSpPr>
        <p:spPr/>
        <p:txBody>
          <a:bodyPr/>
          <a:lstStyle/>
          <a:p>
            <a:fld id="{1EC53ECD-B825-4F55-A5A8-30C373CC45F4}" type="datetimeFigureOut">
              <a:rPr lang="de-AT" smtClean="0"/>
              <a:t>31.08.2025</a:t>
            </a:fld>
            <a:endParaRPr lang="de-AT"/>
          </a:p>
        </p:txBody>
      </p:sp>
      <p:sp>
        <p:nvSpPr>
          <p:cNvPr id="6" name="Fußzeilenplatzhalter 5">
            <a:extLst>
              <a:ext uri="{FF2B5EF4-FFF2-40B4-BE49-F238E27FC236}">
                <a16:creationId xmlns:a16="http://schemas.microsoft.com/office/drawing/2014/main" id="{ADE72C59-BC22-552D-42FD-C0C0EFDEF8F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A1D8DCF-A944-8841-A43F-19E163C42883}"/>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90829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4A3BA7-BA18-0F51-4DAF-D1497CDBF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16ECA7BA-DD10-AFC4-8D02-F4D133AB51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B3698240-5FE0-10F0-53FD-0573D2281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A12A8181-FA0D-9156-C490-17F7AA23EC97}"/>
              </a:ext>
            </a:extLst>
          </p:cNvPr>
          <p:cNvSpPr>
            <a:spLocks noGrp="1"/>
          </p:cNvSpPr>
          <p:nvPr>
            <p:ph type="dt" sz="half" idx="10"/>
          </p:nvPr>
        </p:nvSpPr>
        <p:spPr/>
        <p:txBody>
          <a:bodyPr/>
          <a:lstStyle/>
          <a:p>
            <a:fld id="{1EC53ECD-B825-4F55-A5A8-30C373CC45F4}" type="datetimeFigureOut">
              <a:rPr lang="de-AT" smtClean="0"/>
              <a:t>31.08.2025</a:t>
            </a:fld>
            <a:endParaRPr lang="de-AT"/>
          </a:p>
        </p:txBody>
      </p:sp>
      <p:sp>
        <p:nvSpPr>
          <p:cNvPr id="6" name="Fußzeilenplatzhalter 5">
            <a:extLst>
              <a:ext uri="{FF2B5EF4-FFF2-40B4-BE49-F238E27FC236}">
                <a16:creationId xmlns:a16="http://schemas.microsoft.com/office/drawing/2014/main" id="{A5110D02-DCE2-C109-4266-50B278E856D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7407FA6-213F-4181-C407-69756CC3BE38}"/>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416673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649E5E-C3ED-4BD5-B415-092EB1583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F2D63580-FE7B-9ADC-8EB5-CCAA39D14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92CDF99-5E97-B19D-AD6E-8607828FF9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C53ECD-B825-4F55-A5A8-30C373CC45F4}" type="datetimeFigureOut">
              <a:rPr lang="de-AT" smtClean="0"/>
              <a:t>31.08.2025</a:t>
            </a:fld>
            <a:endParaRPr lang="de-AT"/>
          </a:p>
        </p:txBody>
      </p:sp>
      <p:sp>
        <p:nvSpPr>
          <p:cNvPr id="5" name="Fußzeilenplatzhalter 4">
            <a:extLst>
              <a:ext uri="{FF2B5EF4-FFF2-40B4-BE49-F238E27FC236}">
                <a16:creationId xmlns:a16="http://schemas.microsoft.com/office/drawing/2014/main" id="{54A0842D-1751-1DAE-DAE2-D68139E8AD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0E5FAEA-01DB-0EA7-C3C2-D06D290977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0CB131-CF9C-4FCC-B1B5-5C6A9C74ECB9}" type="slidenum">
              <a:rPr lang="de-AT" smtClean="0"/>
              <a:t>‹#›</a:t>
            </a:fld>
            <a:endParaRPr lang="de-AT"/>
          </a:p>
        </p:txBody>
      </p:sp>
    </p:spTree>
    <p:extLst>
      <p:ext uri="{BB962C8B-B14F-4D97-AF65-F5344CB8AC3E}">
        <p14:creationId xmlns:p14="http://schemas.microsoft.com/office/powerpoint/2010/main" val="398242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D4DAA2A-FD09-3A75-A7F6-BFD9F70B1B40}"/>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id="{79F3575F-04ED-F07C-527A-71E98F3599B1}"/>
              </a:ext>
            </a:extLst>
          </p:cNvPr>
          <p:cNvSpPr txBox="1"/>
          <p:nvPr/>
        </p:nvSpPr>
        <p:spPr>
          <a:xfrm>
            <a:off x="947462" y="1467801"/>
            <a:ext cx="10272988" cy="746575"/>
          </a:xfrm>
          <a:prstGeom prst="rect">
            <a:avLst/>
          </a:prstGeom>
          <a:noFill/>
        </p:spPr>
        <p:txBody>
          <a:bodyPr wrap="square" lIns="0" tIns="0" rIns="0" bIns="0" rtlCol="0" anchor="ctr">
            <a:normAutofit fontScale="32500" lnSpcReduction="20000"/>
          </a:bodyPr>
          <a:lstStyle/>
          <a:p>
            <a:r>
              <a:rPr lang="en-GB" sz="8800" b="1" dirty="0">
                <a:solidFill>
                  <a:srgbClr val="1A3A64"/>
                </a:solidFill>
                <a:latin typeface="Arial" panose="020B0604020202020204" pitchFamily="34" charset="0"/>
                <a:cs typeface="Arial" panose="020B0604020202020204" pitchFamily="34" charset="0"/>
              </a:rPr>
              <a:t>Revisiting the Democratic People's Republic of Korea nuclear tests</a:t>
            </a:r>
            <a:endParaRPr lang="en-GB" sz="3700" b="1" dirty="0">
              <a:solidFill>
                <a:srgbClr val="1A3A64"/>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08829CC6-DA39-8CB3-0B8B-9D47C6C0AFFE}"/>
              </a:ext>
            </a:extLst>
          </p:cNvPr>
          <p:cNvSpPr txBox="1">
            <a:spLocks/>
          </p:cNvSpPr>
          <p:nvPr/>
        </p:nvSpPr>
        <p:spPr>
          <a:xfrm>
            <a:off x="1011909" y="-2006970"/>
            <a:ext cx="8021508" cy="559293"/>
          </a:xfrm>
          <a:prstGeom prst="rect">
            <a:avLst/>
          </a:prstGeom>
        </p:spPr>
        <p:txBody>
          <a:bodyPr anchor="t"/>
          <a:lstStyle>
            <a:defPPr>
              <a:defRPr lang="de-DE"/>
            </a:defPPr>
            <a:lvl1pPr>
              <a:lnSpc>
                <a:spcPct val="90000"/>
              </a:lnSpc>
              <a:spcBef>
                <a:spcPct val="0"/>
              </a:spcBef>
              <a:buNone/>
              <a:defRPr b="1">
                <a:solidFill>
                  <a:srgbClr val="1A3A64"/>
                </a:solidFill>
                <a:latin typeface="Arial" panose="020B0604020202020204" pitchFamily="34" charset="0"/>
                <a:ea typeface="+mj-ea"/>
                <a:cs typeface="Arial" panose="020B0604020202020204" pitchFamily="34" charset="0"/>
              </a:defRPr>
            </a:lvl1pPr>
          </a:lstStyle>
          <a:p>
            <a:r>
              <a:rPr lang="en-US" dirty="0"/>
              <a:t>Introduction </a:t>
            </a:r>
            <a:r>
              <a:rPr lang="en-AT" dirty="0"/>
              <a:t>Slide Title goes here</a:t>
            </a:r>
            <a:r>
              <a:rPr lang="de-AT" dirty="0"/>
              <a:t> </a:t>
            </a:r>
            <a:r>
              <a:rPr lang="en-AT" sz="1800" b="1" dirty="0">
                <a:solidFill>
                  <a:srgbClr val="1A3A64"/>
                </a:solidFill>
                <a:latin typeface="Arial" panose="020B0604020202020204" pitchFamily="34" charset="0"/>
                <a:cs typeface="Arial" panose="020B0604020202020204" pitchFamily="34" charset="0"/>
              </a:rPr>
              <a:t>[Font: Arial Bold/Size: 1</a:t>
            </a:r>
            <a:r>
              <a:rPr lang="de-AT" sz="1800" b="1" dirty="0">
                <a:solidFill>
                  <a:srgbClr val="1A3A64"/>
                </a:solidFill>
                <a:latin typeface="Arial" panose="020B0604020202020204" pitchFamily="34" charset="0"/>
                <a:cs typeface="Arial" panose="020B0604020202020204" pitchFamily="34" charset="0"/>
              </a:rPr>
              <a:t>6</a:t>
            </a:r>
            <a:r>
              <a:rPr lang="en-AT" sz="1800" b="1" dirty="0">
                <a:solidFill>
                  <a:srgbClr val="1A3A64"/>
                </a:solidFill>
                <a:latin typeface="Arial" panose="020B0604020202020204" pitchFamily="34" charset="0"/>
                <a:cs typeface="Arial" panose="020B0604020202020204" pitchFamily="34" charset="0"/>
              </a:rPr>
              <a:t>]</a:t>
            </a:r>
            <a:endParaRPr lang="en-AT" dirty="0"/>
          </a:p>
        </p:txBody>
      </p:sp>
      <p:sp>
        <p:nvSpPr>
          <p:cNvPr id="26" name="Title 1">
            <a:extLst>
              <a:ext uri="{FF2B5EF4-FFF2-40B4-BE49-F238E27FC236}">
                <a16:creationId xmlns:a16="http://schemas.microsoft.com/office/drawing/2014/main" id="{B66B59D5-2A60-212D-567A-20B1965BE4F1}"/>
              </a:ext>
            </a:extLst>
          </p:cNvPr>
          <p:cNvSpPr txBox="1">
            <a:spLocks/>
          </p:cNvSpPr>
          <p:nvPr/>
        </p:nvSpPr>
        <p:spPr>
          <a:xfrm>
            <a:off x="11490959" y="855555"/>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b="1" dirty="0">
                <a:solidFill>
                  <a:srgbClr val="1B3B65"/>
                </a:solidFill>
                <a:latin typeface="Arial" panose="020B0604020202020204" pitchFamily="34" charset="0"/>
                <a:cs typeface="Arial" panose="020B0604020202020204" pitchFamily="34" charset="0"/>
              </a:rPr>
              <a:t>P2.2-620</a:t>
            </a:r>
            <a:endParaRPr lang="en-AT" sz="2800" b="1" dirty="0">
              <a:solidFill>
                <a:srgbClr val="1B3B65"/>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2C4EE331-82EC-DC2E-F549-79BC0DEFA6D6}"/>
              </a:ext>
            </a:extLst>
          </p:cNvPr>
          <p:cNvSpPr txBox="1"/>
          <p:nvPr/>
        </p:nvSpPr>
        <p:spPr>
          <a:xfrm>
            <a:off x="947462" y="2352073"/>
            <a:ext cx="10272988" cy="502511"/>
          </a:xfrm>
          <a:prstGeom prst="rect">
            <a:avLst/>
          </a:prstGeom>
          <a:noFill/>
        </p:spPr>
        <p:txBody>
          <a:bodyPr wrap="square" lIns="0" tIns="0" rIns="0" bIns="0" rtlCol="0" anchor="ctr">
            <a:normAutofit/>
          </a:bodyPr>
          <a:lstStyle/>
          <a:p>
            <a:r>
              <a:rPr lang="it-IT" sz="1900" dirty="0">
                <a:solidFill>
                  <a:srgbClr val="1A3A64"/>
                </a:solidFill>
                <a:latin typeface="Arial" panose="020B0604020202020204" pitchFamily="34" charset="0"/>
                <a:cs typeface="Arial" panose="020B0604020202020204" pitchFamily="34" charset="0"/>
              </a:rPr>
              <a:t>Raluca Dinescu</a:t>
            </a:r>
            <a:r>
              <a:rPr lang="it-IT" sz="1900" baseline="30000" dirty="0">
                <a:solidFill>
                  <a:srgbClr val="1A3A64"/>
                </a:solidFill>
                <a:latin typeface="Arial" panose="020B0604020202020204" pitchFamily="34" charset="0"/>
                <a:cs typeface="Arial" panose="020B0604020202020204" pitchFamily="34" charset="0"/>
              </a:rPr>
              <a:t>1</a:t>
            </a:r>
            <a:r>
              <a:rPr lang="it-IT" sz="1900" dirty="0">
                <a:solidFill>
                  <a:srgbClr val="1A3A64"/>
                </a:solidFill>
                <a:latin typeface="Arial" panose="020B0604020202020204" pitchFamily="34" charset="0"/>
                <a:cs typeface="Arial" panose="020B0604020202020204" pitchFamily="34" charset="0"/>
              </a:rPr>
              <a:t>, Iulia Armeanu</a:t>
            </a:r>
            <a:r>
              <a:rPr lang="it-IT" sz="1900" baseline="30000" dirty="0">
                <a:solidFill>
                  <a:srgbClr val="1A3A64"/>
                </a:solidFill>
                <a:latin typeface="Arial" panose="020B0604020202020204" pitchFamily="34" charset="0"/>
                <a:cs typeface="Arial" panose="020B0604020202020204" pitchFamily="34" charset="0"/>
              </a:rPr>
              <a:t>1</a:t>
            </a:r>
            <a:r>
              <a:rPr lang="it-IT" sz="1900" dirty="0">
                <a:solidFill>
                  <a:srgbClr val="1A3A64"/>
                </a:solidFill>
                <a:latin typeface="Arial" panose="020B0604020202020204" pitchFamily="34" charset="0"/>
                <a:cs typeface="Arial" panose="020B0604020202020204" pitchFamily="34" charset="0"/>
              </a:rPr>
              <a:t>, Daniela Ghica</a:t>
            </a:r>
            <a:r>
              <a:rPr lang="it-IT" sz="1900" baseline="30000" dirty="0">
                <a:solidFill>
                  <a:srgbClr val="1A3A64"/>
                </a:solidFill>
                <a:latin typeface="Arial" panose="020B0604020202020204" pitchFamily="34" charset="0"/>
                <a:cs typeface="Arial" panose="020B0604020202020204" pitchFamily="34" charset="0"/>
              </a:rPr>
              <a:t>1</a:t>
            </a:r>
            <a:r>
              <a:rPr lang="it-IT" sz="1900" dirty="0">
                <a:solidFill>
                  <a:srgbClr val="1A3A64"/>
                </a:solidFill>
                <a:latin typeface="Arial" panose="020B0604020202020204" pitchFamily="34" charset="0"/>
                <a:cs typeface="Arial" panose="020B0604020202020204" pitchFamily="34" charset="0"/>
              </a:rPr>
              <a:t>, Raluca Molea</a:t>
            </a:r>
            <a:r>
              <a:rPr lang="it-IT" sz="1900" baseline="30000" dirty="0">
                <a:solidFill>
                  <a:srgbClr val="1A3A64"/>
                </a:solidFill>
                <a:latin typeface="Arial" panose="020B0604020202020204" pitchFamily="34" charset="0"/>
                <a:cs typeface="Arial" panose="020B0604020202020204" pitchFamily="34" charset="0"/>
              </a:rPr>
              <a:t>1</a:t>
            </a:r>
            <a:endParaRPr lang="en-US" baseline="30000"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id="{C6E1171C-1CE4-ACA7-57E4-43A11936B64D}"/>
              </a:ext>
            </a:extLst>
          </p:cNvPr>
          <p:cNvSpPr txBox="1"/>
          <p:nvPr/>
        </p:nvSpPr>
        <p:spPr>
          <a:xfrm>
            <a:off x="2636520" y="4293573"/>
            <a:ext cx="6984367" cy="1938992"/>
          </a:xfrm>
          <a:prstGeom prst="rect">
            <a:avLst/>
          </a:prstGeom>
          <a:noFill/>
        </p:spPr>
        <p:txBody>
          <a:bodyPr wrap="square" lIns="0" tIns="0" rIns="0" bIns="0" anchor="ctr" anchorCtr="0">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dirty="0">
                <a:solidFill>
                  <a:srgbClr val="000000"/>
                </a:solidFill>
                <a:ea typeface="Calibri" panose="020F0502020204030204" pitchFamily="34" charset="0"/>
                <a:cs typeface="Times New Roman" panose="02020603050405020304" pitchFamily="18" charset="0"/>
              </a:rPr>
              <a:t>This presentation </a:t>
            </a:r>
            <a:r>
              <a:rPr lang="en-GB" dirty="0">
                <a:solidFill>
                  <a:srgbClr val="000000"/>
                </a:solidFill>
                <a:ea typeface="Calibri" panose="020F0502020204030204" pitchFamily="34" charset="0"/>
                <a:cs typeface="Calibri" panose="020F0502020204030204" pitchFamily="34" charset="0"/>
              </a:rPr>
              <a:t>provides</a:t>
            </a:r>
            <a:r>
              <a:rPr lang="en-GB" dirty="0">
                <a:solidFill>
                  <a:srgbClr val="000000"/>
                </a:solidFill>
                <a:ea typeface="Calibri" panose="020F0502020204030204" pitchFamily="34" charset="0"/>
                <a:cs typeface="Times New Roman" panose="02020603050405020304" pitchFamily="18" charset="0"/>
              </a:rPr>
              <a:t> insights to the nuclear tests in DPRK with focus on seismic analysis. It applies discrimination methods as mb-Ms, seismic waveform analysis, SNR on seismic recordings to improve event classification and source characterization. </a:t>
            </a:r>
            <a:endParaRPr lang="en-GB" sz="1600" dirty="0"/>
          </a:p>
          <a:p>
            <a:endParaRPr lang="de-AT" sz="1400" b="0" i="0" dirty="0">
              <a:effectLst/>
              <a:latin typeface="Arial" panose="020B0604020202020204" pitchFamily="34" charset="0"/>
              <a:cs typeface="Arial" panose="020B0604020202020204" pitchFamily="34" charset="0"/>
            </a:endParaRPr>
          </a:p>
          <a:p>
            <a:endParaRPr lang="de-AT" dirty="0"/>
          </a:p>
        </p:txBody>
      </p:sp>
      <p:sp>
        <p:nvSpPr>
          <p:cNvPr id="27" name="Textfeld 26">
            <a:extLst>
              <a:ext uri="{FF2B5EF4-FFF2-40B4-BE49-F238E27FC236}">
                <a16:creationId xmlns:a16="http://schemas.microsoft.com/office/drawing/2014/main" id="{27AE1CF5-68DC-74F9-D2DC-D58ADC2688D0}"/>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US" dirty="0"/>
              <a:t>1 National</a:t>
            </a:r>
            <a:r>
              <a:rPr lang="en-US" i="1" dirty="0"/>
              <a:t> </a:t>
            </a:r>
            <a:r>
              <a:rPr lang="en-US" dirty="0"/>
              <a:t>Institute for Earth Physics</a:t>
            </a:r>
            <a:endParaRPr lang="de-AT" sz="1400" dirty="0"/>
          </a:p>
        </p:txBody>
      </p:sp>
      <p:pic>
        <p:nvPicPr>
          <p:cNvPr id="6" name="Picture 5">
            <a:extLst>
              <a:ext uri="{FF2B5EF4-FFF2-40B4-BE49-F238E27FC236}">
                <a16:creationId xmlns:a16="http://schemas.microsoft.com/office/drawing/2014/main" id="{D06FB469-F98C-AEC1-D161-30D93FA9F7A6}"/>
              </a:ext>
            </a:extLst>
          </p:cNvPr>
          <p:cNvPicPr>
            <a:picLocks noChangeAspect="1"/>
          </p:cNvPicPr>
          <p:nvPr/>
        </p:nvPicPr>
        <p:blipFill>
          <a:blip r:embed="rId4"/>
          <a:stretch>
            <a:fillRect/>
          </a:stretch>
        </p:blipFill>
        <p:spPr>
          <a:xfrm>
            <a:off x="9533434" y="3135561"/>
            <a:ext cx="2296673" cy="596059"/>
          </a:xfrm>
          <a:prstGeom prst="rect">
            <a:avLst/>
          </a:prstGeom>
        </p:spPr>
      </p:pic>
      <p:pic>
        <p:nvPicPr>
          <p:cNvPr id="11" name="Picture 10">
            <a:extLst>
              <a:ext uri="{FF2B5EF4-FFF2-40B4-BE49-F238E27FC236}">
                <a16:creationId xmlns:a16="http://schemas.microsoft.com/office/drawing/2014/main" id="{F94D1E12-13A5-45DE-91E7-F8651EB02F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5850" y="1701160"/>
            <a:ext cx="857376" cy="1217473"/>
          </a:xfrm>
          <a:prstGeom prst="rect">
            <a:avLst/>
          </a:prstGeom>
        </p:spPr>
      </p:pic>
    </p:spTree>
    <p:extLst>
      <p:ext uri="{BB962C8B-B14F-4D97-AF65-F5344CB8AC3E}">
        <p14:creationId xmlns:p14="http://schemas.microsoft.com/office/powerpoint/2010/main" val="111538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90B4C-20AC-3DCD-F6D3-EAEB7B5EB3BD}"/>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6B933190-2B87-4C24-A128-3CF1FF713B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3524" y="3213747"/>
            <a:ext cx="2545404" cy="1800000"/>
          </a:xfrm>
          <a:prstGeom prst="rect">
            <a:avLst/>
          </a:prstGeom>
        </p:spPr>
      </p:pic>
      <p:sp>
        <p:nvSpPr>
          <p:cNvPr id="8" name="Title 1">
            <a:extLst>
              <a:ext uri="{FF2B5EF4-FFF2-40B4-BE49-F238E27FC236}">
                <a16:creationId xmlns:a16="http://schemas.microsoft.com/office/drawing/2014/main" id="{10E208C2-D2F2-D7DD-F85C-EC929165F879}"/>
              </a:ext>
            </a:extLst>
          </p:cNvPr>
          <p:cNvSpPr txBox="1">
            <a:spLocks/>
          </p:cNvSpPr>
          <p:nvPr/>
        </p:nvSpPr>
        <p:spPr>
          <a:xfrm>
            <a:off x="160019" y="1075342"/>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Introduction</a:t>
            </a:r>
            <a:endParaRPr lang="en-AT" sz="1400" dirty="0">
              <a:solidFill>
                <a:srgbClr val="1A3A64"/>
              </a:solidFill>
            </a:endParaRPr>
          </a:p>
        </p:txBody>
      </p:sp>
      <p:sp>
        <p:nvSpPr>
          <p:cNvPr id="2" name="TextBox 3">
            <a:extLst>
              <a:ext uri="{FF2B5EF4-FFF2-40B4-BE49-F238E27FC236}">
                <a16:creationId xmlns:a16="http://schemas.microsoft.com/office/drawing/2014/main" id="{18A207AD-5FDB-9580-4D2A-3A22F97B5FBF}"/>
              </a:ext>
            </a:extLst>
          </p:cNvPr>
          <p:cNvSpPr txBox="1"/>
          <p:nvPr/>
        </p:nvSpPr>
        <p:spPr>
          <a:xfrm>
            <a:off x="4196999" y="178121"/>
            <a:ext cx="7471126" cy="246221"/>
          </a:xfrm>
          <a:prstGeom prst="rect">
            <a:avLst/>
          </a:prstGeom>
          <a:noFill/>
        </p:spPr>
        <p:txBody>
          <a:bodyPr wrap="square" lIns="0" tIns="0" rIns="0" bIns="0" rtlCol="0" anchor="ctr">
            <a:spAutoFit/>
          </a:bodyPr>
          <a:lstStyle/>
          <a:p>
            <a:r>
              <a:rPr lang="en-GB" sz="1600" b="1" dirty="0">
                <a:solidFill>
                  <a:schemeClr val="bg1"/>
                </a:solidFill>
                <a:latin typeface="Arial" panose="020B0604020202020204" pitchFamily="34" charset="0"/>
                <a:cs typeface="Arial" panose="020B0604020202020204" pitchFamily="34" charset="0"/>
              </a:rPr>
              <a:t>Revisiting the Democratic People's Republic of Korea nuclear tests</a:t>
            </a:r>
          </a:p>
        </p:txBody>
      </p:sp>
      <p:sp>
        <p:nvSpPr>
          <p:cNvPr id="11" name="TextBox 3">
            <a:extLst>
              <a:ext uri="{FF2B5EF4-FFF2-40B4-BE49-F238E27FC236}">
                <a16:creationId xmlns:a16="http://schemas.microsoft.com/office/drawing/2014/main" id="{D656F5E4-585E-076C-B7B6-EF5A15DC6B52}"/>
              </a:ext>
            </a:extLst>
          </p:cNvPr>
          <p:cNvSpPr txBox="1"/>
          <p:nvPr/>
        </p:nvSpPr>
        <p:spPr>
          <a:xfrm>
            <a:off x="160020" y="1484475"/>
            <a:ext cx="3573780" cy="1661993"/>
          </a:xfrm>
          <a:prstGeom prst="rect">
            <a:avLst/>
          </a:prstGeom>
          <a:noFill/>
        </p:spPr>
        <p:txBody>
          <a:bodyPr wrap="square" lIns="0" tIns="0" rIns="0" bIns="0">
            <a:sp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The nuclear tests for DPRK were studied through several studies since. The importance of these tests was considered also by the specialists of NDC Romania and we were focused on correlate the data  from the international agencies such as IDC, EMSC, USGS, IRIS and the local recordings at the seismic and infrasound stations.   </a:t>
            </a:r>
          </a:p>
          <a:p>
            <a:r>
              <a:rPr lang="en-GB" sz="1200" dirty="0"/>
              <a:t>The actual study is focussed on the DPRK nuclear tests through seismic analysis. </a:t>
            </a:r>
            <a:endParaRPr lang="de-AT" sz="1200" dirty="0"/>
          </a:p>
        </p:txBody>
      </p:sp>
      <p:sp>
        <p:nvSpPr>
          <p:cNvPr id="13" name="TextBox 3">
            <a:extLst>
              <a:ext uri="{FF2B5EF4-FFF2-40B4-BE49-F238E27FC236}">
                <a16:creationId xmlns:a16="http://schemas.microsoft.com/office/drawing/2014/main" id="{0B56D095-DF7C-7F75-ACDC-26C9BCA82DBD}"/>
              </a:ext>
            </a:extLst>
          </p:cNvPr>
          <p:cNvSpPr txBox="1"/>
          <p:nvPr/>
        </p:nvSpPr>
        <p:spPr>
          <a:xfrm>
            <a:off x="3797400" y="1471928"/>
            <a:ext cx="3699613" cy="552652"/>
          </a:xfrm>
          <a:prstGeom prst="rect">
            <a:avLst/>
          </a:prstGeom>
          <a:noFill/>
        </p:spPr>
        <p:txBody>
          <a:bodyPr wrap="square" lIns="0" tIns="0" rIns="0" bIns="0">
            <a:spAutoFit/>
          </a:bodyPr>
          <a:lstStyle/>
          <a:p>
            <a:pPr algn="just"/>
            <a:r>
              <a:rPr lang="en-GB" sz="1200" dirty="0">
                <a:latin typeface="Arial" panose="020B0604020202020204" pitchFamily="34" charset="0"/>
                <a:cs typeface="Arial" panose="020B0604020202020204" pitchFamily="34" charset="0"/>
              </a:rPr>
              <a:t>The methods applied on this study are the following:</a:t>
            </a:r>
          </a:p>
          <a:p>
            <a:pPr marL="171450" indent="-171450" algn="just">
              <a:buFont typeface="Arial" panose="020B0604020202020204" pitchFamily="34" charset="0"/>
              <a:buChar char="•"/>
            </a:pPr>
            <a:r>
              <a:rPr lang="en-GB" sz="1200" dirty="0">
                <a:latin typeface="Arial" panose="020B0604020202020204" pitchFamily="34" charset="0"/>
                <a:cs typeface="Arial" panose="020B0604020202020204" pitchFamily="34" charset="0"/>
              </a:rPr>
              <a:t>P/S amplitude ratio calculated for the nuclear tests</a:t>
            </a:r>
          </a:p>
          <a:p>
            <a:pPr marL="171450" indent="-171450" algn="just">
              <a:lnSpc>
                <a:spcPct val="107000"/>
              </a:lnSpc>
              <a:spcAft>
                <a:spcPts val="8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14" name="TextBox 3">
            <a:extLst>
              <a:ext uri="{FF2B5EF4-FFF2-40B4-BE49-F238E27FC236}">
                <a16:creationId xmlns:a16="http://schemas.microsoft.com/office/drawing/2014/main" id="{0BB73BE2-FF77-1E00-9052-628439D08470}"/>
              </a:ext>
            </a:extLst>
          </p:cNvPr>
          <p:cNvSpPr txBox="1"/>
          <p:nvPr/>
        </p:nvSpPr>
        <p:spPr>
          <a:xfrm>
            <a:off x="7537934" y="1470582"/>
            <a:ext cx="4494046" cy="1846659"/>
          </a:xfrm>
          <a:prstGeom prst="rect">
            <a:avLst/>
          </a:prstGeom>
          <a:noFill/>
        </p:spPr>
        <p:txBody>
          <a:bodyPr wrap="square" lIns="0" tIns="0" rIns="0" bIns="0">
            <a:spAutoFit/>
          </a:bodyPr>
          <a:lstStyle/>
          <a:p>
            <a:pPr algn="just"/>
            <a:r>
              <a:rPr lang="en-GB" sz="1200" dirty="0">
                <a:latin typeface="Arial" panose="020B0604020202020204" pitchFamily="34" charset="0"/>
                <a:ea typeface="Calibri" panose="020F0502020204030204" pitchFamily="34" charset="0"/>
                <a:cs typeface="Arial" panose="020B0604020202020204" pitchFamily="34" charset="0"/>
              </a:rPr>
              <a:t>The analysis shows that the P/S amplitude ratios are systematically higher than those measured for tectonic earthquakes, with the degree of separation depending on the frequency band used and the epicentral distance. In parallel, the Ms calculated directly from the available waveform data, for various station–phase combinations, are consistently smaller than the values reported by international agencies, in the range 3.0–3.7. This discrepancy reflects the effect of station, phase, and period band on magnitude estimates and supports using P/S ratios together with recalculated Ms as complementary discriminants.</a:t>
            </a:r>
          </a:p>
        </p:txBody>
      </p:sp>
      <p:sp>
        <p:nvSpPr>
          <p:cNvPr id="26" name="Title 1">
            <a:extLst>
              <a:ext uri="{FF2B5EF4-FFF2-40B4-BE49-F238E27FC236}">
                <a16:creationId xmlns:a16="http://schemas.microsoft.com/office/drawing/2014/main" id="{E58ED474-103C-6A3B-EC82-465BE0A892FE}"/>
              </a:ext>
            </a:extLst>
          </p:cNvPr>
          <p:cNvSpPr txBox="1">
            <a:spLocks/>
          </p:cNvSpPr>
          <p:nvPr/>
        </p:nvSpPr>
        <p:spPr>
          <a:xfrm>
            <a:off x="11490959" y="868536"/>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b="1" dirty="0">
                <a:solidFill>
                  <a:srgbClr val="1B3B65"/>
                </a:solidFill>
                <a:latin typeface="Arial" panose="020B0604020202020204" pitchFamily="34" charset="0"/>
                <a:cs typeface="Arial" panose="020B0604020202020204" pitchFamily="34" charset="0"/>
              </a:rPr>
              <a:t>P2.2-620</a:t>
            </a:r>
            <a:endParaRPr lang="en-AT" sz="2800" b="1" dirty="0">
              <a:solidFill>
                <a:srgbClr val="1B3B65"/>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8AC015EC-7085-FFC6-ED5E-2B0F1E838440}"/>
              </a:ext>
            </a:extLst>
          </p:cNvPr>
          <p:cNvSpPr txBox="1"/>
          <p:nvPr/>
        </p:nvSpPr>
        <p:spPr>
          <a:xfrm>
            <a:off x="4196999" y="659697"/>
            <a:ext cx="7005502" cy="369332"/>
          </a:xfrm>
          <a:prstGeom prst="rect">
            <a:avLst/>
          </a:prstGeom>
          <a:noFill/>
        </p:spPr>
        <p:txBody>
          <a:bodyPr wrap="square" lIns="0" tIns="0" rIns="0" bIns="0" rtlCol="0" anchor="t">
            <a:normAutofit/>
          </a:bodyPr>
          <a:lstStyle/>
          <a:p>
            <a:r>
              <a:rPr lang="it-IT" sz="1200" dirty="0">
                <a:solidFill>
                  <a:srgbClr val="1A3A64"/>
                </a:solidFill>
                <a:latin typeface="Arial" panose="020B0604020202020204" pitchFamily="34" charset="0"/>
                <a:cs typeface="Arial" panose="020B0604020202020204" pitchFamily="34" charset="0"/>
              </a:rPr>
              <a:t>Raluca Dinescu</a:t>
            </a:r>
            <a:r>
              <a:rPr lang="it-IT" sz="1200" baseline="30000" dirty="0">
                <a:solidFill>
                  <a:srgbClr val="1A3A64"/>
                </a:solidFill>
                <a:latin typeface="Arial" panose="020B0604020202020204" pitchFamily="34" charset="0"/>
                <a:cs typeface="Arial" panose="020B0604020202020204" pitchFamily="34" charset="0"/>
              </a:rPr>
              <a:t>1</a:t>
            </a:r>
            <a:r>
              <a:rPr lang="it-IT" sz="1200" dirty="0">
                <a:solidFill>
                  <a:srgbClr val="1A3A64"/>
                </a:solidFill>
                <a:latin typeface="Arial" panose="020B0604020202020204" pitchFamily="34" charset="0"/>
                <a:cs typeface="Arial" panose="020B0604020202020204" pitchFamily="34" charset="0"/>
              </a:rPr>
              <a:t>, Iulia Armeanu</a:t>
            </a:r>
            <a:r>
              <a:rPr lang="it-IT" sz="1200" baseline="30000" dirty="0">
                <a:solidFill>
                  <a:srgbClr val="1A3A64"/>
                </a:solidFill>
                <a:latin typeface="Arial" panose="020B0604020202020204" pitchFamily="34" charset="0"/>
                <a:cs typeface="Arial" panose="020B0604020202020204" pitchFamily="34" charset="0"/>
              </a:rPr>
              <a:t>1</a:t>
            </a:r>
            <a:r>
              <a:rPr lang="it-IT" sz="1200" dirty="0">
                <a:solidFill>
                  <a:srgbClr val="1A3A64"/>
                </a:solidFill>
                <a:latin typeface="Arial" panose="020B0604020202020204" pitchFamily="34" charset="0"/>
                <a:cs typeface="Arial" panose="020B0604020202020204" pitchFamily="34" charset="0"/>
              </a:rPr>
              <a:t>, Daniela Ghica</a:t>
            </a:r>
            <a:r>
              <a:rPr lang="it-IT" sz="1200" baseline="30000" dirty="0">
                <a:solidFill>
                  <a:srgbClr val="1A3A64"/>
                </a:solidFill>
                <a:latin typeface="Arial" panose="020B0604020202020204" pitchFamily="34" charset="0"/>
                <a:cs typeface="Arial" panose="020B0604020202020204" pitchFamily="34" charset="0"/>
              </a:rPr>
              <a:t>1</a:t>
            </a:r>
            <a:r>
              <a:rPr lang="it-IT" sz="1200" dirty="0">
                <a:solidFill>
                  <a:srgbClr val="1A3A64"/>
                </a:solidFill>
                <a:latin typeface="Arial" panose="020B0604020202020204" pitchFamily="34" charset="0"/>
                <a:cs typeface="Arial" panose="020B0604020202020204" pitchFamily="34" charset="0"/>
              </a:rPr>
              <a:t>, Raluca Molea</a:t>
            </a:r>
            <a:r>
              <a:rPr lang="it-IT" sz="1200" baseline="30000" dirty="0">
                <a:solidFill>
                  <a:srgbClr val="1A3A64"/>
                </a:solidFill>
                <a:latin typeface="Arial" panose="020B0604020202020204" pitchFamily="34" charset="0"/>
                <a:cs typeface="Arial" panose="020B0604020202020204" pitchFamily="34" charset="0"/>
              </a:rPr>
              <a:t>1</a:t>
            </a:r>
          </a:p>
          <a:p>
            <a:r>
              <a:rPr lang="en-GB" sz="1200" dirty="0">
                <a:solidFill>
                  <a:srgbClr val="1A3A64"/>
                </a:solidFill>
                <a:latin typeface="Arial" panose="020B0604020202020204" pitchFamily="34" charset="0"/>
                <a:cs typeface="Arial" panose="020B0604020202020204" pitchFamily="34" charset="0"/>
              </a:rPr>
              <a:t>1 National Institute for Earth Physics</a:t>
            </a:r>
          </a:p>
          <a:p>
            <a:endParaRPr lang="it-IT" sz="1200" dirty="0">
              <a:solidFill>
                <a:srgbClr val="1A3A64"/>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3E3776AC-7BE1-FF02-87E8-E427966902FE}"/>
              </a:ext>
            </a:extLst>
          </p:cNvPr>
          <p:cNvSpPr txBox="1">
            <a:spLocks/>
          </p:cNvSpPr>
          <p:nvPr/>
        </p:nvSpPr>
        <p:spPr>
          <a:xfrm>
            <a:off x="3945644" y="1095326"/>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Methods/Data</a:t>
            </a:r>
            <a:endParaRPr lang="en-AT" sz="1400" dirty="0">
              <a:solidFill>
                <a:srgbClr val="1A3A64"/>
              </a:solidFill>
            </a:endParaRPr>
          </a:p>
        </p:txBody>
      </p:sp>
      <p:sp>
        <p:nvSpPr>
          <p:cNvPr id="9" name="Title 1">
            <a:extLst>
              <a:ext uri="{FF2B5EF4-FFF2-40B4-BE49-F238E27FC236}">
                <a16:creationId xmlns:a16="http://schemas.microsoft.com/office/drawing/2014/main" id="{8A07ACA4-64C2-C205-3708-32A126EF5FD2}"/>
              </a:ext>
            </a:extLst>
          </p:cNvPr>
          <p:cNvSpPr txBox="1">
            <a:spLocks/>
          </p:cNvSpPr>
          <p:nvPr/>
        </p:nvSpPr>
        <p:spPr>
          <a:xfrm>
            <a:off x="8206842" y="1075342"/>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Results</a:t>
            </a:r>
            <a:endParaRPr lang="en-AT" sz="1400" dirty="0">
              <a:solidFill>
                <a:srgbClr val="1A3A64"/>
              </a:solidFill>
            </a:endParaRPr>
          </a:p>
        </p:txBody>
      </p:sp>
      <p:sp>
        <p:nvSpPr>
          <p:cNvPr id="12" name="TextBox 11">
            <a:extLst>
              <a:ext uri="{FF2B5EF4-FFF2-40B4-BE49-F238E27FC236}">
                <a16:creationId xmlns:a16="http://schemas.microsoft.com/office/drawing/2014/main" id="{2513E678-8175-E898-42F1-230FFCEF4123}"/>
              </a:ext>
            </a:extLst>
          </p:cNvPr>
          <p:cNvSpPr txBox="1"/>
          <p:nvPr/>
        </p:nvSpPr>
        <p:spPr>
          <a:xfrm>
            <a:off x="2716691" y="3398725"/>
            <a:ext cx="939753" cy="1477328"/>
          </a:xfrm>
          <a:prstGeom prst="rect">
            <a:avLst/>
          </a:prstGeom>
          <a:noFill/>
        </p:spPr>
        <p:txBody>
          <a:bodyPr wrap="square">
            <a:spAutoFit/>
          </a:bodyPr>
          <a:lstStyle/>
          <a:p>
            <a:r>
              <a:rPr lang="en-US" sz="900" dirty="0">
                <a:latin typeface="Arial" panose="020B0604020202020204" pitchFamily="34" charset="0"/>
                <a:cs typeface="Arial" panose="020B0604020202020204" pitchFamily="34" charset="0"/>
              </a:rPr>
              <a:t>Map showing the location of DPRK events and the seismic stations used for the relocation of the 2017 nuclear test.</a:t>
            </a:r>
            <a:endParaRPr lang="en-GB" sz="900" dirty="0">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5C3E75AC-18B1-A2BB-04BD-778470D271C7}"/>
              </a:ext>
            </a:extLst>
          </p:cNvPr>
          <p:cNvSpPr txBox="1">
            <a:spLocks/>
          </p:cNvSpPr>
          <p:nvPr/>
        </p:nvSpPr>
        <p:spPr>
          <a:xfrm>
            <a:off x="7913396" y="4852025"/>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Conclusions</a:t>
            </a:r>
            <a:endParaRPr lang="en-AT" sz="1400" dirty="0">
              <a:solidFill>
                <a:srgbClr val="1A3A64"/>
              </a:solidFill>
            </a:endParaRPr>
          </a:p>
        </p:txBody>
      </p:sp>
      <p:sp>
        <p:nvSpPr>
          <p:cNvPr id="18" name="TextBox 3">
            <a:extLst>
              <a:ext uri="{FF2B5EF4-FFF2-40B4-BE49-F238E27FC236}">
                <a16:creationId xmlns:a16="http://schemas.microsoft.com/office/drawing/2014/main" id="{33F41545-26F7-7C17-25FD-9E0AB4018277}"/>
              </a:ext>
            </a:extLst>
          </p:cNvPr>
          <p:cNvSpPr txBox="1"/>
          <p:nvPr/>
        </p:nvSpPr>
        <p:spPr>
          <a:xfrm>
            <a:off x="7699750" y="5284732"/>
            <a:ext cx="4343914" cy="1292662"/>
          </a:xfrm>
          <a:prstGeom prst="rect">
            <a:avLst/>
          </a:prstGeom>
          <a:noFill/>
        </p:spPr>
        <p:txBody>
          <a:bodyPr wrap="square" lIns="0" tIns="0" rIns="0" bIns="0">
            <a:spAutoFit/>
          </a:bodyPr>
          <a:lstStyle/>
          <a:p>
            <a:pPr algn="just"/>
            <a:r>
              <a:rPr lang="en-GB" sz="1200" dirty="0">
                <a:latin typeface="Arial" panose="020B0604020202020204" pitchFamily="34" charset="0"/>
                <a:ea typeface="Calibri" panose="020F0502020204030204" pitchFamily="34" charset="0"/>
                <a:cs typeface="Arial" panose="020B0604020202020204" pitchFamily="34" charset="0"/>
              </a:rPr>
              <a:t>The analysis confirms that P/S amplitude ratios are higher for nuclear tests than for tectonic earthquakes, with a clear dependence on frequency band and distance. Recalculated Ms values are smaller than bulletin magnitudes, reflecting the effect of station and phase selection. Together, P/S ratios and recalculated Ms provide robust complementary tools for discriminating explosions from earthquakes</a:t>
            </a:r>
            <a:r>
              <a:rPr lang="en-GB" sz="1200" dirty="0">
                <a:latin typeface="Arial" panose="020B0604020202020204" pitchFamily="34" charset="0"/>
                <a:cs typeface="Arial" panose="020B0604020202020204" pitchFamily="34" charset="0"/>
              </a:rPr>
              <a:t>.</a:t>
            </a:r>
          </a:p>
        </p:txBody>
      </p:sp>
      <p:pic>
        <p:nvPicPr>
          <p:cNvPr id="27" name="Picture 26">
            <a:extLst>
              <a:ext uri="{FF2B5EF4-FFF2-40B4-BE49-F238E27FC236}">
                <a16:creationId xmlns:a16="http://schemas.microsoft.com/office/drawing/2014/main" id="{8E67C31E-6228-4F23-910C-0B10F50B02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896" y="3091753"/>
            <a:ext cx="1090031" cy="1080000"/>
          </a:xfrm>
          <a:prstGeom prst="rect">
            <a:avLst/>
          </a:prstGeom>
        </p:spPr>
      </p:pic>
      <p:sp>
        <p:nvSpPr>
          <p:cNvPr id="28" name="TextBox 27">
            <a:extLst>
              <a:ext uri="{FF2B5EF4-FFF2-40B4-BE49-F238E27FC236}">
                <a16:creationId xmlns:a16="http://schemas.microsoft.com/office/drawing/2014/main" id="{ED6E5FD3-583C-4BA3-93C0-33163304BD96}"/>
              </a:ext>
            </a:extLst>
          </p:cNvPr>
          <p:cNvSpPr txBox="1"/>
          <p:nvPr/>
        </p:nvSpPr>
        <p:spPr>
          <a:xfrm>
            <a:off x="3797401" y="4135995"/>
            <a:ext cx="3659776" cy="784830"/>
          </a:xfrm>
          <a:prstGeom prst="rect">
            <a:avLst/>
          </a:prstGeom>
          <a:noFill/>
        </p:spPr>
        <p:txBody>
          <a:bodyPr wrap="square">
            <a:spAutoFit/>
          </a:bodyPr>
          <a:lstStyle/>
          <a:p>
            <a:pPr algn="just"/>
            <a:r>
              <a:rPr lang="en-US" sz="900" dirty="0">
                <a:latin typeface="Arial" panose="020B0604020202020204" pitchFamily="34" charset="0"/>
                <a:cs typeface="Arial" panose="020B0604020202020204" pitchFamily="34" charset="0"/>
              </a:rPr>
              <a:t>(left) </a:t>
            </a:r>
            <a:r>
              <a:rPr lang="en-GB" sz="900" dirty="0">
                <a:latin typeface="Arial" panose="020B0604020202020204" pitchFamily="34" charset="0"/>
                <a:cs typeface="Arial" panose="020B0604020202020204" pitchFamily="34" charset="0"/>
              </a:rPr>
              <a:t>Comparison of event profile families: log10(P/S) ratios are plotted for multiple frequency bands. Each profile illustrates how different bands emphasize the relative strength of P and S phases, supporting discrimination between explosions and earthquakes</a:t>
            </a:r>
            <a:r>
              <a:rPr lang="en-US" sz="900" dirty="0">
                <a:latin typeface="Arial" panose="020B0604020202020204" pitchFamily="34" charset="0"/>
                <a:cs typeface="Arial" panose="020B0604020202020204" pitchFamily="34" charset="0"/>
              </a:rPr>
              <a:t> (right) Regional distribution of the stations based on P/S ratios</a:t>
            </a:r>
          </a:p>
        </p:txBody>
      </p:sp>
      <p:pic>
        <p:nvPicPr>
          <p:cNvPr id="31" name="Picture 30">
            <a:extLst>
              <a:ext uri="{FF2B5EF4-FFF2-40B4-BE49-F238E27FC236}">
                <a16:creationId xmlns:a16="http://schemas.microsoft.com/office/drawing/2014/main" id="{04CD4D81-3B77-4552-A239-BE4EAC5E2C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1323" y="5743168"/>
            <a:ext cx="1980000" cy="1080000"/>
          </a:xfrm>
          <a:prstGeom prst="rect">
            <a:avLst/>
          </a:prstGeom>
        </p:spPr>
      </p:pic>
      <p:sp>
        <p:nvSpPr>
          <p:cNvPr id="36" name="TextBox 35">
            <a:extLst>
              <a:ext uri="{FF2B5EF4-FFF2-40B4-BE49-F238E27FC236}">
                <a16:creationId xmlns:a16="http://schemas.microsoft.com/office/drawing/2014/main" id="{44422C2E-839D-4F03-B064-7604E45EB546}"/>
              </a:ext>
            </a:extLst>
          </p:cNvPr>
          <p:cNvSpPr txBox="1"/>
          <p:nvPr/>
        </p:nvSpPr>
        <p:spPr>
          <a:xfrm>
            <a:off x="4427679" y="5995820"/>
            <a:ext cx="1196607" cy="369332"/>
          </a:xfrm>
          <a:prstGeom prst="rect">
            <a:avLst/>
          </a:prstGeom>
          <a:noFill/>
        </p:spPr>
        <p:txBody>
          <a:bodyPr wrap="square">
            <a:spAutoFit/>
          </a:bodyPr>
          <a:lstStyle/>
          <a:p>
            <a:pPr algn="just"/>
            <a:r>
              <a:rPr lang="en-US" sz="900" dirty="0">
                <a:latin typeface="Arial" panose="020B0604020202020204" pitchFamily="34" charset="0"/>
                <a:cs typeface="Arial" panose="020B0604020202020204" pitchFamily="34" charset="0"/>
              </a:rPr>
              <a:t>Spectrogram for</a:t>
            </a:r>
          </a:p>
          <a:p>
            <a:pPr algn="just"/>
            <a:r>
              <a:rPr lang="en-US" sz="900" dirty="0">
                <a:latin typeface="Arial" panose="020B0604020202020204" pitchFamily="34" charset="0"/>
                <a:cs typeface="Arial" panose="020B0604020202020204" pitchFamily="34" charset="0"/>
              </a:rPr>
              <a:t> MLR station. </a:t>
            </a:r>
          </a:p>
        </p:txBody>
      </p:sp>
      <p:pic>
        <p:nvPicPr>
          <p:cNvPr id="5" name="Picture 4">
            <a:extLst>
              <a:ext uri="{FF2B5EF4-FFF2-40B4-BE49-F238E27FC236}">
                <a16:creationId xmlns:a16="http://schemas.microsoft.com/office/drawing/2014/main" id="{7C1DE33E-12A6-46C3-9939-C71339A28BD7}"/>
              </a:ext>
            </a:extLst>
          </p:cNvPr>
          <p:cNvPicPr>
            <a:picLocks noChangeAspect="1"/>
          </p:cNvPicPr>
          <p:nvPr/>
        </p:nvPicPr>
        <p:blipFill>
          <a:blip r:embed="rId6"/>
          <a:stretch>
            <a:fillRect/>
          </a:stretch>
        </p:blipFill>
        <p:spPr>
          <a:xfrm>
            <a:off x="7659086" y="3398725"/>
            <a:ext cx="1941998" cy="1449661"/>
          </a:xfrm>
          <a:prstGeom prst="rect">
            <a:avLst/>
          </a:prstGeom>
        </p:spPr>
      </p:pic>
      <p:pic>
        <p:nvPicPr>
          <p:cNvPr id="6" name="Picture 5">
            <a:extLst>
              <a:ext uri="{FF2B5EF4-FFF2-40B4-BE49-F238E27FC236}">
                <a16:creationId xmlns:a16="http://schemas.microsoft.com/office/drawing/2014/main" id="{84DBD6FC-F93D-4616-BB90-547600F2B7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524" y="5081026"/>
            <a:ext cx="3200000" cy="1152000"/>
          </a:xfrm>
          <a:prstGeom prst="rect">
            <a:avLst/>
          </a:prstGeom>
        </p:spPr>
      </p:pic>
      <p:pic>
        <p:nvPicPr>
          <p:cNvPr id="21" name="Picture 20">
            <a:extLst>
              <a:ext uri="{FF2B5EF4-FFF2-40B4-BE49-F238E27FC236}">
                <a16:creationId xmlns:a16="http://schemas.microsoft.com/office/drawing/2014/main" id="{127B105A-F848-4EB2-A4E0-44CBAFE137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79604" y="3091753"/>
            <a:ext cx="2160000" cy="1080000"/>
          </a:xfrm>
          <a:prstGeom prst="rect">
            <a:avLst/>
          </a:prstGeom>
        </p:spPr>
      </p:pic>
      <p:pic>
        <p:nvPicPr>
          <p:cNvPr id="29" name="Picture 28">
            <a:extLst>
              <a:ext uri="{FF2B5EF4-FFF2-40B4-BE49-F238E27FC236}">
                <a16:creationId xmlns:a16="http://schemas.microsoft.com/office/drawing/2014/main" id="{7B766E4B-1E12-4D31-AB06-92893FC135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05176" y="1960263"/>
            <a:ext cx="1152000" cy="720000"/>
          </a:xfrm>
          <a:prstGeom prst="rect">
            <a:avLst/>
          </a:prstGeom>
        </p:spPr>
      </p:pic>
      <p:pic>
        <p:nvPicPr>
          <p:cNvPr id="33" name="Picture 32">
            <a:extLst>
              <a:ext uri="{FF2B5EF4-FFF2-40B4-BE49-F238E27FC236}">
                <a16:creationId xmlns:a16="http://schemas.microsoft.com/office/drawing/2014/main" id="{86DB6B12-8F2C-40A1-ACCD-08C16A8D7C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73983" y="1947867"/>
            <a:ext cx="1152000" cy="720000"/>
          </a:xfrm>
          <a:prstGeom prst="rect">
            <a:avLst/>
          </a:prstGeom>
        </p:spPr>
      </p:pic>
      <p:pic>
        <p:nvPicPr>
          <p:cNvPr id="35" name="Picture 34">
            <a:extLst>
              <a:ext uri="{FF2B5EF4-FFF2-40B4-BE49-F238E27FC236}">
                <a16:creationId xmlns:a16="http://schemas.microsoft.com/office/drawing/2014/main" id="{BF5502D0-B364-45F1-A1BC-11ED625CA0C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87506" y="1947867"/>
            <a:ext cx="1152000" cy="720000"/>
          </a:xfrm>
          <a:prstGeom prst="rect">
            <a:avLst/>
          </a:prstGeom>
        </p:spPr>
      </p:pic>
      <p:sp>
        <p:nvSpPr>
          <p:cNvPr id="40" name="TextBox 39">
            <a:extLst>
              <a:ext uri="{FF2B5EF4-FFF2-40B4-BE49-F238E27FC236}">
                <a16:creationId xmlns:a16="http://schemas.microsoft.com/office/drawing/2014/main" id="{A39D5E33-DF38-427E-88B5-742D7F689215}"/>
              </a:ext>
            </a:extLst>
          </p:cNvPr>
          <p:cNvSpPr txBox="1"/>
          <p:nvPr/>
        </p:nvSpPr>
        <p:spPr>
          <a:xfrm>
            <a:off x="3891305" y="2629373"/>
            <a:ext cx="3558330" cy="507831"/>
          </a:xfrm>
          <a:prstGeom prst="rect">
            <a:avLst/>
          </a:prstGeom>
          <a:noFill/>
        </p:spPr>
        <p:txBody>
          <a:bodyPr wrap="square">
            <a:spAutoFit/>
          </a:bodyPr>
          <a:lstStyle/>
          <a:p>
            <a:r>
              <a:rPr lang="en-GB" sz="900" dirty="0">
                <a:latin typeface="Arial" panose="020B0604020202020204" pitchFamily="34" charset="0"/>
                <a:cs typeface="Arial" panose="020B0604020202020204" pitchFamily="34" charset="0"/>
              </a:rPr>
              <a:t>Histograms of P, S and </a:t>
            </a:r>
            <a:r>
              <a:rPr lang="en-GB" sz="900" dirty="0" err="1">
                <a:latin typeface="Arial" panose="020B0604020202020204" pitchFamily="34" charset="0"/>
                <a:cs typeface="Arial" panose="020B0604020202020204" pitchFamily="34" charset="0"/>
              </a:rPr>
              <a:t>Lg</a:t>
            </a:r>
            <a:r>
              <a:rPr lang="en-GB" sz="900" dirty="0">
                <a:latin typeface="Arial" panose="020B0604020202020204" pitchFamily="34" charset="0"/>
                <a:cs typeface="Arial" panose="020B0604020202020204" pitchFamily="34" charset="0"/>
              </a:rPr>
              <a:t> phases versus epicentral distance, showing their propagation ranges and differences relevant for earthquake–explosion discrimination.</a:t>
            </a:r>
          </a:p>
        </p:txBody>
      </p:sp>
      <p:sp>
        <p:nvSpPr>
          <p:cNvPr id="42" name="TextBox 41">
            <a:extLst>
              <a:ext uri="{FF2B5EF4-FFF2-40B4-BE49-F238E27FC236}">
                <a16:creationId xmlns:a16="http://schemas.microsoft.com/office/drawing/2014/main" id="{6F79C740-EE3A-4D3F-8F8A-008C53969B20}"/>
              </a:ext>
            </a:extLst>
          </p:cNvPr>
          <p:cNvSpPr txBox="1"/>
          <p:nvPr/>
        </p:nvSpPr>
        <p:spPr>
          <a:xfrm>
            <a:off x="198259" y="6265485"/>
            <a:ext cx="3199999" cy="507831"/>
          </a:xfrm>
          <a:prstGeom prst="rect">
            <a:avLst/>
          </a:prstGeom>
          <a:noFill/>
        </p:spPr>
        <p:txBody>
          <a:bodyPr wrap="square">
            <a:spAutoFit/>
          </a:bodyPr>
          <a:lstStyle/>
          <a:p>
            <a:pPr algn="just"/>
            <a:r>
              <a:rPr lang="en-GB" sz="900" dirty="0">
                <a:latin typeface="Arial" panose="020B0604020202020204" pitchFamily="34" charset="0"/>
                <a:cs typeface="Arial" panose="020B0604020202020204" pitchFamily="34" charset="0"/>
              </a:rPr>
              <a:t>Waveform recorded at station MDJ with P and S arrivals marked. The P/S amplitude ratio was computed from these windows for event discrimination</a:t>
            </a:r>
          </a:p>
        </p:txBody>
      </p:sp>
      <p:sp>
        <p:nvSpPr>
          <p:cNvPr id="44" name="TextBox 43">
            <a:extLst>
              <a:ext uri="{FF2B5EF4-FFF2-40B4-BE49-F238E27FC236}">
                <a16:creationId xmlns:a16="http://schemas.microsoft.com/office/drawing/2014/main" id="{FB4239E7-7A20-4F77-9264-99293CAC7BA1}"/>
              </a:ext>
            </a:extLst>
          </p:cNvPr>
          <p:cNvSpPr txBox="1"/>
          <p:nvPr/>
        </p:nvSpPr>
        <p:spPr>
          <a:xfrm>
            <a:off x="3590384" y="4907838"/>
            <a:ext cx="3783995" cy="1015663"/>
          </a:xfrm>
          <a:prstGeom prst="rect">
            <a:avLst/>
          </a:prstGeom>
          <a:noFill/>
        </p:spPr>
        <p:txBody>
          <a:bodyPr wrap="square">
            <a:spAutoFit/>
          </a:bodyPr>
          <a:lstStyle/>
          <a:p>
            <a:pPr marL="171450" indent="-171450" algn="just">
              <a:buFont typeface="Arial" panose="020B0604020202020204" pitchFamily="34" charset="0"/>
              <a:buChar char="•"/>
            </a:pPr>
            <a:r>
              <a:rPr lang="en-GB" sz="1200" dirty="0">
                <a:latin typeface="Arial" panose="020B0604020202020204" pitchFamily="34" charset="0"/>
                <a:cs typeface="Arial" panose="020B0604020202020204" pitchFamily="34" charset="0"/>
              </a:rPr>
              <a:t>mb-Ms magnitude calibration: calculated Ms(20s) and Ms(BB) from the waveform data and compared them with the </a:t>
            </a:r>
            <a:r>
              <a:rPr lang="en-GB" sz="1200" dirty="0" err="1">
                <a:latin typeface="Arial" panose="020B0604020202020204" pitchFamily="34" charset="0"/>
                <a:cs typeface="Arial" panose="020B0604020202020204" pitchFamily="34" charset="0"/>
              </a:rPr>
              <a:t>catalog</a:t>
            </a:r>
            <a:r>
              <a:rPr lang="en-GB" sz="1200" dirty="0">
                <a:latin typeface="Arial" panose="020B0604020202020204" pitchFamily="34" charset="0"/>
                <a:cs typeface="Arial" panose="020B0604020202020204" pitchFamily="34" charset="0"/>
              </a:rPr>
              <a:t> Ms values to evaluate consistency and improve the mb–Ms discrimination analysis.</a:t>
            </a:r>
          </a:p>
        </p:txBody>
      </p:sp>
      <p:sp>
        <p:nvSpPr>
          <p:cNvPr id="46" name="TextBox 45">
            <a:extLst>
              <a:ext uri="{FF2B5EF4-FFF2-40B4-BE49-F238E27FC236}">
                <a16:creationId xmlns:a16="http://schemas.microsoft.com/office/drawing/2014/main" id="{C0692344-3024-4848-B47E-9E9733B10D19}"/>
              </a:ext>
            </a:extLst>
          </p:cNvPr>
          <p:cNvSpPr txBox="1"/>
          <p:nvPr/>
        </p:nvSpPr>
        <p:spPr>
          <a:xfrm>
            <a:off x="9601084" y="3576482"/>
            <a:ext cx="2432702" cy="1061829"/>
          </a:xfrm>
          <a:prstGeom prst="rect">
            <a:avLst/>
          </a:prstGeom>
          <a:noFill/>
        </p:spPr>
        <p:txBody>
          <a:bodyPr wrap="square">
            <a:spAutoFit/>
          </a:bodyPr>
          <a:lstStyle/>
          <a:p>
            <a:pPr algn="just"/>
            <a:r>
              <a:rPr lang="en-GB" sz="900" dirty="0">
                <a:latin typeface="Arial" panose="020B0604020202020204" pitchFamily="34" charset="0"/>
                <a:cs typeface="Arial" panose="020B0604020202020204" pitchFamily="34" charset="0"/>
              </a:rPr>
              <a:t>Comparison of mb with Ms, Ms20, and </a:t>
            </a:r>
            <a:r>
              <a:rPr lang="en-GB" sz="900" dirty="0" err="1">
                <a:latin typeface="Arial" panose="020B0604020202020204" pitchFamily="34" charset="0"/>
                <a:cs typeface="Arial" panose="020B0604020202020204" pitchFamily="34" charset="0"/>
              </a:rPr>
              <a:t>MsBB</a:t>
            </a:r>
            <a:r>
              <a:rPr lang="en-GB" sz="900" dirty="0">
                <a:latin typeface="Arial" panose="020B0604020202020204" pitchFamily="34" charset="0"/>
                <a:cs typeface="Arial" panose="020B0604020202020204" pitchFamily="34" charset="0"/>
              </a:rPr>
              <a:t> for the studied events. Red lines show the </a:t>
            </a:r>
            <a:r>
              <a:rPr lang="en-GB" sz="900" dirty="0" err="1">
                <a:latin typeface="Arial" panose="020B0604020202020204" pitchFamily="34" charset="0"/>
                <a:cs typeface="Arial" panose="020B0604020202020204" pitchFamily="34" charset="0"/>
              </a:rPr>
              <a:t>Evernden</a:t>
            </a:r>
            <a:r>
              <a:rPr lang="en-GB" sz="900" dirty="0">
                <a:latin typeface="Arial" panose="020B0604020202020204" pitchFamily="34" charset="0"/>
                <a:cs typeface="Arial" panose="020B0604020202020204" pitchFamily="34" charset="0"/>
              </a:rPr>
              <a:t> (1975) criteria, and blue lines the IAEA/CTBT screening criteria. The plot illustrates the separation between earthquake-like and explosion-like populations using mb–Ms discrimination</a:t>
            </a:r>
          </a:p>
        </p:txBody>
      </p:sp>
    </p:spTree>
    <p:extLst>
      <p:ext uri="{BB962C8B-B14F-4D97-AF65-F5344CB8AC3E}">
        <p14:creationId xmlns:p14="http://schemas.microsoft.com/office/powerpoint/2010/main" val="26784559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TER Template_visual dr 26_250609" id="{B1F6B71B-FEA1-4E41-B25E-FFAFBBD1640C}" vid="{76F54DD8-8782-4B54-B260-E4E227B9417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AC10656680304EA4A371A737EC296E" ma:contentTypeVersion="13" ma:contentTypeDescription="Create a new document." ma:contentTypeScope="" ma:versionID="11f42e4868807888b35289107d1404d8">
  <xsd:schema xmlns:xsd="http://www.w3.org/2001/XMLSchema" xmlns:xs="http://www.w3.org/2001/XMLSchema" xmlns:p="http://schemas.microsoft.com/office/2006/metadata/properties" xmlns:ns2="dee43835-892f-4438-b97f-a194acad537d" xmlns:ns3="92ea592d-9254-4852-90b7-7d20b5286f68" targetNamespace="http://schemas.microsoft.com/office/2006/metadata/properties" ma:root="true" ma:fieldsID="a733c18ec0ca6fc540137f3b391bd7b8" ns2:_="" ns3:_="">
    <xsd:import namespace="dee43835-892f-4438-b97f-a194acad537d"/>
    <xsd:import namespace="92ea592d-9254-4852-90b7-7d20b5286f6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e43835-892f-4438-b97f-a194acad53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e8395b-6b03-452f-b821-0db5c680862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ea592d-9254-4852-90b7-7d20b5286f6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84da7c0-8a0d-42fa-a26f-7bb62f36dfe9}" ma:internalName="TaxCatchAll" ma:showField="CatchAllData" ma:web="92ea592d-9254-4852-90b7-7d20b5286f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e43835-892f-4438-b97f-a194acad537d">
      <Terms xmlns="http://schemas.microsoft.com/office/infopath/2007/PartnerControls"/>
    </lcf76f155ced4ddcb4097134ff3c332f>
    <TaxCatchAll xmlns="92ea592d-9254-4852-90b7-7d20b5286f6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F9B3A1-0342-4164-BC40-00BFCA257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e43835-892f-4438-b97f-a194acad537d"/>
    <ds:schemaRef ds:uri="92ea592d-9254-4852-90b7-7d20b5286f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661AFE-A0D9-40C8-858B-22DCD61367BE}">
  <ds:schemaRef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5a04fe74-c1d3-4bbb-b483-e7f84b54f361"/>
    <ds:schemaRef ds:uri="http://purl.org/dc/elements/1.1/"/>
    <ds:schemaRef ds:uri="dee43835-892f-4438-b97f-a194acad537d"/>
    <ds:schemaRef ds:uri="92ea592d-9254-4852-90b7-7d20b5286f68"/>
  </ds:schemaRefs>
</ds:datastoreItem>
</file>

<file path=customXml/itemProps3.xml><?xml version="1.0" encoding="utf-8"?>
<ds:datastoreItem xmlns:ds="http://schemas.openxmlformats.org/officeDocument/2006/customXml" ds:itemID="{631B2391-BB47-4844-8BD8-08DE9757A500}">
  <ds:schemaRefs>
    <ds:schemaRef ds:uri="http://schemas.microsoft.com/sharepoint/v3/contenttype/forms"/>
  </ds:schemaRefs>
</ds:datastoreItem>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emplate>E-POSTER Template_visual dr 26_250609</Template>
  <TotalTime>2219</TotalTime>
  <Words>603</Words>
  <Application>Microsoft Office PowerPoint</Application>
  <PresentationFormat>Widescreen</PresentationFormat>
  <Paragraphs>30</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Aptos Display</vt:lpstr>
      <vt:lpstr>Arial</vt:lpstr>
      <vt:lpstr>Office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HASSANI Hossein</dc:creator>
  <cp:lastModifiedBy>Raluca Dinescu</cp:lastModifiedBy>
  <cp:revision>57</cp:revision>
  <dcterms:created xsi:type="dcterms:W3CDTF">2025-06-09T12:44:39Z</dcterms:created>
  <dcterms:modified xsi:type="dcterms:W3CDTF">2025-08-31T19:18:42Z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0x01010032AC10656680304EA4A371A737EC296E</vt:lpwstr>
  </property>
  <property fmtid="{D5CDD505-2E9C-101B-9397-08002B2CF9AE}" pid="3" name="MediaServiceImageTags">
    <vt:lpwstr/>
  </property>
</Properties>
</file>