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</p:sldMasterIdLst>
  <p:sldIdLst>
    <p:sldId id="256" r:id="rId13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7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0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1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2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3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6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7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8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9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0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9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2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3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6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7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0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4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5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9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10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11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12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2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2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2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29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0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4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3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7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8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41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4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4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45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46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4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49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50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51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52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53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0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65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1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7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5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7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8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9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8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82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8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85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86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87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8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0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1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2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3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4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4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5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2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8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9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5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6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4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2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7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8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9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4000" cy="1106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4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5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6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4000" cy="789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1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9" name="PlaceHolder 3"/>
          <p:cNvSpPr>
            <a:spLocks noGrp="1"/>
          </p:cNvSpPr>
          <p:nvPr>
            <p:ph type="body"/>
          </p:nvPr>
        </p:nvSpPr>
        <p:spPr>
          <a:xfrm>
            <a:off x="6209640" y="360216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0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1" name="PlaceHolder 5"/>
          <p:cNvSpPr>
            <a:spLocks noGrp="1"/>
          </p:cNvSpPr>
          <p:nvPr>
            <p:ph type="body"/>
          </p:nvPr>
        </p:nvSpPr>
        <p:spPr>
          <a:xfrm>
            <a:off x="6209640" y="4466880"/>
            <a:ext cx="4462200" cy="7894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461556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5" name="PlaceHolder 4"/>
          <p:cNvSpPr>
            <a:spLocks noGrp="1"/>
          </p:cNvSpPr>
          <p:nvPr>
            <p:ph type="body"/>
          </p:nvPr>
        </p:nvSpPr>
        <p:spPr>
          <a:xfrm>
            <a:off x="7707240" y="360216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6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7" name="PlaceHolder 6"/>
          <p:cNvSpPr>
            <a:spLocks noGrp="1"/>
          </p:cNvSpPr>
          <p:nvPr>
            <p:ph type="body"/>
          </p:nvPr>
        </p:nvSpPr>
        <p:spPr>
          <a:xfrm>
            <a:off x="461556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8" name="PlaceHolder 7"/>
          <p:cNvSpPr>
            <a:spLocks noGrp="1"/>
          </p:cNvSpPr>
          <p:nvPr>
            <p:ph type="body"/>
          </p:nvPr>
        </p:nvSpPr>
        <p:spPr>
          <a:xfrm>
            <a:off x="7707240" y="4466880"/>
            <a:ext cx="2944080" cy="789480"/>
          </a:xfrm>
          <a:prstGeom prst="rect">
            <a:avLst/>
          </a:prstGeom>
        </p:spPr>
        <p:txBody>
          <a:bodyPr lIns="0" tIns="0" rIns="0" bIns="0">
            <a:normAutofit fontScale="43000"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4000" cy="1655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image" Target="../media/image1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400" b="0" strike="noStrike" spc="-1">
                <a:solidFill>
                  <a:srgbClr val="000000"/>
                </a:solidFill>
                <a:latin typeface="Aptos Display"/>
              </a:rPr>
              <a:t>Mastertitelformat bearbeiten</a:t>
            </a:r>
            <a:endParaRPr lang="fr-F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rgbClr val="000000"/>
                </a:solidFill>
                <a:latin typeface="Aptos"/>
              </a:rPr>
              <a:t>Mastertextformat bearbeiten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400" b="0" strike="noStrike" spc="-1">
                <a:solidFill>
                  <a:srgbClr val="000000"/>
                </a:solidFill>
                <a:latin typeface="Aptos"/>
              </a:rPr>
              <a:t>Zweite Ebene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ptos"/>
              </a:rPr>
              <a:t>Dritte Ebene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ptos"/>
              </a:rPr>
              <a:t>Vierte Ebene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ptos"/>
              </a:rPr>
              <a:t>Fünfte Ebene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C0DC4AE-02DC-4FEE-B307-26515D749B92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8282C99-5EBC-4C6E-9FB7-E25DDE811D20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372" name="PlaceHolder 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000000"/>
                </a:solidFill>
                <a:latin typeface="Aptos"/>
              </a:rPr>
              <a:t>Click icon to add picture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37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374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1F93E07-E1E3-47A3-8D69-CF550FD0E7EC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375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76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F8509A1-9F70-40D2-9DD1-70B4919C60A5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4400" b="0" strike="noStrike" spc="-1">
              <a:latin typeface="Arial"/>
            </a:endParaRPr>
          </a:p>
        </p:txBody>
      </p:sp>
      <p:sp>
        <p:nvSpPr>
          <p:cNvPr id="41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 vert="eaVer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415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297F3B16-7D9D-4E16-BFF5-1F4B85801058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16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17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EDA8F61-3A46-47B3-B86F-57AEBB2FDB6A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840"/>
          </a:xfrm>
          <a:prstGeom prst="rect">
            <a:avLst/>
          </a:prstGeom>
        </p:spPr>
        <p:txBody>
          <a:bodyPr vert="eaVert" anchorCtr="1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4400" b="0" strike="noStrike" spc="-1">
              <a:latin typeface="Arial"/>
            </a:endParaRPr>
          </a:p>
        </p:txBody>
      </p:sp>
      <p:sp>
        <p:nvSpPr>
          <p:cNvPr id="455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4240" cy="5811840"/>
          </a:xfrm>
          <a:prstGeom prst="rect">
            <a:avLst/>
          </a:prstGeom>
        </p:spPr>
        <p:txBody>
          <a:bodyPr vert="eaVer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456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DD5539E-84AF-4AF5-B56B-D1A9C70187F2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57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58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87B732D-FCCC-4F41-BA0D-4B814DF525E5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anchor="b" anchorCtr="1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60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71FA4FF-8526-4A2B-AA4C-F14475FFBBCF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1FDE061-BFAD-49F6-9F23-7E7FE5837357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title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455279C-273A-45D2-8B7D-9EF47CA8A038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01226BE-11A2-4E60-99BC-86FEEC11C64B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600" cy="285264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6000" b="0" strike="noStrike" spc="-1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600" cy="150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767676"/>
                </a:solidFill>
                <a:latin typeface="Aptos"/>
              </a:rPr>
              <a:t>Click to edit Master text styles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0CBAE2-C823-462C-B51F-6D66A89AF1F4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82F1FF9-4C33-40B7-927C-C72D8F110EBB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4400" b="0" strike="noStrike" spc="-1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title"/>
          </p:nvPr>
        </p:nvSpPr>
        <p:spPr>
          <a:xfrm>
            <a:off x="838080" y="1825560"/>
            <a:ext cx="518148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title"/>
          </p:nvPr>
        </p:nvSpPr>
        <p:spPr>
          <a:xfrm>
            <a:off x="6172200" y="1825560"/>
            <a:ext cx="518148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E052B72-F75E-4C3A-B987-585DA9630032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1E78C11-6CCE-462F-9EA8-E2E189A458F8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4400" b="0" strike="noStrike" spc="-1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720" cy="82404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title"/>
          </p:nvPr>
        </p:nvSpPr>
        <p:spPr>
          <a:xfrm>
            <a:off x="839880" y="2505240"/>
            <a:ext cx="5157720" cy="3684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3280" cy="82404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title"/>
          </p:nvPr>
        </p:nvSpPr>
        <p:spPr>
          <a:xfrm>
            <a:off x="6172200" y="2505240"/>
            <a:ext cx="5183280" cy="3684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65B08B5-21CF-4A74-AA23-3F14A71A1FA4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13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1C21849-5E96-4869-92F1-D6215163BD5C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4400" b="0" strike="noStrike" spc="-1"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E571F6D-A860-4F49-8A57-577D7466C527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0B9FF03-E23A-494E-A151-D1F3CE45C637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5DE489E-FFFD-40C3-8508-F4E1B41C524B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0CA752-1776-43B1-AE68-2D712FD87C68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Aptos Display"/>
              </a:rPr>
              <a:t>Click to edit Master title style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ptos"/>
              </a:rPr>
              <a:t>Second level</a:t>
            </a:r>
            <a:endParaRPr lang="fr-FR" sz="28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ptos"/>
              </a:rPr>
              <a:t>Third level</a:t>
            </a:r>
            <a:endParaRPr lang="fr-FR" sz="24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Fourth level</a:t>
            </a:r>
            <a:endParaRPr lang="fr-FR" sz="20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ptos"/>
              </a:rPr>
              <a:t>Fifth level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31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latin typeface="Aptos"/>
              </a:rPr>
              <a:t>Click to edit Master text styles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332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718738D-3639-496C-A3EF-7F005019564F}" type="datetime1">
              <a:rPr lang="de-AT" sz="1200" b="0" strike="noStrike" spc="-1">
                <a:solidFill>
                  <a:srgbClr val="767676"/>
                </a:solidFill>
                <a:latin typeface="Aptos"/>
              </a:rPr>
              <a:t>31.08.2025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333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34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AC09F12-86B4-45BC-8B58-98D1CE14DBCE}" type="slidenum">
              <a:rPr lang="de-AT" sz="1200" b="0" strike="noStrike" spc="-1">
                <a:solidFill>
                  <a:srgbClr val="767676"/>
                </a:solidFill>
                <a:latin typeface="Aptos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Title 1"/>
          <p:cNvSpPr txBox="1"/>
          <p:nvPr/>
        </p:nvSpPr>
        <p:spPr>
          <a:xfrm>
            <a:off x="11490840" y="898200"/>
            <a:ext cx="700920" cy="39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Ctr="1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050" b="1" strike="noStrike" spc="-1">
                <a:solidFill>
                  <a:srgbClr val="1B3B65"/>
                </a:solidFill>
                <a:latin typeface="Arial"/>
              </a:rPr>
              <a:t>P2.1-716</a:t>
            </a:r>
            <a:endParaRPr lang="fr-FR" sz="1050" b="0" strike="noStrike" spc="-1">
              <a:latin typeface="Arial"/>
            </a:endParaRPr>
          </a:p>
        </p:txBody>
      </p:sp>
      <p:sp>
        <p:nvSpPr>
          <p:cNvPr id="496" name="TextBox 3"/>
          <p:cNvSpPr txBox="1"/>
          <p:nvPr/>
        </p:nvSpPr>
        <p:spPr>
          <a:xfrm>
            <a:off x="187200" y="6441120"/>
            <a:ext cx="3798000" cy="36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GB" sz="800" b="0" strike="noStrike" spc="-1">
                <a:solidFill>
                  <a:srgbClr val="A6A6A6"/>
                </a:solidFill>
                <a:latin typeface="Arial"/>
              </a:rPr>
              <a:t>DISCLAIMER: This presentation has been generated for illustration purposes only</a:t>
            </a:r>
            <a:endParaRPr lang="fr-FR" sz="800" b="0" strike="noStrike" spc="-1">
              <a:latin typeface="Arial"/>
            </a:endParaRPr>
          </a:p>
        </p:txBody>
      </p:sp>
      <p:pic>
        <p:nvPicPr>
          <p:cNvPr id="497" name="Grafik 1" descr="Ein Bild, das Text, Screenshot, Brief, Briefumschlag enthält.&#10;&#10;KI-generierte Inhalte können fehlerhaft sein."/>
          <p:cNvPicPr/>
          <p:nvPr/>
        </p:nvPicPr>
        <p:blipFill>
          <a:blip r:embed="rId3"/>
          <a:srcRect l="82139" t="58098" r="764" b="5246"/>
          <a:stretch/>
        </p:blipFill>
        <p:spPr>
          <a:xfrm>
            <a:off x="0" y="673200"/>
            <a:ext cx="2022120" cy="2438280"/>
          </a:xfrm>
          <a:prstGeom prst="rect">
            <a:avLst/>
          </a:prstGeom>
          <a:ln w="12600">
            <a:noFill/>
          </a:ln>
        </p:spPr>
      </p:pic>
      <p:pic>
        <p:nvPicPr>
          <p:cNvPr id="498" name="Grafik 10" descr="Ein Bild, das Text, Screenshot, Brief, Briefumschlag enthält.&#10;&#10;KI-generierte Inhalte können fehlerhaft sein."/>
          <p:cNvPicPr/>
          <p:nvPr/>
        </p:nvPicPr>
        <p:blipFill>
          <a:blip r:embed="rId3"/>
          <a:srcRect l="97170" t="61204" r="764" b="5246"/>
          <a:stretch/>
        </p:blipFill>
        <p:spPr>
          <a:xfrm>
            <a:off x="1993680" y="880920"/>
            <a:ext cx="244800" cy="2231640"/>
          </a:xfrm>
          <a:prstGeom prst="rect">
            <a:avLst/>
          </a:prstGeom>
          <a:ln w="12600">
            <a:noFill/>
          </a:ln>
        </p:spPr>
      </p:pic>
      <p:pic>
        <p:nvPicPr>
          <p:cNvPr id="499" name="Grafik 13" descr="Ein Bild, das Text, Screenshot, Brief, Briefumschlag enthält.&#10;&#10;KI-generierte Inhalte können fehlerhaft sein."/>
          <p:cNvPicPr/>
          <p:nvPr/>
        </p:nvPicPr>
        <p:blipFill>
          <a:blip r:embed="rId3"/>
          <a:srcRect l="95997" t="80666" r="766" b="16820"/>
          <a:stretch/>
        </p:blipFill>
        <p:spPr>
          <a:xfrm>
            <a:off x="2238480" y="1275840"/>
            <a:ext cx="589320" cy="212400"/>
          </a:xfrm>
          <a:prstGeom prst="rect">
            <a:avLst/>
          </a:prstGeom>
          <a:ln w="12600">
            <a:noFill/>
          </a:ln>
        </p:spPr>
      </p:pic>
      <p:pic>
        <p:nvPicPr>
          <p:cNvPr id="500" name="Grafik 14" descr="Ein Bild, das Text, Screenshot, Brief, Briefumschlag enthält.&#10;&#10;KI-generierte Inhalte können fehlerhaft sein."/>
          <p:cNvPicPr/>
          <p:nvPr/>
        </p:nvPicPr>
        <p:blipFill>
          <a:blip r:embed="rId3"/>
          <a:srcRect l="95997" t="80666" r="766" b="16820"/>
          <a:stretch/>
        </p:blipFill>
        <p:spPr>
          <a:xfrm>
            <a:off x="2801880" y="1275840"/>
            <a:ext cx="589320" cy="212400"/>
          </a:xfrm>
          <a:prstGeom prst="rect">
            <a:avLst/>
          </a:prstGeom>
          <a:ln w="12600">
            <a:noFill/>
          </a:ln>
        </p:spPr>
      </p:pic>
      <p:pic>
        <p:nvPicPr>
          <p:cNvPr id="501" name="Grafik 15" descr="Ein Bild, das Text, Screenshot, Brief, Briefumschlag enthält.&#10;&#10;KI-generierte Inhalte können fehlerhaft sein."/>
          <p:cNvPicPr/>
          <p:nvPr/>
        </p:nvPicPr>
        <p:blipFill>
          <a:blip r:embed="rId3"/>
          <a:srcRect l="95997" t="80666" r="766" b="16820"/>
          <a:stretch/>
        </p:blipFill>
        <p:spPr>
          <a:xfrm>
            <a:off x="2904120" y="1275840"/>
            <a:ext cx="589320" cy="212400"/>
          </a:xfrm>
          <a:prstGeom prst="rect">
            <a:avLst/>
          </a:prstGeom>
          <a:ln w="12600">
            <a:noFill/>
          </a:ln>
        </p:spPr>
      </p:pic>
      <p:sp>
        <p:nvSpPr>
          <p:cNvPr id="502" name="TextBox 3"/>
          <p:cNvSpPr txBox="1"/>
          <p:nvPr/>
        </p:nvSpPr>
        <p:spPr>
          <a:xfrm>
            <a:off x="3595680" y="1136520"/>
            <a:ext cx="5541480" cy="482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840" indent="-285840" algn="just">
              <a:buClr>
                <a:srgbClr val="1A3A64"/>
              </a:buClr>
              <a:buFont typeface="Kabel LT Std Book"/>
              <a:buChar char="•"/>
            </a:pPr>
            <a:r>
              <a:rPr lang="en-GB" b="0" strike="noStrike" spc="-1" dirty="0">
                <a:solidFill>
                  <a:srgbClr val="1A3A64"/>
                </a:solidFill>
                <a:latin typeface="Arial"/>
                <a:ea typeface="Noto Sans CJK SC"/>
              </a:rPr>
              <a:t>Our poster presents </a:t>
            </a:r>
            <a:r>
              <a:rPr lang="en-GB" b="0" strike="noStrike" spc="-1" dirty="0">
                <a:solidFill>
                  <a:srgbClr val="1A3A64"/>
                </a:solidFill>
                <a:latin typeface="Arial"/>
              </a:rPr>
              <a:t>a physics-informed Bayesian framework for estimating explosive yield from IMS infrasound for CTBT decisions. It accounts for atmospheric variability including gravity waves, as observed during the 2014-2024 </a:t>
            </a:r>
            <a:r>
              <a:rPr lang="en-GB" b="0" strike="noStrike" spc="-1" dirty="0" err="1">
                <a:solidFill>
                  <a:srgbClr val="1A3A64"/>
                </a:solidFill>
                <a:latin typeface="Arial"/>
              </a:rPr>
              <a:t>Hukkakero</a:t>
            </a:r>
            <a:r>
              <a:rPr lang="en-GB" b="0" strike="noStrike" spc="-1" dirty="0">
                <a:solidFill>
                  <a:srgbClr val="1A3A64"/>
                </a:solidFill>
                <a:latin typeface="Arial"/>
              </a:rPr>
              <a:t> military explosions (15–30 t at IS37, 321 km).</a:t>
            </a:r>
            <a:endParaRPr lang="fr-FR" b="0" strike="noStrike" spc="-1" dirty="0">
              <a:latin typeface="Arial"/>
            </a:endParaRPr>
          </a:p>
          <a:p>
            <a:pPr marL="285840" indent="-285840" algn="just">
              <a:spcBef>
                <a:spcPts val="600"/>
              </a:spcBef>
              <a:buClr>
                <a:srgbClr val="1A3A64"/>
              </a:buClr>
              <a:buFont typeface="Kabel LT Std Book"/>
              <a:buChar char="•"/>
            </a:pPr>
            <a:r>
              <a:rPr lang="en-GB" b="0" strike="noStrike" spc="-1" dirty="0">
                <a:solidFill>
                  <a:srgbClr val="1A3A64"/>
                </a:solidFill>
                <a:latin typeface="Arial"/>
              </a:rPr>
              <a:t>Our methodology and data set under consideration comprise approx. 20,000 effective-celerity profiles (with and without gravity waves) along with the associated transmission losses to train a Fourier Neural Operator achieving ~4 dB MAE and ~4 </a:t>
            </a:r>
            <a:r>
              <a:rPr lang="en-GB" b="0" strike="noStrike" spc="-1" dirty="0" err="1">
                <a:solidFill>
                  <a:srgbClr val="1A3A64"/>
                </a:solidFill>
                <a:latin typeface="Arial"/>
              </a:rPr>
              <a:t>ms</a:t>
            </a:r>
            <a:r>
              <a:rPr lang="en-GB" b="0" strike="noStrike" spc="-1" dirty="0">
                <a:solidFill>
                  <a:srgbClr val="1A3A64"/>
                </a:solidFill>
                <a:latin typeface="Arial"/>
              </a:rPr>
              <a:t> inference. Near-source likelihood from TL-shaped spectra vs Reed/Friedlander;  MCMC for credible intervals over yields.</a:t>
            </a:r>
            <a:endParaRPr lang="fr-FR" b="0" strike="noStrike" spc="-1" dirty="0">
              <a:latin typeface="Arial"/>
            </a:endParaRPr>
          </a:p>
          <a:p>
            <a:pPr marL="285840" indent="-285840" algn="just">
              <a:spcBef>
                <a:spcPts val="600"/>
              </a:spcBef>
              <a:buClr>
                <a:srgbClr val="1A3A64"/>
              </a:buClr>
              <a:buFont typeface="Kabel LT Std Book"/>
              <a:buChar char="•"/>
            </a:pPr>
            <a:r>
              <a:rPr lang="en-GB" b="0" strike="noStrike" spc="-1" dirty="0">
                <a:solidFill>
                  <a:srgbClr val="1A3A64"/>
                </a:solidFill>
                <a:latin typeface="Arial"/>
              </a:rPr>
              <a:t>From the methodology employed in this study has yielded reliable estimates, accompanied by a quantification of the associated uncertainty. </a:t>
            </a:r>
            <a:endParaRPr lang="fr-FR" b="0" strike="noStrike" spc="-1" dirty="0">
              <a:latin typeface="Arial"/>
            </a:endParaRPr>
          </a:p>
          <a:p>
            <a:pPr marL="285840" indent="-285840" algn="just">
              <a:lnSpc>
                <a:spcPct val="200000"/>
              </a:lnSpc>
              <a:buClr>
                <a:srgbClr val="1A3A64"/>
              </a:buClr>
              <a:buFont typeface="Kabel LT Std Book"/>
              <a:buChar char="•"/>
            </a:pPr>
            <a:endParaRPr lang="fr-FR" sz="1200" b="0" strike="noStrike" spc="-1" dirty="0">
              <a:latin typeface="Arial"/>
            </a:endParaRPr>
          </a:p>
        </p:txBody>
      </p:sp>
      <p:sp>
        <p:nvSpPr>
          <p:cNvPr id="503" name="TextBox 3"/>
          <p:cNvSpPr txBox="1"/>
          <p:nvPr/>
        </p:nvSpPr>
        <p:spPr>
          <a:xfrm>
            <a:off x="3756600" y="99720"/>
            <a:ext cx="6606720" cy="49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 dirty="0">
                <a:solidFill>
                  <a:srgbClr val="FFFFFF"/>
                </a:solidFill>
                <a:latin typeface="Arial"/>
              </a:rPr>
              <a:t>Estimating Explosion Yields Using Fourier Neural Operators and Long-Range Infrasound Observations</a:t>
            </a:r>
            <a:endParaRPr lang="fr-FR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</p:txBody>
      </p:sp>
      <p:pic>
        <p:nvPicPr>
          <p:cNvPr id="505" name="Image 504"/>
          <p:cNvPicPr/>
          <p:nvPr/>
        </p:nvPicPr>
        <p:blipFill>
          <a:blip r:embed="rId4"/>
          <a:stretch/>
        </p:blipFill>
        <p:spPr>
          <a:xfrm>
            <a:off x="9451440" y="1305000"/>
            <a:ext cx="2608560" cy="2475000"/>
          </a:xfrm>
          <a:prstGeom prst="rect">
            <a:avLst/>
          </a:prstGeom>
          <a:ln w="0">
            <a:solidFill>
              <a:schemeClr val="tx1"/>
            </a:solidFill>
          </a:ln>
        </p:spPr>
      </p:pic>
      <p:pic>
        <p:nvPicPr>
          <p:cNvPr id="506" name="Image 505"/>
          <p:cNvPicPr/>
          <p:nvPr/>
        </p:nvPicPr>
        <p:blipFill>
          <a:blip r:embed="rId5"/>
          <a:stretch/>
        </p:blipFill>
        <p:spPr>
          <a:xfrm>
            <a:off x="8467200" y="6228000"/>
            <a:ext cx="3628800" cy="542520"/>
          </a:xfrm>
          <a:prstGeom prst="rect">
            <a:avLst/>
          </a:prstGeom>
          <a:ln w="0">
            <a:noFill/>
          </a:ln>
        </p:spPr>
      </p:pic>
      <p:pic>
        <p:nvPicPr>
          <p:cNvPr id="507" name="Image 506"/>
          <p:cNvPicPr/>
          <p:nvPr/>
        </p:nvPicPr>
        <p:blipFill>
          <a:blip r:embed="rId6"/>
          <a:stretch/>
        </p:blipFill>
        <p:spPr>
          <a:xfrm>
            <a:off x="9540000" y="4276440"/>
            <a:ext cx="2490840" cy="1483560"/>
          </a:xfrm>
          <a:prstGeom prst="rect">
            <a:avLst/>
          </a:prstGeom>
          <a:ln w="0">
            <a:solidFill>
              <a:schemeClr val="tx1"/>
            </a:solidFill>
          </a:ln>
        </p:spPr>
      </p:pic>
      <p:sp>
        <p:nvSpPr>
          <p:cNvPr id="508" name="CustomShape 13"/>
          <p:cNvSpPr/>
          <p:nvPr/>
        </p:nvSpPr>
        <p:spPr>
          <a:xfrm flipH="1">
            <a:off x="10980000" y="2520000"/>
            <a:ext cx="648000" cy="198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round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0DE35335-4F9E-581A-5636-E78ABD5FA689}"/>
              </a:ext>
            </a:extLst>
          </p:cNvPr>
          <p:cNvSpPr/>
          <p:nvPr/>
        </p:nvSpPr>
        <p:spPr>
          <a:xfrm>
            <a:off x="4196880" y="659520"/>
            <a:ext cx="7005240" cy="36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lang="en-GB" sz="1200" spc="-1" dirty="0">
                <a:solidFill>
                  <a:srgbClr val="1A3A64"/>
                </a:solidFill>
              </a:rPr>
              <a:t>Elodie Noëlé</a:t>
            </a:r>
            <a:r>
              <a:rPr lang="en-GB" sz="1200" spc="-1" baseline="30000" dirty="0">
                <a:solidFill>
                  <a:srgbClr val="1A3A64"/>
                </a:solidFill>
              </a:rPr>
              <a:t>1,2</a:t>
            </a:r>
            <a:r>
              <a:rPr lang="en-GB" sz="1200" spc="-1" dirty="0">
                <a:solidFill>
                  <a:srgbClr val="1A3A64"/>
                </a:solidFill>
              </a:rPr>
              <a:t>, Christophe Millet</a:t>
            </a:r>
            <a:r>
              <a:rPr lang="en-GB" sz="1200" spc="-1" baseline="30000" dirty="0">
                <a:solidFill>
                  <a:srgbClr val="1A3A64"/>
                </a:solidFill>
              </a:rPr>
              <a:t>1,3</a:t>
            </a:r>
            <a:r>
              <a:rPr lang="en-GB" sz="1200" spc="-1" dirty="0">
                <a:solidFill>
                  <a:srgbClr val="1A3A64"/>
                </a:solidFill>
              </a:rPr>
              <a:t>, Fanny Lehmann</a:t>
            </a:r>
            <a:r>
              <a:rPr lang="en-GB" sz="1200" spc="-1" baseline="30000" dirty="0">
                <a:solidFill>
                  <a:srgbClr val="1A3A64"/>
                </a:solidFill>
              </a:rPr>
              <a:t>4</a:t>
            </a:r>
            <a:endParaRPr lang="fr-FR" sz="1200" spc="-1" dirty="0"/>
          </a:p>
          <a:p>
            <a:pPr>
              <a:lnSpc>
                <a:spcPct val="100000"/>
              </a:lnSpc>
            </a:pPr>
            <a:r>
              <a:rPr lang="en-GB" sz="1200" spc="-1" baseline="30000" dirty="0">
                <a:solidFill>
                  <a:srgbClr val="1A3A64"/>
                </a:solidFill>
              </a:rPr>
              <a:t>1</a:t>
            </a:r>
            <a:r>
              <a:rPr lang="en-GB" sz="1200" spc="-1" dirty="0">
                <a:solidFill>
                  <a:srgbClr val="1A3A64"/>
                </a:solidFill>
              </a:rPr>
              <a:t>CEA, DAM, DIF, F-91297, Arpajon, France, </a:t>
            </a:r>
            <a:r>
              <a:rPr lang="en-GB" sz="1200" spc="-1" baseline="30000" dirty="0">
                <a:solidFill>
                  <a:srgbClr val="1A3A64"/>
                </a:solidFill>
              </a:rPr>
              <a:t>2</a:t>
            </a:r>
            <a:r>
              <a:rPr lang="en-GB" sz="1200" spc="-1" dirty="0">
                <a:solidFill>
                  <a:srgbClr val="1A3A64"/>
                </a:solidFill>
              </a:rPr>
              <a:t>AMIAD, France, </a:t>
            </a:r>
            <a:r>
              <a:rPr lang="en-GB" sz="1200" spc="-1" baseline="30000" dirty="0">
                <a:solidFill>
                  <a:srgbClr val="1A3A64"/>
                </a:solidFill>
              </a:rPr>
              <a:t>3</a:t>
            </a:r>
            <a:r>
              <a:rPr lang="en-GB" sz="1200" spc="-1" dirty="0">
                <a:solidFill>
                  <a:srgbClr val="1A3A64"/>
                </a:solidFill>
              </a:rPr>
              <a:t>ENS Paris-</a:t>
            </a:r>
            <a:r>
              <a:rPr lang="en-GB" sz="1200" spc="-1" dirty="0" err="1">
                <a:solidFill>
                  <a:srgbClr val="1A3A64"/>
                </a:solidFill>
              </a:rPr>
              <a:t>Saclay</a:t>
            </a:r>
            <a:r>
              <a:rPr lang="en-GB" sz="1200" spc="-1" dirty="0">
                <a:solidFill>
                  <a:srgbClr val="1A3A64"/>
                </a:solidFill>
              </a:rPr>
              <a:t>, </a:t>
            </a:r>
            <a:r>
              <a:rPr lang="en-GB" sz="1200" spc="-1" baseline="30000" dirty="0">
                <a:solidFill>
                  <a:srgbClr val="1A3A64"/>
                </a:solidFill>
              </a:rPr>
              <a:t>4</a:t>
            </a:r>
            <a:r>
              <a:rPr lang="en-GB" sz="1200" spc="-1" dirty="0">
                <a:solidFill>
                  <a:srgbClr val="1A3A64"/>
                </a:solidFill>
              </a:rPr>
              <a:t>ETH AI </a:t>
            </a:r>
            <a:r>
              <a:rPr lang="en-GB" sz="1200" spc="-1" dirty="0" err="1">
                <a:solidFill>
                  <a:srgbClr val="1A3A64"/>
                </a:solidFill>
              </a:rPr>
              <a:t>Center</a:t>
            </a:r>
            <a:r>
              <a:rPr lang="en-GB" sz="1200" spc="-1" dirty="0">
                <a:solidFill>
                  <a:srgbClr val="1A3A64"/>
                </a:solidFill>
              </a:rPr>
              <a:t>, ETH Zurich, Switzerland</a:t>
            </a:r>
            <a:endParaRPr lang="fr-FR" sz="1200" spc="-1" dirty="0"/>
          </a:p>
          <a:p>
            <a:pPr>
              <a:lnSpc>
                <a:spcPct val="100000"/>
              </a:lnSpc>
            </a:pPr>
            <a:endParaRPr lang="fr-FR" sz="1200" spc="-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183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12</vt:i4>
      </vt:variant>
      <vt:variant>
        <vt:lpstr>Titres des diapositives</vt:lpstr>
      </vt:variant>
      <vt:variant>
        <vt:i4>1</vt:i4>
      </vt:variant>
    </vt:vector>
  </HeadingPairs>
  <TitlesOfParts>
    <vt:vector size="20" baseType="lpstr">
      <vt:lpstr>Aptos</vt:lpstr>
      <vt:lpstr>Aptos Display</vt:lpstr>
      <vt:lpstr>Arial</vt:lpstr>
      <vt:lpstr>Kabel LT Std Book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KRYSTA Monika</dc:creator>
  <dc:description/>
  <cp:lastModifiedBy>Christophe Mil</cp:lastModifiedBy>
  <cp:revision>8</cp:revision>
  <dcterms:created xsi:type="dcterms:W3CDTF">2025-07-01T09:27:21Z</dcterms:created>
  <dcterms:modified xsi:type="dcterms:W3CDTF">2025-08-31T18:02:33Z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