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6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ptos"/>
              </a:rPr>
              <a:t>Cliquez pour déplacer la diapo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33E62C5-4D50-4260-8A15-0FA93D154459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92" name="Foliennummernplatzhalt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3B3570B-FF70-4F9D-90B8-A0B4DCC23907}" type="slidenum">
              <a:rPr lang="de-AT" sz="1200" b="0" strike="noStrike" spc="-1">
                <a:latin typeface="Times New Roman"/>
              </a:rPr>
              <a:t>1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95" name="Foliennummernplatzhalt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F175335-0AAC-4435-8979-0AC617EE1B91}" type="slidenum">
              <a:rPr lang="de-AT" sz="1200" b="0" strike="noStrike" spc="-1">
                <a:latin typeface="Times New Roman"/>
              </a:rPr>
              <a:t>2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95" name="Foliennummernplatzhalt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F175335-0AAC-4435-8979-0AC617EE1B91}" type="slidenum">
              <a:rPr lang="de-AT" sz="1200" b="0" strike="noStrike" spc="-1">
                <a:latin typeface="Times New Roman"/>
              </a:rPr>
              <a:t>3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8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ptos Display"/>
              </a:rPr>
              <a:t>Click to edit Master title style</a:t>
            </a:r>
            <a:endParaRPr lang="de-DE"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Click to edit Master text styles</a:t>
            </a:r>
            <a:endParaRPr lang="de-DE" sz="2800" b="0" strike="noStrike" spc="-1">
              <a:solidFill>
                <a:srgbClr val="000000"/>
              </a:solidFill>
              <a:latin typeface="Aptos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ptos"/>
              </a:rPr>
              <a:t>Second level</a:t>
            </a:r>
            <a:endParaRPr lang="de-DE" sz="2400" b="0" strike="noStrike" spc="-1">
              <a:solidFill>
                <a:srgbClr val="000000"/>
              </a:solidFill>
              <a:latin typeface="Aptos"/>
            </a:endParaRP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Third level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Fourth level</a:t>
            </a:r>
            <a:endParaRPr lang="de-DE" sz="1800" b="0" strike="noStrike" spc="-1">
              <a:solidFill>
                <a:srgbClr val="000000"/>
              </a:solidFill>
              <a:latin typeface="Aptos"/>
            </a:endParaRP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Fifth level</a:t>
            </a:r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CF3213B-F351-42BC-8766-C9C4D73434B8}" type="datetime">
              <a:rPr lang="de-AT" sz="1200" b="0" strike="noStrike" spc="-1">
                <a:solidFill>
                  <a:srgbClr val="787878"/>
                </a:solidFill>
                <a:latin typeface="Aptos"/>
              </a:rPr>
              <a:t>31.08.2025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FCE86A3-392D-41DA-80F5-74A8EF010800}" type="slidenum">
              <a:rPr lang="de-AT" sz="1200" b="0" strike="noStrike" spc="-1">
                <a:solidFill>
                  <a:srgbClr val="787878"/>
                </a:solidFill>
                <a:latin typeface="Aptos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/>
          <p:cNvSpPr/>
          <p:nvPr/>
        </p:nvSpPr>
        <p:spPr>
          <a:xfrm>
            <a:off x="947520" y="1467720"/>
            <a:ext cx="10272600" cy="74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8800" b="1" strike="noStrike" spc="-1" dirty="0">
                <a:solidFill>
                  <a:srgbClr val="1A3A64"/>
                </a:solidFill>
                <a:latin typeface="Arial"/>
              </a:rPr>
              <a:t>Estimating Explosion Yields Using Fourier Neural Operators and Long-Range Infrasound Observations</a:t>
            </a:r>
            <a:endParaRPr lang="fr-FR" sz="8800" b="0" strike="noStrike" spc="-1" dirty="0">
              <a:latin typeface="Arial"/>
            </a:endParaRPr>
          </a:p>
        </p:txBody>
      </p:sp>
      <p:sp>
        <p:nvSpPr>
          <p:cNvPr id="48" name="Title 1"/>
          <p:cNvSpPr/>
          <p:nvPr/>
        </p:nvSpPr>
        <p:spPr>
          <a:xfrm>
            <a:off x="1011960" y="-2007000"/>
            <a:ext cx="8021160" cy="55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strike="noStrike" spc="-1">
                <a:solidFill>
                  <a:srgbClr val="1A3A64"/>
                </a:solidFill>
                <a:latin typeface="Arial"/>
              </a:rPr>
              <a:t>Introduction </a:t>
            </a:r>
            <a:r>
              <a:rPr lang="en-AT" sz="1800" b="1" strike="noStrike" spc="-1">
                <a:solidFill>
                  <a:srgbClr val="1A3A64"/>
                </a:solidFill>
                <a:latin typeface="Arial"/>
              </a:rPr>
              <a:t>Slide Title goes here</a:t>
            </a:r>
            <a:r>
              <a:rPr lang="de-AT" sz="1800" b="1" strike="noStrike" spc="-1">
                <a:solidFill>
                  <a:srgbClr val="1A3A64"/>
                </a:solidFill>
                <a:latin typeface="Arial"/>
              </a:rPr>
              <a:t> </a:t>
            </a:r>
            <a:r>
              <a:rPr lang="en-AT" sz="1800" b="1" strike="noStrike" spc="-1">
                <a:solidFill>
                  <a:srgbClr val="1A3A64"/>
                </a:solidFill>
                <a:latin typeface="Arial"/>
              </a:rPr>
              <a:t>[Font: Arial Bold/Size: 1</a:t>
            </a:r>
            <a:r>
              <a:rPr lang="de-AT" sz="1800" b="1" strike="noStrike" spc="-1">
                <a:solidFill>
                  <a:srgbClr val="1A3A64"/>
                </a:solidFill>
                <a:latin typeface="Arial"/>
              </a:rPr>
              <a:t>6</a:t>
            </a:r>
            <a:r>
              <a:rPr lang="en-AT" sz="1800" b="1" strike="noStrike" spc="-1">
                <a:solidFill>
                  <a:srgbClr val="1A3A64"/>
                </a:solidFill>
                <a:latin typeface="Arial"/>
              </a:rPr>
              <a:t>]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9" name="Title 1"/>
          <p:cNvSpPr/>
          <p:nvPr/>
        </p:nvSpPr>
        <p:spPr>
          <a:xfrm>
            <a:off x="11490840" y="855720"/>
            <a:ext cx="700560" cy="39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strike="noStrike" spc="-1">
                <a:solidFill>
                  <a:srgbClr val="1B3B65"/>
                </a:solidFill>
                <a:latin typeface="Arial"/>
              </a:rPr>
              <a:t>P2.1-716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51" name="TextBox 3"/>
          <p:cNvSpPr/>
          <p:nvPr/>
        </p:nvSpPr>
        <p:spPr>
          <a:xfrm>
            <a:off x="2636640" y="4293720"/>
            <a:ext cx="6984000" cy="193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This poster presents a physics-informed Bayesian framework—powered by a fast Fourier Neural Operator surrogate—uses IMS infrasound to estimate explosive yield under realistic (gravity-wave) atmospheric variability for CTBT decision support.</a:t>
            </a:r>
            <a:endParaRPr lang="fr-FR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On decade-scale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Hukkakero</a:t>
            </a:r>
            <a:r>
              <a:rPr lang="en-GB" sz="1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events (IS37, 321 km), we achieve ~4 dB TL MAE and ~4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ms</a:t>
            </a:r>
            <a:r>
              <a:rPr lang="en-GB" sz="1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inference, recover yields in the 15–30 t range with tight 95% credible intervals via MLE+MCMC, enabling reliable yield estimations.</a:t>
            </a:r>
            <a:endParaRPr lang="fr-FR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sp>
        <p:nvSpPr>
          <p:cNvPr id="53" name="TextBox 3"/>
          <p:cNvSpPr/>
          <p:nvPr/>
        </p:nvSpPr>
        <p:spPr>
          <a:xfrm>
            <a:off x="2636640" y="6441120"/>
            <a:ext cx="698400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800" b="0" strike="noStrike" spc="-1">
                <a:solidFill>
                  <a:srgbClr val="A6A6A6"/>
                </a:solidFill>
                <a:latin typeface="Arial"/>
              </a:rPr>
              <a:t>DISCLAIMER: This presentation has been generated for illustration purposes only</a:t>
            </a:r>
            <a:r>
              <a:rPr lang="de-AT" sz="800" b="0" strike="noStrike" spc="-1">
                <a:solidFill>
                  <a:srgbClr val="A6A6A6"/>
                </a:solidFill>
                <a:latin typeface="Arial"/>
              </a:rPr>
              <a:t>.</a:t>
            </a:r>
            <a:endParaRPr lang="fr-FR" sz="800" b="0" strike="noStrike" spc="-1"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519" y="2233171"/>
            <a:ext cx="9317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1A3A64"/>
                </a:solidFill>
              </a:rPr>
              <a:t>Elodie Noëlé</a:t>
            </a:r>
            <a:r>
              <a:rPr lang="en-GB" sz="1400" spc="-1" baseline="30000" dirty="0">
                <a:solidFill>
                  <a:srgbClr val="1A3A64"/>
                </a:solidFill>
              </a:rPr>
              <a:t>1,2</a:t>
            </a:r>
            <a:r>
              <a:rPr lang="en-GB" sz="1400" spc="-1" dirty="0">
                <a:solidFill>
                  <a:srgbClr val="1A3A64"/>
                </a:solidFill>
              </a:rPr>
              <a:t>, Christophe Millet</a:t>
            </a:r>
            <a:r>
              <a:rPr lang="en-GB" sz="1400" spc="-1" baseline="30000" dirty="0">
                <a:solidFill>
                  <a:srgbClr val="1A3A64"/>
                </a:solidFill>
              </a:rPr>
              <a:t>1,3</a:t>
            </a:r>
            <a:r>
              <a:rPr lang="en-GB" sz="1400" spc="-1" dirty="0">
                <a:solidFill>
                  <a:srgbClr val="1A3A64"/>
                </a:solidFill>
              </a:rPr>
              <a:t>, Fanny Lehmann</a:t>
            </a:r>
            <a:r>
              <a:rPr lang="en-GB" sz="1400" spc="-1" baseline="30000" dirty="0">
                <a:solidFill>
                  <a:srgbClr val="1A3A64"/>
                </a:solidFill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en-GB" sz="1400" spc="-1" baseline="30000" dirty="0"/>
              <a:t>1</a:t>
            </a:r>
            <a:r>
              <a:rPr lang="en-GB" sz="1400" spc="-1" dirty="0"/>
              <a:t>CEA, DAM, DIF, F-91297, Arpajon, France, </a:t>
            </a:r>
            <a:r>
              <a:rPr lang="en-GB" sz="1400" spc="-1" baseline="30000" dirty="0"/>
              <a:t>2</a:t>
            </a:r>
            <a:r>
              <a:rPr lang="en-GB" sz="1400" spc="-1" dirty="0"/>
              <a:t>AMIAD, France, </a:t>
            </a:r>
            <a:r>
              <a:rPr lang="en-GB" sz="1400" baseline="30000" dirty="0"/>
              <a:t>3</a:t>
            </a:r>
            <a:r>
              <a:rPr lang="en-GB" sz="1400" dirty="0"/>
              <a:t>ENS Paris-</a:t>
            </a:r>
            <a:r>
              <a:rPr lang="en-GB" sz="1400" dirty="0" err="1"/>
              <a:t>Saclay</a:t>
            </a:r>
            <a:r>
              <a:rPr lang="en-GB" sz="1400" dirty="0"/>
              <a:t>, 91190 Gif-sur-Yvette, France</a:t>
            </a:r>
            <a:endParaRPr lang="en-GB" sz="1400" spc="-1" dirty="0"/>
          </a:p>
          <a:p>
            <a:pPr>
              <a:lnSpc>
                <a:spcPct val="100000"/>
              </a:lnSpc>
            </a:pPr>
            <a:r>
              <a:rPr lang="en-GB" sz="1400" spc="-1" baseline="30000" dirty="0"/>
              <a:t>4</a:t>
            </a:r>
            <a:r>
              <a:rPr lang="en-GB" sz="1400" spc="-1" dirty="0"/>
              <a:t>ETH AI </a:t>
            </a:r>
            <a:r>
              <a:rPr lang="en-GB" sz="1400" spc="-1" dirty="0" err="1"/>
              <a:t>Center</a:t>
            </a:r>
            <a:r>
              <a:rPr lang="en-GB" sz="1400" spc="-1" dirty="0"/>
              <a:t>, ETH Zurich, Switzerland</a:t>
            </a:r>
            <a:endParaRPr lang="fr-FR" sz="1400" spc="-1" dirty="0"/>
          </a:p>
        </p:txBody>
      </p:sp>
      <p:pic>
        <p:nvPicPr>
          <p:cNvPr id="12" name="Image 11"/>
          <p:cNvPicPr/>
          <p:nvPr/>
        </p:nvPicPr>
        <p:blipFill>
          <a:blip r:embed="rId4"/>
          <a:stretch/>
        </p:blipFill>
        <p:spPr>
          <a:xfrm>
            <a:off x="8201160" y="3190475"/>
            <a:ext cx="3628800" cy="54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78140" y="1477743"/>
            <a:ext cx="42138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spc="-1" dirty="0">
                <a:latin typeface="Calibri"/>
              </a:rPr>
              <a:t>❶ </a:t>
            </a:r>
            <a:r>
              <a:rPr lang="fr-FR" sz="1200" spc="-1" dirty="0" err="1"/>
              <a:t>Surrogate</a:t>
            </a:r>
            <a:r>
              <a:rPr lang="fr-FR" sz="1200" spc="-1" dirty="0"/>
              <a:t> </a:t>
            </a:r>
            <a:r>
              <a:rPr lang="fr-FR" sz="1200" b="1" spc="-1" dirty="0"/>
              <a:t>F</a:t>
            </a:r>
            <a:r>
              <a:rPr lang="fr-FR" sz="1200" spc="-1" dirty="0"/>
              <a:t>ourier </a:t>
            </a:r>
            <a:r>
              <a:rPr lang="fr-FR" sz="1200" b="1" spc="-1" dirty="0"/>
              <a:t>N</a:t>
            </a:r>
            <a:r>
              <a:rPr lang="fr-FR" sz="1200" spc="-1" dirty="0"/>
              <a:t>eural </a:t>
            </a:r>
            <a:r>
              <a:rPr lang="fr-FR" sz="1200" b="1" spc="-1" dirty="0" err="1"/>
              <a:t>O</a:t>
            </a:r>
            <a:r>
              <a:rPr lang="fr-FR" sz="1200" spc="-1" dirty="0" err="1"/>
              <a:t>perator</a:t>
            </a:r>
            <a:r>
              <a:rPr lang="fr-FR" sz="1200" spc="-1" dirty="0"/>
              <a:t> for </a:t>
            </a:r>
            <a:r>
              <a:rPr lang="fr-FR" sz="1200" spc="-1" dirty="0" err="1"/>
              <a:t>infrasound</a:t>
            </a:r>
            <a:r>
              <a:rPr lang="fr-FR" sz="1200" spc="-1" dirty="0"/>
              <a:t> propagation </a:t>
            </a:r>
          </a:p>
          <a:p>
            <a:pPr algn="just"/>
            <a:endParaRPr lang="fr-FR" sz="1200" spc="-1" dirty="0"/>
          </a:p>
          <a:p>
            <a:pPr algn="just"/>
            <a:r>
              <a:rPr lang="fr-FR" sz="1200" spc="-1" dirty="0"/>
              <a:t>A one-</a:t>
            </a:r>
            <a:r>
              <a:rPr lang="fr-FR" sz="1200" spc="-1" dirty="0" err="1"/>
              <a:t>dimensional</a:t>
            </a:r>
            <a:r>
              <a:rPr lang="fr-FR" sz="1200" spc="-1" dirty="0"/>
              <a:t>, </a:t>
            </a:r>
            <a:r>
              <a:rPr lang="fr-FR" sz="1200" spc="-1" dirty="0" err="1"/>
              <a:t>eight</a:t>
            </a:r>
            <a:r>
              <a:rPr lang="fr-FR" sz="1200" spc="-1" dirty="0"/>
              <a:t>-layer </a:t>
            </a:r>
            <a:r>
              <a:rPr lang="fr-FR" sz="1200" b="1" spc="-1" dirty="0"/>
              <a:t>FNO</a:t>
            </a:r>
            <a:r>
              <a:rPr lang="fr-FR" sz="1200" spc="-1" dirty="0"/>
              <a:t> (~3 M </a:t>
            </a:r>
            <a:r>
              <a:rPr lang="fr-FR" sz="1200" spc="-1" dirty="0" err="1"/>
              <a:t>parameters</a:t>
            </a:r>
            <a:r>
              <a:rPr lang="fr-FR" sz="1200" spc="-1" dirty="0"/>
              <a:t>) </a:t>
            </a:r>
            <a:r>
              <a:rPr lang="fr-FR" sz="1200" spc="-1" dirty="0" err="1"/>
              <a:t>learns</a:t>
            </a:r>
            <a:r>
              <a:rPr lang="fr-FR" sz="1200" spc="-1" dirty="0"/>
              <a:t> the </a:t>
            </a:r>
            <a:r>
              <a:rPr lang="fr-FR" sz="1200" spc="-1" dirty="0" err="1"/>
              <a:t>mapping</a:t>
            </a:r>
            <a:r>
              <a:rPr lang="fr-FR" sz="1200" spc="-1" dirty="0"/>
              <a:t> </a:t>
            </a:r>
            <a:r>
              <a:rPr lang="fr-FR" sz="1200" spc="-1" dirty="0" err="1"/>
              <a:t>from</a:t>
            </a:r>
            <a:r>
              <a:rPr lang="fr-FR" sz="1200" spc="-1" dirty="0"/>
              <a:t> </a:t>
            </a:r>
            <a:r>
              <a:rPr lang="fr-FR" sz="1200" spc="-1" dirty="0" err="1"/>
              <a:t>atmosphere</a:t>
            </a:r>
            <a:r>
              <a:rPr lang="fr-FR" sz="1200" spc="-1" dirty="0"/>
              <a:t> to TL and </a:t>
            </a:r>
            <a:r>
              <a:rPr lang="fr-FR" sz="1200" spc="-1" dirty="0" err="1"/>
              <a:t>achieves</a:t>
            </a:r>
            <a:r>
              <a:rPr lang="fr-FR" sz="1200" b="1" spc="-1" dirty="0"/>
              <a:t> ≈4 dB</a:t>
            </a:r>
            <a:r>
              <a:rPr lang="fr-FR" sz="1200" spc="-1" dirty="0"/>
              <a:t> MAE </a:t>
            </a:r>
            <a:r>
              <a:rPr lang="fr-FR" sz="1200" spc="-1" dirty="0" err="1"/>
              <a:t>while</a:t>
            </a:r>
            <a:r>
              <a:rPr lang="fr-FR" sz="1200" spc="-1" dirty="0"/>
              <a:t> </a:t>
            </a:r>
            <a:r>
              <a:rPr lang="fr-FR" sz="1200" spc="-1" dirty="0" err="1"/>
              <a:t>evaluating</a:t>
            </a:r>
            <a:r>
              <a:rPr lang="fr-FR" sz="1200" spc="-1" dirty="0"/>
              <a:t> a full TL </a:t>
            </a:r>
            <a:r>
              <a:rPr lang="fr-FR" sz="1200" spc="-1" dirty="0" err="1"/>
              <a:t>field</a:t>
            </a:r>
            <a:r>
              <a:rPr lang="fr-FR" sz="1200" spc="-1" dirty="0"/>
              <a:t> in</a:t>
            </a:r>
            <a:r>
              <a:rPr lang="fr-FR" sz="1200" b="1" spc="-1" dirty="0"/>
              <a:t> ~4 ms </a:t>
            </a:r>
            <a:r>
              <a:rPr lang="fr-FR" sz="1200" spc="-1" dirty="0"/>
              <a:t>(256 ranges </a:t>
            </a:r>
            <a:r>
              <a:rPr lang="fr-FR" sz="1200" b="1" spc="-1" dirty="0"/>
              <a:t>r</a:t>
            </a:r>
            <a:r>
              <a:rPr lang="fr-FR" sz="1200" spc="-1" dirty="0"/>
              <a:t> × 25 </a:t>
            </a:r>
            <a:r>
              <a:rPr lang="fr-FR" sz="1200" spc="-1" dirty="0" err="1"/>
              <a:t>frequencies</a:t>
            </a:r>
            <a:r>
              <a:rPr lang="fr-FR" sz="1200" spc="-1" dirty="0"/>
              <a:t> </a:t>
            </a:r>
            <a:r>
              <a:rPr lang="fr-FR" sz="1200" b="1" spc="-1" dirty="0"/>
              <a:t>f</a:t>
            </a:r>
            <a:r>
              <a:rPr lang="fr-FR" sz="1200" spc="-1" dirty="0"/>
              <a:t>). </a:t>
            </a:r>
          </a:p>
          <a:p>
            <a:pPr algn="just"/>
            <a:endParaRPr lang="fr-FR" sz="1200" spc="-1" dirty="0"/>
          </a:p>
          <a:p>
            <a:pPr algn="just"/>
            <a:endParaRPr lang="fr-FR" sz="1200" spc="-1" dirty="0"/>
          </a:p>
          <a:p>
            <a:pPr algn="just"/>
            <a:endParaRPr lang="fr-FR" sz="1200" spc="-1" dirty="0"/>
          </a:p>
          <a:p>
            <a:pPr algn="just"/>
            <a:endParaRPr lang="fr-FR" sz="1200" spc="-1" dirty="0"/>
          </a:p>
          <a:p>
            <a:pPr algn="just"/>
            <a:r>
              <a:rPr lang="en-US" sz="1200" spc="-1" dirty="0">
                <a:latin typeface="Calibri"/>
              </a:rPr>
              <a:t>❷</a:t>
            </a:r>
            <a:r>
              <a:rPr lang="fr-FR" sz="1200" spc="-1" dirty="0" err="1"/>
              <a:t>Yield</a:t>
            </a:r>
            <a:r>
              <a:rPr lang="fr-FR" sz="1200" spc="-1" dirty="0"/>
              <a:t> estimation </a:t>
            </a:r>
            <a:r>
              <a:rPr lang="fr-FR" sz="1200" spc="-1" dirty="0" err="1"/>
              <a:t>with</a:t>
            </a:r>
            <a:r>
              <a:rPr lang="fr-FR" sz="1200" spc="-1" dirty="0"/>
              <a:t> </a:t>
            </a:r>
            <a:r>
              <a:rPr lang="fr-FR" sz="1200" b="1" spc="-1" dirty="0"/>
              <a:t>M</a:t>
            </a:r>
            <a:r>
              <a:rPr lang="fr-FR" sz="1200" spc="-1" dirty="0"/>
              <a:t>aximum </a:t>
            </a:r>
            <a:r>
              <a:rPr lang="fr-FR" sz="1200" b="1" spc="-1" dirty="0" err="1"/>
              <a:t>L</a:t>
            </a:r>
            <a:r>
              <a:rPr lang="fr-FR" sz="1200" spc="-1" dirty="0" err="1"/>
              <a:t>ikelihood</a:t>
            </a:r>
            <a:r>
              <a:rPr lang="fr-FR" sz="1200" spc="-1" dirty="0"/>
              <a:t> </a:t>
            </a:r>
            <a:r>
              <a:rPr lang="fr-FR" sz="1200" b="1" spc="-1" dirty="0"/>
              <a:t>E</a:t>
            </a:r>
            <a:r>
              <a:rPr lang="fr-FR" sz="1200" spc="-1" dirty="0"/>
              <a:t>stimation and </a:t>
            </a:r>
            <a:r>
              <a:rPr lang="fr-FR" sz="1200" b="1" spc="-1" dirty="0"/>
              <a:t>M</a:t>
            </a:r>
            <a:r>
              <a:rPr lang="fr-FR" sz="1200" spc="-1" dirty="0"/>
              <a:t>arkov </a:t>
            </a:r>
            <a:r>
              <a:rPr lang="fr-FR" sz="1200" b="1" spc="-1" dirty="0"/>
              <a:t>C</a:t>
            </a:r>
            <a:r>
              <a:rPr lang="fr-FR" sz="1200" spc="-1" dirty="0"/>
              <a:t>hain </a:t>
            </a:r>
            <a:r>
              <a:rPr lang="fr-FR" sz="1200" b="1" spc="-1" dirty="0"/>
              <a:t>M</a:t>
            </a:r>
            <a:r>
              <a:rPr lang="fr-FR" sz="1200" spc="-1" dirty="0"/>
              <a:t>onte-</a:t>
            </a:r>
            <a:r>
              <a:rPr lang="fr-FR" sz="1200" b="1" spc="-1" dirty="0"/>
              <a:t>C</a:t>
            </a:r>
            <a:r>
              <a:rPr lang="fr-FR" sz="1200" spc="-1" dirty="0"/>
              <a:t>arlo</a:t>
            </a:r>
          </a:p>
          <a:p>
            <a:pPr algn="just"/>
            <a:endParaRPr lang="fr-FR" sz="1200" spc="-1" dirty="0"/>
          </a:p>
          <a:p>
            <a:pPr algn="just"/>
            <a:r>
              <a:rPr lang="fr-FR" sz="1200" spc="-1" dirty="0"/>
              <a:t>Source </a:t>
            </a:r>
            <a:r>
              <a:rPr lang="fr-FR" sz="1200" spc="-1" dirty="0" err="1"/>
              <a:t>parameters</a:t>
            </a:r>
            <a:r>
              <a:rPr lang="fr-FR" sz="1200" spc="-1" dirty="0"/>
              <a:t> </a:t>
            </a:r>
            <a:r>
              <a:rPr lang="fr-FR" sz="1200" spc="-1" dirty="0" err="1"/>
              <a:t>comes</a:t>
            </a:r>
            <a:r>
              <a:rPr lang="fr-FR" sz="1200" spc="-1" dirty="0"/>
              <a:t> </a:t>
            </a:r>
            <a:r>
              <a:rPr lang="fr-FR" sz="1200" spc="-1" dirty="0" err="1"/>
              <a:t>from</a:t>
            </a:r>
            <a:r>
              <a:rPr lang="fr-FR" sz="1200" spc="-1" dirty="0"/>
              <a:t> </a:t>
            </a:r>
            <a:r>
              <a:rPr lang="fr-FR" sz="1200" spc="-1" dirty="0" err="1"/>
              <a:t>numerical</a:t>
            </a:r>
            <a:r>
              <a:rPr lang="fr-FR" sz="1200" spc="-1" dirty="0"/>
              <a:t> </a:t>
            </a:r>
            <a:r>
              <a:rPr lang="fr-FR" sz="1200" spc="-1" dirty="0" err="1"/>
              <a:t>fits</a:t>
            </a:r>
            <a:r>
              <a:rPr lang="fr-FR" sz="1200" spc="-1" dirty="0"/>
              <a:t>​, </a:t>
            </a:r>
            <a:r>
              <a:rPr lang="fr-FR" sz="1200" spc="-1" dirty="0" err="1"/>
              <a:t>which</a:t>
            </a:r>
            <a:r>
              <a:rPr lang="fr-FR" sz="1200" spc="-1" dirty="0"/>
              <a:t> </a:t>
            </a:r>
            <a:r>
              <a:rPr lang="fr-FR" sz="1200" spc="-1" dirty="0" err="1"/>
              <a:t>parameterize</a:t>
            </a:r>
            <a:r>
              <a:rPr lang="fr-FR" sz="1200" spc="-1" dirty="0"/>
              <a:t> Reed or </a:t>
            </a:r>
            <a:r>
              <a:rPr lang="fr-FR" sz="1200" spc="-1" dirty="0" err="1"/>
              <a:t>Friedlander</a:t>
            </a:r>
            <a:r>
              <a:rPr lang="fr-FR" sz="1200" spc="-1" dirty="0"/>
              <a:t> </a:t>
            </a:r>
            <a:r>
              <a:rPr lang="fr-FR" sz="1200" spc="-1" dirty="0" err="1"/>
              <a:t>spectra</a:t>
            </a:r>
            <a:r>
              <a:rPr lang="fr-FR" sz="1200" spc="-1" dirty="0"/>
              <a:t>. For a candidate </a:t>
            </a:r>
            <a:r>
              <a:rPr lang="fr-FR" sz="1200" spc="-1" dirty="0" err="1"/>
              <a:t>yield</a:t>
            </a:r>
            <a:r>
              <a:rPr lang="fr-FR" sz="1200" spc="-1" dirty="0"/>
              <a:t>, </a:t>
            </a:r>
            <a:r>
              <a:rPr lang="fr-FR" sz="1200" spc="-1" dirty="0" err="1"/>
              <a:t>we</a:t>
            </a:r>
            <a:r>
              <a:rPr lang="fr-FR" sz="1200" spc="-1" dirty="0"/>
              <a:t> use the </a:t>
            </a:r>
            <a:r>
              <a:rPr lang="fr-FR" sz="1200" spc="-1" dirty="0" err="1"/>
              <a:t>surrogate</a:t>
            </a:r>
            <a:r>
              <a:rPr lang="fr-FR" sz="1200" spc="-1" dirty="0"/>
              <a:t> to </a:t>
            </a:r>
            <a:r>
              <a:rPr lang="fr-FR" sz="1200" spc="-1" dirty="0" err="1"/>
              <a:t>obtain</a:t>
            </a:r>
            <a:r>
              <a:rPr lang="fr-FR" sz="1200" spc="-1" dirty="0"/>
              <a:t> TL-</a:t>
            </a:r>
            <a:r>
              <a:rPr lang="fr-FR" sz="1200" spc="-1" dirty="0" err="1"/>
              <a:t>shaped</a:t>
            </a:r>
            <a:r>
              <a:rPr lang="fr-FR" sz="1200" spc="-1" dirty="0"/>
              <a:t> </a:t>
            </a:r>
            <a:r>
              <a:rPr lang="fr-FR" sz="1200" spc="-1" dirty="0" err="1"/>
              <a:t>near</a:t>
            </a:r>
            <a:r>
              <a:rPr lang="fr-FR" sz="1200" spc="-1" dirty="0"/>
              <a:t>-source </a:t>
            </a:r>
            <a:r>
              <a:rPr lang="fr-FR" sz="1200" spc="-1" dirty="0" err="1"/>
              <a:t>spectra</a:t>
            </a:r>
            <a:r>
              <a:rPr lang="fr-FR" sz="1200" spc="-1" dirty="0"/>
              <a:t> (~ 2 km) and </a:t>
            </a:r>
            <a:r>
              <a:rPr lang="fr-FR" sz="1200" spc="-1" dirty="0" err="1"/>
              <a:t>define</a:t>
            </a:r>
            <a:r>
              <a:rPr lang="fr-FR" sz="1200" spc="-1" dirty="0"/>
              <a:t> a </a:t>
            </a:r>
            <a:r>
              <a:rPr lang="fr-FR" sz="1200" spc="-1" dirty="0" err="1"/>
              <a:t>likelihood</a:t>
            </a:r>
            <a:r>
              <a:rPr lang="fr-FR" sz="1200" spc="-1" dirty="0"/>
              <a:t> </a:t>
            </a:r>
            <a:r>
              <a:rPr lang="fr-FR" sz="1200" spc="-1" dirty="0" err="1"/>
              <a:t>from</a:t>
            </a:r>
            <a:r>
              <a:rPr lang="fr-FR" sz="1200" spc="-1" dirty="0"/>
              <a:t> the </a:t>
            </a:r>
            <a:r>
              <a:rPr lang="fr-FR" sz="1200" spc="-1" dirty="0" err="1"/>
              <a:t>absolute</a:t>
            </a:r>
            <a:r>
              <a:rPr lang="fr-FR" sz="1200" spc="-1" dirty="0"/>
              <a:t> spectral </a:t>
            </a:r>
            <a:r>
              <a:rPr lang="fr-FR" sz="1200" spc="-1" dirty="0" err="1"/>
              <a:t>difference</a:t>
            </a:r>
            <a:r>
              <a:rPr lang="fr-FR" sz="1200" spc="-1" dirty="0"/>
              <a:t> to the </a:t>
            </a:r>
            <a:r>
              <a:rPr lang="fr-FR" sz="1200" spc="-1" dirty="0" err="1"/>
              <a:t>corresponding</a:t>
            </a:r>
            <a:r>
              <a:rPr lang="fr-FR" sz="1200" spc="-1" dirty="0"/>
              <a:t> source model. </a:t>
            </a:r>
            <a:r>
              <a:rPr lang="fr-FR" sz="1200" spc="-1" dirty="0" err="1"/>
              <a:t>We</a:t>
            </a:r>
            <a:r>
              <a:rPr lang="fr-FR" sz="1200" spc="-1" dirty="0"/>
              <a:t> first </a:t>
            </a:r>
            <a:r>
              <a:rPr lang="fr-FR" sz="1200" spc="-1" dirty="0" err="1"/>
              <a:t>locate</a:t>
            </a:r>
            <a:r>
              <a:rPr lang="fr-FR" sz="1200" spc="-1" dirty="0"/>
              <a:t> the maximum via </a:t>
            </a:r>
            <a:r>
              <a:rPr lang="fr-FR" sz="1200" b="1" spc="-1" dirty="0"/>
              <a:t>MLE</a:t>
            </a:r>
            <a:r>
              <a:rPr lang="fr-FR" sz="1200" spc="-1" dirty="0"/>
              <a:t>, </a:t>
            </a:r>
            <a:r>
              <a:rPr lang="fr-FR" sz="1200" spc="-1" dirty="0" err="1"/>
              <a:t>then</a:t>
            </a:r>
            <a:r>
              <a:rPr lang="fr-FR" sz="1200" spc="-1" dirty="0"/>
              <a:t> </a:t>
            </a:r>
            <a:r>
              <a:rPr lang="fr-FR" sz="1200" spc="-1" dirty="0" err="1"/>
              <a:t>quantify</a:t>
            </a:r>
            <a:r>
              <a:rPr lang="fr-FR" sz="1200" spc="-1" dirty="0"/>
              <a:t> </a:t>
            </a:r>
            <a:r>
              <a:rPr lang="fr-FR" sz="1200" spc="-1" dirty="0" err="1"/>
              <a:t>uncertainty</a:t>
            </a:r>
            <a:r>
              <a:rPr lang="fr-FR" sz="1200" spc="-1" dirty="0"/>
              <a:t> </a:t>
            </a:r>
            <a:r>
              <a:rPr lang="fr-FR" sz="1200" spc="-1" dirty="0" err="1"/>
              <a:t>with</a:t>
            </a:r>
            <a:r>
              <a:rPr lang="fr-FR" sz="1200" spc="-1" dirty="0"/>
              <a:t> a simple </a:t>
            </a:r>
            <a:r>
              <a:rPr lang="fr-FR" sz="1200" spc="-1" dirty="0" err="1"/>
              <a:t>Metropolis</a:t>
            </a:r>
            <a:r>
              <a:rPr lang="fr-FR" sz="1200" spc="-1" dirty="0"/>
              <a:t>–Hastings sampler (2,000 warm-up, 10,000 </a:t>
            </a:r>
            <a:r>
              <a:rPr lang="fr-FR" sz="1200" spc="-1" dirty="0" err="1"/>
              <a:t>draws</a:t>
            </a:r>
            <a:r>
              <a:rPr lang="fr-FR" sz="1200" spc="-1" dirty="0"/>
              <a:t>), </a:t>
            </a:r>
            <a:r>
              <a:rPr lang="fr-FR" sz="1200" spc="-1" dirty="0" err="1"/>
              <a:t>which</a:t>
            </a:r>
            <a:r>
              <a:rPr lang="fr-FR" sz="1200" spc="-1" dirty="0"/>
              <a:t> </a:t>
            </a:r>
            <a:r>
              <a:rPr lang="fr-FR" sz="1200" spc="-1" dirty="0" err="1"/>
              <a:t>produces</a:t>
            </a:r>
            <a:r>
              <a:rPr lang="fr-FR" sz="1200" spc="-1" dirty="0"/>
              <a:t> stable, </a:t>
            </a:r>
            <a:r>
              <a:rPr lang="fr-FR" sz="1200" spc="-1" dirty="0" err="1"/>
              <a:t>narrow</a:t>
            </a:r>
            <a:r>
              <a:rPr lang="fr-FR" sz="1200" spc="-1" dirty="0"/>
              <a:t> </a:t>
            </a:r>
            <a:r>
              <a:rPr lang="fr-FR" sz="1200" spc="-1" dirty="0" err="1"/>
              <a:t>posteriors</a:t>
            </a:r>
            <a:r>
              <a:rPr lang="fr-FR" sz="1200" spc="-1" dirty="0"/>
              <a:t> </a:t>
            </a:r>
            <a:r>
              <a:rPr lang="fr-FR" sz="1200" spc="-1" dirty="0" err="1"/>
              <a:t>around</a:t>
            </a:r>
            <a:r>
              <a:rPr lang="fr-FR" sz="1200" spc="-1" dirty="0"/>
              <a:t> the </a:t>
            </a:r>
            <a:r>
              <a:rPr lang="fr-FR" sz="1200" spc="-1" dirty="0" err="1"/>
              <a:t>expected</a:t>
            </a:r>
            <a:r>
              <a:rPr lang="fr-FR" sz="1200" spc="-1" dirty="0"/>
              <a:t> </a:t>
            </a:r>
            <a:r>
              <a:rPr lang="fr-FR" sz="1200" spc="-1" dirty="0" err="1"/>
              <a:t>tens</a:t>
            </a:r>
            <a:r>
              <a:rPr lang="fr-FR" sz="1200" spc="-1" dirty="0"/>
              <a:t>-of-tons range.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0000" y="1440000"/>
            <a:ext cx="3780000" cy="36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6" name="Title 1"/>
          <p:cNvSpPr/>
          <p:nvPr/>
        </p:nvSpPr>
        <p:spPr>
          <a:xfrm>
            <a:off x="470250" y="1031336"/>
            <a:ext cx="2000160" cy="39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trike="noStrike" spc="-1" dirty="0">
                <a:solidFill>
                  <a:srgbClr val="1A3A64"/>
                </a:solidFill>
                <a:latin typeface="Arial"/>
              </a:rPr>
              <a:t>Problem &amp; Motivation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7" name="TextBox 3"/>
          <p:cNvSpPr/>
          <p:nvPr/>
        </p:nvSpPr>
        <p:spPr>
          <a:xfrm>
            <a:off x="4196880" y="-185400"/>
            <a:ext cx="7470720" cy="97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FFFFFF"/>
                </a:solidFill>
                <a:latin typeface="Arial"/>
              </a:rPr>
              <a:t>Estimating Explosion Yields Using Fourier Neural Operators and Long-Range Infrasound Observations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</p:txBody>
      </p:sp>
      <p:sp>
        <p:nvSpPr>
          <p:cNvPr id="58" name="Title 1"/>
          <p:cNvSpPr/>
          <p:nvPr/>
        </p:nvSpPr>
        <p:spPr>
          <a:xfrm>
            <a:off x="11490840" y="868680"/>
            <a:ext cx="700560" cy="39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strike="noStrike" spc="-1">
                <a:solidFill>
                  <a:srgbClr val="1B3B65"/>
                </a:solidFill>
                <a:latin typeface="Arial"/>
              </a:rPr>
              <a:t>P2.1-716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59" name="TextBox 3"/>
          <p:cNvSpPr/>
          <p:nvPr/>
        </p:nvSpPr>
        <p:spPr>
          <a:xfrm>
            <a:off x="4196880" y="659520"/>
            <a:ext cx="70052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1A3A64"/>
                </a:solidFill>
              </a:rPr>
              <a:t>Elodie Noëlé</a:t>
            </a:r>
            <a:r>
              <a:rPr lang="en-GB" sz="1200" spc="-1" baseline="30000" dirty="0">
                <a:solidFill>
                  <a:srgbClr val="1A3A64"/>
                </a:solidFill>
              </a:rPr>
              <a:t>1,2</a:t>
            </a:r>
            <a:r>
              <a:rPr lang="en-GB" sz="1200" spc="-1" dirty="0">
                <a:solidFill>
                  <a:srgbClr val="1A3A64"/>
                </a:solidFill>
              </a:rPr>
              <a:t>, Christophe Millet</a:t>
            </a:r>
            <a:r>
              <a:rPr lang="en-GB" sz="1200" spc="-1" baseline="30000" dirty="0">
                <a:solidFill>
                  <a:srgbClr val="1A3A64"/>
                </a:solidFill>
              </a:rPr>
              <a:t>1,3</a:t>
            </a:r>
            <a:r>
              <a:rPr lang="en-GB" sz="1200" spc="-1" dirty="0">
                <a:solidFill>
                  <a:srgbClr val="1A3A64"/>
                </a:solidFill>
              </a:rPr>
              <a:t>, Fanny Lehmann</a:t>
            </a:r>
            <a:r>
              <a:rPr lang="en-GB" sz="1200" spc="-1" baseline="30000" dirty="0">
                <a:solidFill>
                  <a:srgbClr val="1A3A64"/>
                </a:solidFill>
              </a:rPr>
              <a:t>4</a:t>
            </a:r>
            <a:endParaRPr lang="fr-FR" sz="1200" spc="-1" dirty="0"/>
          </a:p>
          <a:p>
            <a:pPr>
              <a:lnSpc>
                <a:spcPct val="100000"/>
              </a:lnSpc>
            </a:pPr>
            <a:r>
              <a:rPr lang="en-GB" sz="1200" spc="-1" baseline="30000" dirty="0">
                <a:solidFill>
                  <a:srgbClr val="1A3A64"/>
                </a:solidFill>
              </a:rPr>
              <a:t>1</a:t>
            </a:r>
            <a:r>
              <a:rPr lang="en-GB" sz="1200" spc="-1" dirty="0">
                <a:solidFill>
                  <a:srgbClr val="1A3A64"/>
                </a:solidFill>
              </a:rPr>
              <a:t>CEA, DAM, DIF, F-91297, Arpajon, France, </a:t>
            </a:r>
            <a:r>
              <a:rPr lang="en-GB" sz="1200" spc="-1" baseline="30000" dirty="0">
                <a:solidFill>
                  <a:srgbClr val="1A3A64"/>
                </a:solidFill>
              </a:rPr>
              <a:t>2</a:t>
            </a:r>
            <a:r>
              <a:rPr lang="en-GB" sz="1200" spc="-1" dirty="0">
                <a:solidFill>
                  <a:srgbClr val="1A3A64"/>
                </a:solidFill>
              </a:rPr>
              <a:t>AMIAD, France, </a:t>
            </a:r>
            <a:r>
              <a:rPr lang="en-GB" sz="1200" spc="-1" baseline="30000" dirty="0">
                <a:solidFill>
                  <a:srgbClr val="1A3A64"/>
                </a:solidFill>
              </a:rPr>
              <a:t>3</a:t>
            </a:r>
            <a:r>
              <a:rPr lang="en-GB" sz="1200" spc="-1" dirty="0">
                <a:solidFill>
                  <a:srgbClr val="1A3A64"/>
                </a:solidFill>
              </a:rPr>
              <a:t>ENS Paris-</a:t>
            </a:r>
            <a:r>
              <a:rPr lang="en-GB" sz="1200" spc="-1" dirty="0" err="1">
                <a:solidFill>
                  <a:srgbClr val="1A3A64"/>
                </a:solidFill>
              </a:rPr>
              <a:t>Saclay</a:t>
            </a:r>
            <a:r>
              <a:rPr lang="en-GB" sz="1200" spc="-1" dirty="0">
                <a:solidFill>
                  <a:srgbClr val="1A3A64"/>
                </a:solidFill>
              </a:rPr>
              <a:t>, </a:t>
            </a:r>
            <a:r>
              <a:rPr lang="en-GB" sz="1200" spc="-1" baseline="30000" dirty="0">
                <a:solidFill>
                  <a:srgbClr val="1A3A64"/>
                </a:solidFill>
              </a:rPr>
              <a:t>4</a:t>
            </a:r>
            <a:r>
              <a:rPr lang="en-GB" sz="1200" spc="-1" dirty="0">
                <a:solidFill>
                  <a:srgbClr val="1A3A64"/>
                </a:solidFill>
              </a:rPr>
              <a:t>ETH AI </a:t>
            </a:r>
            <a:r>
              <a:rPr lang="en-GB" sz="1200" spc="-1" dirty="0" err="1">
                <a:solidFill>
                  <a:srgbClr val="1A3A64"/>
                </a:solidFill>
              </a:rPr>
              <a:t>Center</a:t>
            </a:r>
            <a:r>
              <a:rPr lang="en-GB" sz="1200" spc="-1" dirty="0">
                <a:solidFill>
                  <a:srgbClr val="1A3A64"/>
                </a:solidFill>
              </a:rPr>
              <a:t>, ETH Zurich, Switzerland</a:t>
            </a:r>
            <a:endParaRPr lang="fr-FR" sz="1200" spc="-1" dirty="0"/>
          </a:p>
          <a:p>
            <a:pPr>
              <a:lnSpc>
                <a:spcPct val="100000"/>
              </a:lnSpc>
            </a:pPr>
            <a:endParaRPr lang="fr-FR" sz="1200" spc="-1" dirty="0"/>
          </a:p>
        </p:txBody>
      </p:sp>
      <p:sp>
        <p:nvSpPr>
          <p:cNvPr id="60" name="TextBox 3"/>
          <p:cNvSpPr/>
          <p:nvPr/>
        </p:nvSpPr>
        <p:spPr>
          <a:xfrm>
            <a:off x="70560" y="6369120"/>
            <a:ext cx="3797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de-AT" sz="800" b="0" strike="noStrike" spc="-1">
                <a:solidFill>
                  <a:srgbClr val="A6A6A6"/>
                </a:solidFill>
                <a:latin typeface="Arial"/>
              </a:rPr>
              <a:t> </a:t>
            </a:r>
            <a:r>
              <a:rPr lang="en-US" sz="800" b="0" strike="noStrike" spc="-1">
                <a:solidFill>
                  <a:srgbClr val="A6A6A6"/>
                </a:solidFill>
                <a:latin typeface="Arial"/>
              </a:rPr>
              <a:t>DISCLAIMER: This presentation has been generated for illustration purposes only.</a:t>
            </a:r>
            <a:endParaRPr lang="fr-FR" sz="800" b="0" strike="noStrike" spc="-1">
              <a:latin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0000" y="5400000"/>
            <a:ext cx="7740000" cy="7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5040000" y="1080000"/>
            <a:ext cx="1254120" cy="48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400" b="1" spc="-1" dirty="0">
                <a:solidFill>
                  <a:srgbClr val="1A3A64"/>
                </a:solidFill>
                <a:latin typeface="Arial"/>
              </a:rPr>
              <a:t>Dataset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40000" y="1440000"/>
            <a:ext cx="3780000" cy="36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180000" y="1404000"/>
            <a:ext cx="3096600" cy="361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fr-FR" sz="1200" b="0" strike="noStrike" spc="-1" dirty="0" err="1">
                <a:latin typeface="Arial"/>
              </a:rPr>
              <a:t>We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aim</a:t>
            </a:r>
            <a:r>
              <a:rPr lang="fr-FR" sz="1200" b="0" strike="noStrike" spc="-1" dirty="0">
                <a:latin typeface="Arial"/>
              </a:rPr>
              <a:t> to </a:t>
            </a:r>
            <a:r>
              <a:rPr lang="fr-FR" sz="1200" b="0" strike="noStrike" spc="-1" dirty="0" err="1">
                <a:latin typeface="Arial"/>
              </a:rPr>
              <a:t>characterize</a:t>
            </a:r>
            <a:r>
              <a:rPr lang="fr-FR" sz="1200" b="0" strike="noStrike" spc="-1" dirty="0">
                <a:latin typeface="Arial"/>
              </a:rPr>
              <a:t> explosive </a:t>
            </a:r>
            <a:r>
              <a:rPr lang="fr-FR" sz="1200" b="0" strike="noStrike" spc="-1" dirty="0" err="1">
                <a:latin typeface="Arial"/>
              </a:rPr>
              <a:t>yield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from</a:t>
            </a:r>
            <a:r>
              <a:rPr lang="fr-FR" sz="1200" b="0" strike="noStrike" spc="-1" dirty="0">
                <a:latin typeface="Arial"/>
              </a:rPr>
              <a:t> IMS </a:t>
            </a:r>
            <a:r>
              <a:rPr lang="fr-FR" sz="1200" b="0" strike="noStrike" spc="-1" dirty="0" err="1">
                <a:latin typeface="Arial"/>
              </a:rPr>
              <a:t>infrasound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so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that</a:t>
            </a:r>
            <a:r>
              <a:rPr lang="fr-FR" sz="1200" b="0" strike="noStrike" spc="-1" dirty="0">
                <a:latin typeface="Arial"/>
              </a:rPr>
              <a:t> CTBT </a:t>
            </a:r>
            <a:r>
              <a:rPr lang="fr-FR" sz="1200" b="0" strike="noStrike" spc="-1" dirty="0" err="1">
                <a:latin typeface="Arial"/>
              </a:rPr>
              <a:t>analysts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can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decide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whether</a:t>
            </a:r>
            <a:r>
              <a:rPr lang="fr-FR" sz="1200" b="0" strike="noStrike" spc="-1" dirty="0">
                <a:latin typeface="Arial"/>
              </a:rPr>
              <a:t> an </a:t>
            </a:r>
            <a:r>
              <a:rPr lang="fr-FR" sz="1200" b="0" strike="noStrike" spc="-1" dirty="0" err="1">
                <a:latin typeface="Arial"/>
              </a:rPr>
              <a:t>event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is</a:t>
            </a:r>
            <a:r>
              <a:rPr lang="fr-FR" sz="1200" b="0" strike="noStrike" spc="-1" dirty="0">
                <a:latin typeface="Arial"/>
              </a:rPr>
              <a:t> consistent </a:t>
            </a:r>
            <a:r>
              <a:rPr lang="fr-FR" sz="1200" b="0" strike="noStrike" spc="-1" dirty="0" err="1">
                <a:latin typeface="Arial"/>
              </a:rPr>
              <a:t>with</a:t>
            </a:r>
            <a:r>
              <a:rPr lang="fr-FR" sz="1200" b="0" strike="noStrike" spc="-1" dirty="0">
                <a:latin typeface="Arial"/>
              </a:rPr>
              <a:t> non-</a:t>
            </a:r>
            <a:r>
              <a:rPr lang="fr-FR" sz="1200" b="0" strike="noStrike" spc="-1" dirty="0" err="1">
                <a:latin typeface="Arial"/>
              </a:rPr>
              <a:t>nuclear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activity</a:t>
            </a:r>
            <a:r>
              <a:rPr lang="fr-FR" sz="1200" b="0" strike="noStrike" spc="-1" dirty="0">
                <a:latin typeface="Arial"/>
              </a:rPr>
              <a:t> or </a:t>
            </a:r>
            <a:r>
              <a:rPr lang="fr-FR" sz="1200" b="0" strike="noStrike" spc="-1" dirty="0" err="1">
                <a:latin typeface="Arial"/>
              </a:rPr>
              <a:t>merits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escalation</a:t>
            </a:r>
            <a:r>
              <a:rPr lang="fr-FR" sz="1200" b="0" strike="noStrike" spc="-1" dirty="0">
                <a:latin typeface="Arial"/>
              </a:rPr>
              <a:t>. As a </a:t>
            </a:r>
            <a:r>
              <a:rPr lang="fr-FR" sz="1200" b="0" strike="noStrike" spc="-1" dirty="0" err="1">
                <a:latin typeface="Arial"/>
              </a:rPr>
              <a:t>controlled</a:t>
            </a:r>
            <a:r>
              <a:rPr lang="fr-FR" sz="1200" b="0" strike="noStrike" spc="-1" dirty="0">
                <a:latin typeface="Arial"/>
              </a:rPr>
              <a:t> case, </a:t>
            </a:r>
            <a:r>
              <a:rPr lang="fr-FR" sz="1200" b="0" strike="noStrike" spc="-1" dirty="0" err="1">
                <a:latin typeface="Arial"/>
              </a:rPr>
              <a:t>we</a:t>
            </a:r>
            <a:r>
              <a:rPr lang="fr-FR" sz="1200" b="0" strike="noStrike" spc="-1" dirty="0">
                <a:latin typeface="Arial"/>
              </a:rPr>
              <a:t> use the long-running </a:t>
            </a:r>
            <a:r>
              <a:rPr lang="fr-FR" sz="1200" b="0" strike="noStrike" spc="-1" dirty="0" err="1">
                <a:latin typeface="Arial"/>
              </a:rPr>
              <a:t>Hukkakero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chemical</a:t>
            </a:r>
            <a:r>
              <a:rPr lang="fr-FR" sz="1200" b="0" strike="noStrike" spc="-1" dirty="0">
                <a:latin typeface="Arial"/>
              </a:rPr>
              <a:t> explosions in </a:t>
            </a:r>
            <a:r>
              <a:rPr lang="fr-FR" sz="1200" b="0" strike="noStrike" spc="-1" dirty="0" err="1">
                <a:latin typeface="Arial"/>
              </a:rPr>
              <a:t>Finland</a:t>
            </a:r>
            <a:r>
              <a:rPr lang="fr-FR" sz="1200" b="0" strike="noStrike" spc="-1" dirty="0">
                <a:latin typeface="Arial"/>
              </a:rPr>
              <a:t>—</a:t>
            </a:r>
            <a:r>
              <a:rPr lang="fr-FR" sz="1200" b="0" strike="noStrike" spc="-1" dirty="0" err="1">
                <a:latin typeface="Arial"/>
              </a:rPr>
              <a:t>reliably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recorded</a:t>
            </a:r>
            <a:r>
              <a:rPr lang="fr-FR" sz="1200" b="0" strike="noStrike" spc="-1" dirty="0">
                <a:latin typeface="Arial"/>
              </a:rPr>
              <a:t> at IS37</a:t>
            </a:r>
            <a:r>
              <a:rPr lang="fr-FR" sz="1200" b="1" strike="noStrike" spc="-1" dirty="0">
                <a:latin typeface="Arial"/>
              </a:rPr>
              <a:t> (≈321 km)</a:t>
            </a:r>
            <a:r>
              <a:rPr lang="fr-FR" sz="1200" b="0" strike="noStrike" spc="-1" dirty="0">
                <a:latin typeface="Arial"/>
              </a:rPr>
              <a:t>—</a:t>
            </a:r>
            <a:r>
              <a:rPr lang="fr-FR" sz="1200" b="0" strike="noStrike" spc="-1" dirty="0" err="1">
                <a:latin typeface="Arial"/>
              </a:rPr>
              <a:t>whose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yields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1" strike="noStrike" spc="-1" dirty="0">
                <a:latin typeface="Arial"/>
              </a:rPr>
              <a:t>W</a:t>
            </a:r>
            <a:r>
              <a:rPr lang="fr-FR" sz="1200" b="0" strike="noStrike" spc="-1" dirty="0">
                <a:latin typeface="Arial"/>
              </a:rPr>
              <a:t> are in the </a:t>
            </a:r>
            <a:r>
              <a:rPr lang="fr-FR" sz="1200" b="1" strike="noStrike" spc="-1" dirty="0">
                <a:latin typeface="Arial"/>
              </a:rPr>
              <a:t>15–30</a:t>
            </a:r>
            <a:r>
              <a:rPr lang="fr-FR" sz="1200" b="0" strike="noStrike" spc="-1" dirty="0">
                <a:latin typeface="Arial"/>
              </a:rPr>
              <a:t> t range. </a:t>
            </a:r>
            <a:endParaRPr lang="fr-FR" sz="1200" spc="-1" dirty="0">
              <a:latin typeface="Arial"/>
            </a:endParaRPr>
          </a:p>
          <a:p>
            <a:pPr algn="just"/>
            <a:endParaRPr lang="fr-FR" sz="1200" b="0" strike="noStrike" spc="-1" dirty="0">
              <a:latin typeface="Arial"/>
            </a:endParaRPr>
          </a:p>
          <a:p>
            <a:pPr algn="just"/>
            <a:r>
              <a:rPr lang="fr-FR" sz="1200" b="0" strike="noStrike" spc="-1" dirty="0">
                <a:latin typeface="Arial"/>
              </a:rPr>
              <a:t>The main obstacle </a:t>
            </a:r>
            <a:r>
              <a:rPr lang="fr-FR" sz="1200" b="0" strike="noStrike" spc="-1" dirty="0" err="1">
                <a:latin typeface="Arial"/>
              </a:rPr>
              <a:t>is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atmospheric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variability</a:t>
            </a:r>
            <a:r>
              <a:rPr lang="fr-FR" sz="1200" b="0" strike="noStrike" spc="-1" dirty="0">
                <a:latin typeface="Arial"/>
              </a:rPr>
              <a:t>, </a:t>
            </a:r>
            <a:r>
              <a:rPr lang="fr-FR" sz="1200" b="0" strike="noStrike" spc="-1" dirty="0" err="1">
                <a:latin typeface="Arial"/>
              </a:rPr>
              <a:t>especially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gravity-wave</a:t>
            </a:r>
            <a:r>
              <a:rPr lang="fr-FR" sz="1200" b="0" strike="noStrike" spc="-1" dirty="0">
                <a:latin typeface="Arial"/>
              </a:rPr>
              <a:t>–</a:t>
            </a:r>
            <a:r>
              <a:rPr lang="fr-FR" sz="1200" b="0" strike="noStrike" spc="-1" dirty="0" err="1">
                <a:latin typeface="Arial"/>
              </a:rPr>
              <a:t>driven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wind</a:t>
            </a:r>
            <a:r>
              <a:rPr lang="fr-FR" sz="1200" b="0" strike="noStrike" spc="-1" dirty="0">
                <a:latin typeface="Arial"/>
              </a:rPr>
              <a:t>/</a:t>
            </a:r>
            <a:r>
              <a:rPr lang="fr-FR" sz="1200" b="0" strike="noStrike" spc="-1" dirty="0" err="1">
                <a:latin typeface="Arial"/>
              </a:rPr>
              <a:t>temperature</a:t>
            </a:r>
            <a:r>
              <a:rPr lang="fr-FR" sz="1200" b="0" strike="noStrike" spc="-1" dirty="0">
                <a:latin typeface="Arial"/>
              </a:rPr>
              <a:t> fluctuations in the </a:t>
            </a:r>
            <a:r>
              <a:rPr lang="fr-FR" sz="1200" b="0" strike="noStrike" spc="-1" dirty="0" err="1">
                <a:latin typeface="Arial"/>
              </a:rPr>
              <a:t>stratosphere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that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refract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sound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ducts</a:t>
            </a:r>
            <a:r>
              <a:rPr lang="fr-FR" sz="1200" b="0" strike="noStrike" spc="-1" dirty="0">
                <a:latin typeface="Arial"/>
              </a:rPr>
              <a:t> and alter effective </a:t>
            </a:r>
            <a:r>
              <a:rPr lang="fr-FR" sz="1200" b="0" strike="noStrike" spc="-1" dirty="0" err="1">
                <a:latin typeface="Arial"/>
              </a:rPr>
              <a:t>celerity</a:t>
            </a:r>
            <a:r>
              <a:rPr lang="fr-FR" sz="1200" b="0" strike="noStrike" spc="-1" dirty="0">
                <a:latin typeface="Arial"/>
              </a:rPr>
              <a:t>, </a:t>
            </a:r>
            <a:r>
              <a:rPr lang="fr-FR" sz="1200" b="0" strike="noStrike" spc="-1" dirty="0" err="1">
                <a:latin typeface="Arial"/>
              </a:rPr>
              <a:t>making</a:t>
            </a:r>
            <a:r>
              <a:rPr lang="fr-FR" sz="1200" b="0" strike="noStrike" spc="-1" dirty="0">
                <a:latin typeface="Arial"/>
              </a:rPr>
              <a:t> propagation </a:t>
            </a:r>
            <a:r>
              <a:rPr lang="fr-FR" sz="1200" b="0" strike="noStrike" spc="-1" dirty="0" err="1">
                <a:latin typeface="Arial"/>
              </a:rPr>
              <a:t>both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uncertain</a:t>
            </a:r>
            <a:r>
              <a:rPr lang="fr-FR" sz="1200" b="0" strike="noStrike" spc="-1" dirty="0">
                <a:latin typeface="Arial"/>
              </a:rPr>
              <a:t> and </a:t>
            </a:r>
            <a:r>
              <a:rPr lang="fr-FR" sz="1200" b="0" strike="noStrike" spc="-1" dirty="0" err="1">
                <a:latin typeface="Arial"/>
              </a:rPr>
              <a:t>expensive</a:t>
            </a:r>
            <a:r>
              <a:rPr lang="fr-FR" sz="1200" b="0" strike="noStrike" spc="-1" dirty="0">
                <a:latin typeface="Arial"/>
              </a:rPr>
              <a:t> to </a:t>
            </a:r>
            <a:r>
              <a:rPr lang="fr-FR" sz="1200" b="0" strike="noStrike" spc="-1" dirty="0" err="1">
                <a:latin typeface="Arial"/>
              </a:rPr>
              <a:t>simulate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numerically</a:t>
            </a:r>
            <a:r>
              <a:rPr lang="fr-FR" sz="1200" b="0" strike="noStrike" spc="-1" dirty="0">
                <a:latin typeface="Arial"/>
              </a:rPr>
              <a:t> due to </a:t>
            </a:r>
            <a:r>
              <a:rPr lang="fr-FR" sz="1200" b="1" strike="noStrike" spc="-1" dirty="0" err="1">
                <a:latin typeface="Arial"/>
              </a:rPr>
              <a:t>statistical</a:t>
            </a:r>
            <a:r>
              <a:rPr lang="fr-FR" sz="1200" b="1" strike="noStrike" spc="-1" dirty="0">
                <a:latin typeface="Arial"/>
              </a:rPr>
              <a:t> dispersion</a:t>
            </a:r>
            <a:r>
              <a:rPr lang="fr-FR" sz="1200" b="0" strike="noStrike" spc="-1" dirty="0">
                <a:latin typeface="Arial"/>
              </a:rPr>
              <a:t>. Our </a:t>
            </a:r>
            <a:r>
              <a:rPr lang="fr-FR" sz="1200" b="0" strike="noStrike" spc="-1" dirty="0" err="1">
                <a:latin typeface="Arial"/>
              </a:rPr>
              <a:t>approach</a:t>
            </a:r>
            <a:r>
              <a:rPr lang="fr-FR" sz="1200" b="0" strike="noStrike" spc="-1" dirty="0">
                <a:latin typeface="Arial"/>
              </a:rPr>
              <a:t> combines a </a:t>
            </a:r>
            <a:r>
              <a:rPr lang="fr-FR" sz="1200" b="0" strike="noStrike" spc="-1" dirty="0" err="1">
                <a:latin typeface="Arial"/>
              </a:rPr>
              <a:t>fast</a:t>
            </a:r>
            <a:r>
              <a:rPr lang="fr-FR" sz="1200" b="0" strike="noStrike" spc="-1" dirty="0">
                <a:latin typeface="Arial"/>
              </a:rPr>
              <a:t>, </a:t>
            </a:r>
            <a:r>
              <a:rPr lang="fr-FR" sz="1200" b="0" strike="noStrike" spc="-1" dirty="0" err="1">
                <a:latin typeface="Arial"/>
              </a:rPr>
              <a:t>physics-informed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surrogate</a:t>
            </a:r>
            <a:r>
              <a:rPr lang="fr-FR" sz="1200" b="0" strike="noStrike" spc="-1" dirty="0">
                <a:latin typeface="Arial"/>
              </a:rPr>
              <a:t> for propagation </a:t>
            </a:r>
            <a:r>
              <a:rPr lang="fr-FR" sz="1200" b="0" strike="noStrike" spc="-1" dirty="0" err="1">
                <a:latin typeface="Arial"/>
              </a:rPr>
              <a:t>with</a:t>
            </a:r>
            <a:r>
              <a:rPr lang="fr-FR" sz="1200" b="0" strike="noStrike" spc="-1" dirty="0">
                <a:latin typeface="Arial"/>
              </a:rPr>
              <a:t> a </a:t>
            </a:r>
            <a:r>
              <a:rPr lang="fr-FR" sz="1200" b="0" strike="noStrike" spc="-1" dirty="0" err="1">
                <a:latin typeface="Arial"/>
              </a:rPr>
              <a:t>Bayesian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inference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scheme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that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turns</a:t>
            </a:r>
            <a:r>
              <a:rPr lang="fr-FR" sz="1200" b="0" strike="noStrike" spc="-1" dirty="0">
                <a:latin typeface="Arial"/>
              </a:rPr>
              <a:t> station </a:t>
            </a:r>
            <a:r>
              <a:rPr lang="fr-FR" sz="1200" b="0" strike="noStrike" spc="-1" dirty="0" err="1">
                <a:latin typeface="Arial"/>
              </a:rPr>
              <a:t>recordings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into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yield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estimates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with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credible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intervals</a:t>
            </a:r>
            <a:r>
              <a:rPr lang="fr-FR" sz="1200" b="0" strike="noStrike" spc="-1" dirty="0">
                <a:latin typeface="Arial"/>
              </a:rPr>
              <a:t>. The </a:t>
            </a:r>
            <a:r>
              <a:rPr lang="fr-FR" sz="1200" b="0" strike="noStrike" spc="-1" dirty="0" err="1">
                <a:latin typeface="Arial"/>
              </a:rPr>
              <a:t>scientific</a:t>
            </a:r>
            <a:r>
              <a:rPr lang="fr-FR" sz="1200" b="0" strike="noStrike" spc="-1" dirty="0">
                <a:latin typeface="Arial"/>
              </a:rPr>
              <a:t> question </a:t>
            </a:r>
            <a:r>
              <a:rPr lang="fr-FR" sz="1200" b="0" strike="noStrike" spc="-1" dirty="0" err="1">
                <a:latin typeface="Arial"/>
              </a:rPr>
              <a:t>is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straightforward</a:t>
            </a:r>
            <a:r>
              <a:rPr lang="fr-FR" sz="1200" b="0" strike="noStrike" spc="-1" dirty="0">
                <a:latin typeface="Arial"/>
              </a:rPr>
              <a:t>: </a:t>
            </a:r>
            <a:r>
              <a:rPr lang="fr-FR" sz="1200" b="1" strike="noStrike" spc="-1" dirty="0" err="1">
                <a:latin typeface="Arial"/>
              </a:rPr>
              <a:t>can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we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reliably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separate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nuclear-scale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from</a:t>
            </a:r>
            <a:r>
              <a:rPr lang="fr-FR" sz="1200" b="1" strike="noStrike" spc="-1" dirty="0">
                <a:latin typeface="Arial"/>
              </a:rPr>
              <a:t> non-</a:t>
            </a:r>
            <a:r>
              <a:rPr lang="fr-FR" sz="1200" b="1" strike="noStrike" spc="-1" dirty="0" err="1">
                <a:latin typeface="Arial"/>
              </a:rPr>
              <a:t>nuclear</a:t>
            </a:r>
            <a:r>
              <a:rPr lang="fr-FR" sz="1200" b="1" strike="noStrike" spc="-1" dirty="0">
                <a:latin typeface="Arial"/>
              </a:rPr>
              <a:t>-</a:t>
            </a:r>
            <a:r>
              <a:rPr lang="fr-FR" sz="1200" b="1" strike="noStrike" spc="-1" dirty="0" err="1">
                <a:latin typeface="Arial"/>
              </a:rPr>
              <a:t>scale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yields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under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realistic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atmospheric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variability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using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Bayesian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analysis</a:t>
            </a:r>
            <a:r>
              <a:rPr lang="fr-FR" sz="1200" b="1" strike="noStrike" spc="-1" dirty="0">
                <a:latin typeface="Arial"/>
              </a:rPr>
              <a:t> of </a:t>
            </a:r>
            <a:r>
              <a:rPr lang="fr-FR" sz="1200" b="1" strike="noStrike" spc="-1" dirty="0" err="1">
                <a:latin typeface="Arial"/>
              </a:rPr>
              <a:t>infrasound</a:t>
            </a:r>
            <a:r>
              <a:rPr lang="fr-FR" sz="1200" b="1" strike="noStrike" spc="-1" dirty="0">
                <a:latin typeface="Arial"/>
              </a:rPr>
              <a:t>?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71" name="Image 70"/>
          <p:cNvPicPr/>
          <p:nvPr/>
        </p:nvPicPr>
        <p:blipFill>
          <a:blip r:embed="rId3"/>
          <a:stretch/>
        </p:blipFill>
        <p:spPr>
          <a:xfrm>
            <a:off x="8166000" y="2923223"/>
            <a:ext cx="3772140" cy="3497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72" name="Image 71"/>
          <p:cNvPicPr/>
          <p:nvPr/>
        </p:nvPicPr>
        <p:blipFill>
          <a:blip r:embed="rId4"/>
          <a:stretch/>
        </p:blipFill>
        <p:spPr>
          <a:xfrm>
            <a:off x="8745780" y="5760001"/>
            <a:ext cx="2921820" cy="360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73" name="Image 72"/>
          <p:cNvPicPr/>
          <p:nvPr/>
        </p:nvPicPr>
        <p:blipFill>
          <a:blip r:embed="rId5"/>
          <a:stretch/>
        </p:blipFill>
        <p:spPr>
          <a:xfrm>
            <a:off x="8467200" y="6261480"/>
            <a:ext cx="3628800" cy="542520"/>
          </a:xfrm>
          <a:prstGeom prst="rect">
            <a:avLst/>
          </a:prstGeom>
          <a:ln w="0">
            <a:noFill/>
          </a:ln>
        </p:spPr>
      </p:pic>
      <p:sp>
        <p:nvSpPr>
          <p:cNvPr id="75" name="Connecteur droit 74"/>
          <p:cNvSpPr/>
          <p:nvPr/>
        </p:nvSpPr>
        <p:spPr>
          <a:xfrm>
            <a:off x="900000" y="2880000"/>
            <a:ext cx="480240" cy="0"/>
          </a:xfrm>
          <a:prstGeom prst="line">
            <a:avLst/>
          </a:prstGeom>
          <a:ln w="0">
            <a:noFill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6" name="Connecteur droit 75"/>
          <p:cNvSpPr/>
          <p:nvPr/>
        </p:nvSpPr>
        <p:spPr>
          <a:xfrm>
            <a:off x="2880000" y="2880000"/>
            <a:ext cx="540000" cy="0"/>
          </a:xfrm>
          <a:prstGeom prst="line">
            <a:avLst/>
          </a:prstGeom>
          <a:ln w="0">
            <a:noFill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79" name="Image 78"/>
          <p:cNvPicPr/>
          <p:nvPr/>
        </p:nvPicPr>
        <p:blipFill rotWithShape="1">
          <a:blip r:embed="rId6"/>
          <a:srcRect l="1" r="498"/>
          <a:stretch/>
        </p:blipFill>
        <p:spPr>
          <a:xfrm>
            <a:off x="3420000" y="2867018"/>
            <a:ext cx="4558140" cy="2083759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90" name="ZoneTexte 89"/>
          <p:cNvSpPr txBox="1"/>
          <p:nvPr/>
        </p:nvSpPr>
        <p:spPr>
          <a:xfrm>
            <a:off x="9616440" y="1159020"/>
            <a:ext cx="1645920" cy="48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400" b="1" spc="-1" dirty="0">
                <a:solidFill>
                  <a:srgbClr val="1A3A64"/>
                </a:solidFill>
                <a:latin typeface="Arial"/>
              </a:rPr>
              <a:t>Methodology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25518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3651615" y="1403820"/>
            <a:ext cx="3680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spc="-1" dirty="0" err="1"/>
              <a:t>We</a:t>
            </a:r>
            <a:r>
              <a:rPr lang="fr-FR" sz="1200" spc="-1" dirty="0"/>
              <a:t> </a:t>
            </a:r>
            <a:r>
              <a:rPr lang="fr-FR" sz="1200" spc="-1" dirty="0" err="1"/>
              <a:t>synthesize</a:t>
            </a:r>
            <a:r>
              <a:rPr lang="fr-FR" sz="1200" spc="-1" dirty="0"/>
              <a:t> a training corpus of </a:t>
            </a:r>
            <a:r>
              <a:rPr lang="fr-FR" sz="1200" b="1" spc="-1" dirty="0"/>
              <a:t>~20,000 </a:t>
            </a:r>
            <a:r>
              <a:rPr lang="fr-FR" sz="1200" spc="-1" dirty="0"/>
              <a:t>effective-</a:t>
            </a:r>
            <a:r>
              <a:rPr lang="fr-FR" sz="1200" spc="-1" dirty="0" err="1"/>
              <a:t>celerity</a:t>
            </a:r>
            <a:r>
              <a:rPr lang="fr-FR" sz="1200" spc="-1" dirty="0"/>
              <a:t> profiles </a:t>
            </a:r>
            <a:r>
              <a:rPr lang="fr-FR" sz="1200" b="1" spc="-1" dirty="0"/>
              <a:t>a</a:t>
            </a:r>
            <a:r>
              <a:rPr lang="fr-FR" sz="1200" spc="-1" dirty="0"/>
              <a:t> </a:t>
            </a:r>
            <a:r>
              <a:rPr lang="fr-FR" sz="1200" spc="-1" dirty="0" err="1"/>
              <a:t>representing</a:t>
            </a:r>
            <a:r>
              <a:rPr lang="fr-FR" sz="1200" spc="-1" dirty="0"/>
              <a:t> </a:t>
            </a:r>
            <a:r>
              <a:rPr lang="fr-FR" sz="1200" spc="-1" dirty="0" err="1"/>
              <a:t>ten</a:t>
            </a:r>
            <a:r>
              <a:rPr lang="fr-FR" sz="1200" spc="-1" dirty="0"/>
              <a:t> </a:t>
            </a:r>
            <a:r>
              <a:rPr lang="fr-FR" sz="1200" spc="-1" dirty="0" err="1"/>
              <a:t>years</a:t>
            </a:r>
            <a:r>
              <a:rPr lang="fr-FR" sz="1200" spc="-1" dirty="0"/>
              <a:t> of </a:t>
            </a:r>
            <a:r>
              <a:rPr lang="fr-FR" sz="1200" spc="-1" dirty="0" err="1"/>
              <a:t>Hukkakero-like</a:t>
            </a:r>
            <a:r>
              <a:rPr lang="fr-FR" sz="1200" spc="-1" dirty="0"/>
              <a:t> conditions, </a:t>
            </a:r>
            <a:r>
              <a:rPr lang="fr-FR" sz="1200" spc="-1" dirty="0" err="1"/>
              <a:t>with</a:t>
            </a:r>
            <a:r>
              <a:rPr lang="fr-FR" sz="1200" spc="-1" dirty="0"/>
              <a:t> and </a:t>
            </a:r>
            <a:r>
              <a:rPr lang="fr-FR" sz="1200" spc="-1" dirty="0" err="1"/>
              <a:t>without</a:t>
            </a:r>
            <a:r>
              <a:rPr lang="fr-FR" sz="1200" b="1" spc="-1" dirty="0"/>
              <a:t> </a:t>
            </a:r>
            <a:r>
              <a:rPr lang="fr-FR" sz="1200" b="1" spc="-1" dirty="0" err="1"/>
              <a:t>gravity-wave</a:t>
            </a:r>
            <a:r>
              <a:rPr lang="fr-FR" sz="1200" b="1" spc="-1" dirty="0"/>
              <a:t> perturbations.</a:t>
            </a:r>
            <a:r>
              <a:rPr lang="fr-FR" sz="1200" spc="-1" dirty="0"/>
              <a:t> For </a:t>
            </a:r>
            <a:r>
              <a:rPr lang="fr-FR" sz="1200" spc="-1" dirty="0" err="1"/>
              <a:t>each</a:t>
            </a:r>
            <a:r>
              <a:rPr lang="fr-FR" sz="1200" spc="-1" dirty="0"/>
              <a:t> profile, a normal-mode </a:t>
            </a:r>
            <a:r>
              <a:rPr lang="fr-FR" sz="1200" spc="-1" dirty="0" err="1"/>
              <a:t>solver</a:t>
            </a:r>
            <a:r>
              <a:rPr lang="fr-FR" sz="1200" spc="-1" dirty="0"/>
              <a:t> (FLOWS) </a:t>
            </a:r>
            <a:r>
              <a:rPr lang="fr-FR" sz="1200" spc="-1" dirty="0" err="1"/>
              <a:t>provides</a:t>
            </a:r>
            <a:r>
              <a:rPr lang="fr-FR" sz="1200" spc="-1" dirty="0"/>
              <a:t> 1D transmission </a:t>
            </a:r>
            <a:r>
              <a:rPr lang="fr-FR" sz="1200" spc="-1" dirty="0" err="1"/>
              <a:t>loss</a:t>
            </a:r>
            <a:r>
              <a:rPr lang="fr-FR" sz="1200" spc="-1" dirty="0"/>
              <a:t> </a:t>
            </a:r>
            <a:r>
              <a:rPr lang="fr-FR" sz="1200" b="1" spc="-1" dirty="0"/>
              <a:t>u</a:t>
            </a:r>
            <a:r>
              <a:rPr lang="fr-FR" sz="1200" spc="-1" dirty="0"/>
              <a:t> </a:t>
            </a:r>
            <a:r>
              <a:rPr lang="fr-FR" sz="1200" spc="-1" dirty="0" err="1"/>
              <a:t>across</a:t>
            </a:r>
            <a:r>
              <a:rPr lang="fr-FR" sz="1200" spc="-1" dirty="0"/>
              <a:t> </a:t>
            </a:r>
            <a:r>
              <a:rPr lang="fr-FR" sz="1200" b="1" spc="-1" dirty="0"/>
              <a:t>25 </a:t>
            </a:r>
            <a:r>
              <a:rPr lang="fr-FR" sz="1200" b="1" spc="-1" dirty="0" err="1"/>
              <a:t>frequencies</a:t>
            </a:r>
            <a:r>
              <a:rPr lang="fr-FR" sz="1200" b="1" spc="-1" dirty="0"/>
              <a:t> </a:t>
            </a:r>
            <a:r>
              <a:rPr lang="fr-FR" sz="1200" b="1" spc="-1" dirty="0" err="1"/>
              <a:t>between</a:t>
            </a:r>
            <a:r>
              <a:rPr lang="fr-FR" sz="1200" b="1" spc="-1" dirty="0"/>
              <a:t> 0.06 and 1.5 Hz</a:t>
            </a:r>
            <a:r>
              <a:rPr lang="fr-FR" sz="1200" spc="-1" dirty="0"/>
              <a:t> and ranges </a:t>
            </a:r>
            <a:r>
              <a:rPr lang="fr-FR" sz="1200" spc="-1" dirty="0" err="1"/>
              <a:t>from</a:t>
            </a:r>
            <a:r>
              <a:rPr lang="fr-FR" sz="1200" spc="-1" dirty="0"/>
              <a:t> </a:t>
            </a:r>
            <a:r>
              <a:rPr lang="fr-FR" sz="1200" b="1" spc="-1" dirty="0"/>
              <a:t>1 to 351</a:t>
            </a:r>
            <a:r>
              <a:rPr lang="fr-FR" sz="1200" spc="-1" dirty="0"/>
              <a:t> km. </a:t>
            </a:r>
            <a:endParaRPr lang="fr-FR" sz="1200" dirty="0"/>
          </a:p>
        </p:txBody>
      </p:sp>
      <p:sp>
        <p:nvSpPr>
          <p:cNvPr id="22" name="Rectangle 21"/>
          <p:cNvSpPr/>
          <p:nvPr/>
        </p:nvSpPr>
        <p:spPr>
          <a:xfrm>
            <a:off x="3520440" y="5047427"/>
            <a:ext cx="3589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spc="-1" dirty="0" err="1">
                <a:solidFill>
                  <a:schemeClr val="bg1">
                    <a:lumMod val="65000"/>
                  </a:schemeClr>
                </a:solidFill>
              </a:rPr>
              <a:t>Hukkakero</a:t>
            </a:r>
            <a:r>
              <a:rPr lang="en-US" sz="1200" spc="-1" dirty="0">
                <a:solidFill>
                  <a:schemeClr val="bg1">
                    <a:lumMod val="65000"/>
                  </a:schemeClr>
                </a:solidFill>
              </a:rPr>
              <a:t> #96 (19 Aug 2022). Gravity-wave perturbations drive strong dispersion in transmission-loss across selected frequencies, with gains up to ~20 dB; the bold black curve is the no-GW baseline.</a:t>
            </a:r>
            <a:endParaRPr lang="fr-FR" sz="1200" spc="-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80000" y="1440000"/>
            <a:ext cx="3780000" cy="36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7" name="TextBox 3"/>
          <p:cNvSpPr/>
          <p:nvPr/>
        </p:nvSpPr>
        <p:spPr>
          <a:xfrm>
            <a:off x="4196880" y="-185400"/>
            <a:ext cx="7470720" cy="97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FFFFFF"/>
                </a:solidFill>
                <a:latin typeface="Arial"/>
              </a:rPr>
              <a:t>Estimating Explosion Yields Using Fourier Neural Operators and Long-Range Infrasound Observations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</p:txBody>
      </p:sp>
      <p:sp>
        <p:nvSpPr>
          <p:cNvPr id="58" name="Title 1"/>
          <p:cNvSpPr/>
          <p:nvPr/>
        </p:nvSpPr>
        <p:spPr>
          <a:xfrm>
            <a:off x="11490840" y="868680"/>
            <a:ext cx="700560" cy="39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strike="noStrike" spc="-1">
                <a:solidFill>
                  <a:srgbClr val="1B3B65"/>
                </a:solidFill>
                <a:latin typeface="Arial"/>
              </a:rPr>
              <a:t>P2.1-716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-4989690" y="3274425"/>
            <a:ext cx="7740000" cy="7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8322120" y="1077090"/>
            <a:ext cx="2880000" cy="48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400" b="1" strike="noStrike" spc="-1" dirty="0">
                <a:solidFill>
                  <a:srgbClr val="1A3A64"/>
                </a:solidFill>
                <a:latin typeface="Arial"/>
              </a:rPr>
              <a:t>Conclusion &amp; Future Directions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98360" y="180119"/>
            <a:ext cx="3780000" cy="36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5" name="Title 1_0"/>
          <p:cNvSpPr/>
          <p:nvPr/>
        </p:nvSpPr>
        <p:spPr>
          <a:xfrm>
            <a:off x="1494000" y="1083270"/>
            <a:ext cx="3600000" cy="3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trike="noStrike" spc="-1" dirty="0">
                <a:solidFill>
                  <a:srgbClr val="1A3A64"/>
                </a:solidFill>
                <a:latin typeface="Arial"/>
              </a:rPr>
              <a:t>Results for </a:t>
            </a:r>
            <a:r>
              <a:rPr lang="en-US" sz="1400" b="1" strike="noStrike" spc="-1" dirty="0" err="1">
                <a:solidFill>
                  <a:srgbClr val="1A3A64"/>
                </a:solidFill>
                <a:latin typeface="Arial"/>
              </a:rPr>
              <a:t>Hukkakero</a:t>
            </a:r>
            <a:r>
              <a:rPr lang="en-US" sz="1400" b="1" strike="noStrike" spc="-1" dirty="0">
                <a:solidFill>
                  <a:srgbClr val="1A3A64"/>
                </a:solidFill>
                <a:latin typeface="Arial"/>
              </a:rPr>
              <a:t> event of 08/19/22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39640" y="1478325"/>
            <a:ext cx="3960000" cy="34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8074740" y="3359610"/>
            <a:ext cx="2880000" cy="30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400" b="1" strike="noStrike" spc="-1" dirty="0">
                <a:solidFill>
                  <a:srgbClr val="1A3A64"/>
                </a:solidFill>
                <a:latin typeface="Arial"/>
              </a:rPr>
              <a:t>References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8074740" y="1376460"/>
            <a:ext cx="4021260" cy="107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fr-FR" sz="1200" b="0" strike="noStrike" spc="-1" dirty="0">
                <a:latin typeface="Arial"/>
              </a:rPr>
              <a:t>Under </a:t>
            </a:r>
            <a:r>
              <a:rPr lang="fr-FR" sz="1200" b="0" strike="noStrike" spc="-1" dirty="0" err="1">
                <a:latin typeface="Arial"/>
              </a:rPr>
              <a:t>realistic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atmospheric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variability</a:t>
            </a:r>
            <a:r>
              <a:rPr lang="fr-FR" sz="1200" b="0" strike="noStrike" spc="-1" dirty="0">
                <a:latin typeface="Arial"/>
              </a:rPr>
              <a:t>, a </a:t>
            </a:r>
            <a:r>
              <a:rPr lang="fr-FR" sz="1200" b="0" strike="noStrike" spc="-1" dirty="0" err="1">
                <a:latin typeface="Arial"/>
              </a:rPr>
              <a:t>physics-informed</a:t>
            </a:r>
            <a:r>
              <a:rPr lang="fr-FR" sz="1200" b="0" strike="noStrike" spc="-1" dirty="0">
                <a:latin typeface="Arial"/>
              </a:rPr>
              <a:t> ML </a:t>
            </a:r>
            <a:r>
              <a:rPr lang="fr-FR" sz="1200" b="0" strike="noStrike" spc="-1" dirty="0" err="1">
                <a:latin typeface="Arial"/>
              </a:rPr>
              <a:t>surrogate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coupled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with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Bayesian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inference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reliably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estimates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yields</a:t>
            </a:r>
            <a:r>
              <a:rPr lang="fr-FR" sz="1200" b="0" strike="noStrike" spc="-1" dirty="0">
                <a:latin typeface="Arial"/>
              </a:rPr>
              <a:t> in the 15–30 t </a:t>
            </a:r>
            <a:r>
              <a:rPr lang="fr-FR" sz="1200" b="0" strike="noStrike" spc="-1" dirty="0" err="1">
                <a:latin typeface="Arial"/>
              </a:rPr>
              <a:t>regime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from</a:t>
            </a:r>
            <a:r>
              <a:rPr lang="fr-FR" sz="1200" b="0" strike="noStrike" spc="-1" dirty="0">
                <a:latin typeface="Arial"/>
              </a:rPr>
              <a:t> IMS </a:t>
            </a:r>
            <a:r>
              <a:rPr lang="fr-FR" sz="1200" b="0" strike="noStrike" spc="-1" dirty="0" err="1">
                <a:latin typeface="Arial"/>
              </a:rPr>
              <a:t>infrasound</a:t>
            </a:r>
            <a:r>
              <a:rPr lang="fr-FR" sz="1200" b="0" strike="noStrike" spc="-1" dirty="0">
                <a:latin typeface="Arial"/>
              </a:rPr>
              <a:t>, </a:t>
            </a:r>
            <a:r>
              <a:rPr lang="fr-FR" sz="1200" b="0" strike="noStrike" spc="-1" dirty="0" err="1">
                <a:latin typeface="Arial"/>
              </a:rPr>
              <a:t>providing</a:t>
            </a:r>
            <a:r>
              <a:rPr lang="fr-FR" sz="1200" b="0" strike="noStrike" spc="-1" dirty="0">
                <a:latin typeface="Arial"/>
              </a:rPr>
              <a:t> transparent </a:t>
            </a:r>
            <a:r>
              <a:rPr lang="fr-FR" sz="1200" b="0" strike="noStrike" spc="-1" dirty="0" err="1">
                <a:latin typeface="Arial"/>
              </a:rPr>
              <a:t>uncertainty</a:t>
            </a:r>
            <a:r>
              <a:rPr lang="fr-FR" sz="1200" b="0" strike="noStrike" spc="-1" dirty="0">
                <a:latin typeface="Arial"/>
              </a:rPr>
              <a:t> and </a:t>
            </a:r>
            <a:r>
              <a:rPr lang="fr-FR" sz="1200" b="0" strike="noStrike" spc="-1" dirty="0" err="1">
                <a:latin typeface="Arial"/>
              </a:rPr>
              <a:t>supporting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characterization</a:t>
            </a:r>
            <a:r>
              <a:rPr lang="fr-FR" sz="1200" b="0" strike="noStrike" spc="-1" dirty="0">
                <a:latin typeface="Arial"/>
              </a:rPr>
              <a:t> of non-</a:t>
            </a:r>
            <a:r>
              <a:rPr lang="fr-FR" sz="1200" b="0" strike="noStrike" spc="-1" dirty="0" err="1">
                <a:latin typeface="Arial"/>
              </a:rPr>
              <a:t>nuclear</a:t>
            </a:r>
            <a:r>
              <a:rPr lang="fr-FR" sz="1200" b="0" strike="noStrike" spc="-1" dirty="0">
                <a:latin typeface="Arial"/>
              </a:rPr>
              <a:t> and </a:t>
            </a:r>
            <a:r>
              <a:rPr lang="fr-FR" sz="1200" b="0" strike="noStrike" spc="-1" dirty="0" err="1">
                <a:latin typeface="Arial"/>
              </a:rPr>
              <a:t>nuclear-scale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events</a:t>
            </a:r>
            <a:r>
              <a:rPr lang="fr-FR" sz="1200" b="0" strike="noStrike" spc="-1" dirty="0">
                <a:latin typeface="Arial"/>
              </a:rPr>
              <a:t> for CTBT </a:t>
            </a:r>
            <a:r>
              <a:rPr lang="fr-FR" sz="1200" b="0" strike="noStrike" spc="-1" dirty="0" err="1">
                <a:latin typeface="Arial"/>
              </a:rPr>
              <a:t>decision-making</a:t>
            </a:r>
            <a:r>
              <a:rPr lang="fr-FR" sz="1200" b="0" strike="noStrike" spc="-1" dirty="0">
                <a:latin typeface="Arial"/>
              </a:rPr>
              <a:t>. </a:t>
            </a:r>
            <a:r>
              <a:rPr lang="fr-FR" sz="1200" b="0" strike="noStrike" spc="-1" dirty="0" err="1">
                <a:latin typeface="Arial"/>
              </a:rPr>
              <a:t>We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will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extend</a:t>
            </a:r>
            <a:r>
              <a:rPr lang="fr-FR" sz="1200" b="0" strike="noStrike" spc="-1" dirty="0">
                <a:latin typeface="Arial"/>
              </a:rPr>
              <a:t> to 2D </a:t>
            </a:r>
            <a:r>
              <a:rPr lang="fr-FR" sz="1200" b="0" strike="noStrike" spc="-1" dirty="0" err="1">
                <a:latin typeface="Arial"/>
              </a:rPr>
              <a:t>waveform</a:t>
            </a:r>
            <a:r>
              <a:rPr lang="fr-FR" sz="1200" b="0" strike="noStrike" spc="-1" dirty="0">
                <a:latin typeface="Arial"/>
              </a:rPr>
              <a:t> propagation and </a:t>
            </a:r>
            <a:r>
              <a:rPr lang="fr-FR" sz="1200" b="0" strike="noStrike" spc="-1" dirty="0" err="1">
                <a:latin typeface="Arial"/>
              </a:rPr>
              <a:t>seismo-acoustic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coupling</a:t>
            </a:r>
            <a:r>
              <a:rPr lang="fr-FR" sz="1200" b="0" strike="noStrike" spc="-1" dirty="0">
                <a:latin typeface="Arial"/>
              </a:rPr>
              <a:t>, and </a:t>
            </a:r>
            <a:r>
              <a:rPr lang="fr-FR" sz="1200" b="0" strike="noStrike" spc="-1" dirty="0" err="1">
                <a:latin typeface="Arial"/>
              </a:rPr>
              <a:t>harden</a:t>
            </a:r>
            <a:r>
              <a:rPr lang="fr-FR" sz="1200" b="0" strike="noStrike" spc="-1" dirty="0">
                <a:latin typeface="Arial"/>
              </a:rPr>
              <a:t> a real-time pipeline </a:t>
            </a:r>
            <a:r>
              <a:rPr lang="fr-FR" sz="1200" b="0" strike="noStrike" spc="-1" dirty="0" err="1">
                <a:latin typeface="Arial"/>
              </a:rPr>
              <a:t>with</a:t>
            </a:r>
            <a:r>
              <a:rPr lang="fr-FR" sz="1200" b="0" strike="noStrike" spc="-1" dirty="0">
                <a:latin typeface="Arial"/>
              </a:rPr>
              <a:t> adaptive </a:t>
            </a:r>
            <a:r>
              <a:rPr lang="fr-FR" sz="1200" b="0" strike="noStrike" spc="-1" dirty="0" err="1">
                <a:latin typeface="Arial"/>
              </a:rPr>
              <a:t>frequency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selection</a:t>
            </a:r>
            <a:r>
              <a:rPr lang="fr-FR" sz="1200" b="0" strike="noStrike" spc="-1" dirty="0">
                <a:latin typeface="Arial"/>
              </a:rPr>
              <a:t> for </a:t>
            </a:r>
            <a:r>
              <a:rPr lang="fr-FR" sz="1200" b="0" strike="noStrike" spc="-1" dirty="0" err="1">
                <a:latin typeface="Arial"/>
              </a:rPr>
              <a:t>operational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deployment</a:t>
            </a:r>
            <a:r>
              <a:rPr lang="fr-FR" sz="1200" b="0" strike="noStrike" spc="-1" dirty="0">
                <a:latin typeface="Arial"/>
              </a:rPr>
              <a:t>.</a:t>
            </a:r>
          </a:p>
          <a:p>
            <a:pPr algn="just"/>
            <a:endParaRPr lang="fr-FR" sz="1200" b="0" strike="noStrike" spc="-1" dirty="0">
              <a:latin typeface="Arial"/>
            </a:endParaRPr>
          </a:p>
        </p:txBody>
      </p:sp>
      <p:pic>
        <p:nvPicPr>
          <p:cNvPr id="73" name="Image 72"/>
          <p:cNvPicPr/>
          <p:nvPr/>
        </p:nvPicPr>
        <p:blipFill>
          <a:blip r:embed="rId3"/>
          <a:stretch/>
        </p:blipFill>
        <p:spPr>
          <a:xfrm>
            <a:off x="8467200" y="6261480"/>
            <a:ext cx="3628800" cy="542520"/>
          </a:xfrm>
          <a:prstGeom prst="rect">
            <a:avLst/>
          </a:prstGeom>
          <a:ln w="0">
            <a:noFill/>
          </a:ln>
        </p:spPr>
      </p:pic>
      <p:pic>
        <p:nvPicPr>
          <p:cNvPr id="81" name="Image 80"/>
          <p:cNvPicPr/>
          <p:nvPr/>
        </p:nvPicPr>
        <p:blipFill>
          <a:blip r:embed="rId4"/>
          <a:stretch/>
        </p:blipFill>
        <p:spPr>
          <a:xfrm>
            <a:off x="4310055" y="4534436"/>
            <a:ext cx="2311830" cy="1620377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82" name="Image 81"/>
          <p:cNvPicPr/>
          <p:nvPr/>
        </p:nvPicPr>
        <p:blipFill rotWithShape="1">
          <a:blip r:embed="rId5"/>
          <a:srcRect r="70503"/>
          <a:stretch/>
        </p:blipFill>
        <p:spPr>
          <a:xfrm>
            <a:off x="577080" y="1675244"/>
            <a:ext cx="1670970" cy="2520315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83" name="Image 82"/>
          <p:cNvPicPr/>
          <p:nvPr/>
        </p:nvPicPr>
        <p:blipFill>
          <a:blip r:embed="rId6"/>
          <a:stretch/>
        </p:blipFill>
        <p:spPr>
          <a:xfrm>
            <a:off x="630000" y="4560494"/>
            <a:ext cx="2070480" cy="1594319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84" name="Image 83"/>
          <p:cNvPicPr/>
          <p:nvPr/>
        </p:nvPicPr>
        <p:blipFill>
          <a:blip r:embed="rId7"/>
          <a:stretch/>
        </p:blipFill>
        <p:spPr>
          <a:xfrm>
            <a:off x="3324570" y="1675244"/>
            <a:ext cx="3358710" cy="2520315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85" name="ZoneTexte 84"/>
          <p:cNvSpPr txBox="1"/>
          <p:nvPr/>
        </p:nvSpPr>
        <p:spPr>
          <a:xfrm>
            <a:off x="5256930" y="4294604"/>
            <a:ext cx="1386930" cy="23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200" spc="-1" dirty="0">
                <a:latin typeface="Calibri"/>
              </a:rPr>
              <a:t>❷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1" strike="noStrike" spc="-1" dirty="0">
                <a:latin typeface="Arial"/>
              </a:rPr>
              <a:t>MLE + MCMC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380160" y="1339515"/>
            <a:ext cx="4092120" cy="37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200" spc="-1" dirty="0">
                <a:latin typeface="Calibri"/>
              </a:rPr>
              <a:t>❶ </a:t>
            </a:r>
            <a:r>
              <a:rPr lang="fr-FR" sz="1200" b="1" strike="noStrike" spc="-1" dirty="0" err="1">
                <a:latin typeface="Arial"/>
              </a:rPr>
              <a:t>Inference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with</a:t>
            </a:r>
            <a:r>
              <a:rPr lang="fr-FR" sz="1200" b="1" strike="noStrike" spc="-1" dirty="0">
                <a:latin typeface="Arial"/>
              </a:rPr>
              <a:t> </a:t>
            </a:r>
            <a:r>
              <a:rPr lang="fr-FR" sz="1200" b="1" strike="noStrike" spc="-1" dirty="0" err="1">
                <a:latin typeface="Arial"/>
              </a:rPr>
              <a:t>surrogate</a:t>
            </a:r>
            <a:r>
              <a:rPr lang="fr-FR" sz="1200" b="1" strike="noStrike" spc="-1" dirty="0">
                <a:latin typeface="Arial"/>
              </a:rPr>
              <a:t> FNO for 132 profiles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2344005" y="2428823"/>
            <a:ext cx="1105020" cy="23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200" b="1" spc="-1" dirty="0">
                <a:latin typeface="Arial"/>
              </a:rPr>
              <a:t>û</a:t>
            </a:r>
            <a:r>
              <a:rPr lang="fr-FR" sz="1200" b="1" strike="noStrike" spc="-1" dirty="0">
                <a:latin typeface="Arial"/>
              </a:rPr>
              <a:t> = FNO(a)</a:t>
            </a:r>
          </a:p>
        </p:txBody>
      </p:sp>
      <p:sp>
        <p:nvSpPr>
          <p:cNvPr id="88" name="Connecteur droit 87"/>
          <p:cNvSpPr/>
          <p:nvPr/>
        </p:nvSpPr>
        <p:spPr>
          <a:xfrm>
            <a:off x="2579400" y="2558325"/>
            <a:ext cx="480240" cy="0"/>
          </a:xfrm>
          <a:prstGeom prst="line">
            <a:avLst/>
          </a:prstGeom>
          <a:ln w="0">
            <a:noFill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8074740" y="3620430"/>
            <a:ext cx="4092120" cy="15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100" spc="-1" dirty="0" err="1">
                <a:ea typeface="Noto Sans CJK SC"/>
              </a:rPr>
              <a:t>Dellaportas</a:t>
            </a:r>
            <a:r>
              <a:rPr lang="fr-FR" sz="1100" spc="-1" dirty="0">
                <a:ea typeface="Noto Sans CJK SC"/>
              </a:rPr>
              <a:t>, P., Roberts, G.O. (2003). </a:t>
            </a:r>
            <a:r>
              <a:rPr lang="fr-FR" sz="1100" b="1" spc="-1" dirty="0">
                <a:ea typeface="Noto Sans CJK SC"/>
              </a:rPr>
              <a:t>An Introduction to MCMC</a:t>
            </a:r>
            <a:r>
              <a:rPr lang="fr-FR" sz="1100" spc="-1" dirty="0">
                <a:ea typeface="Noto Sans CJK SC"/>
              </a:rPr>
              <a:t>. In Spatial </a:t>
            </a:r>
            <a:r>
              <a:rPr lang="fr-FR" sz="1100" spc="-1" dirty="0" err="1">
                <a:ea typeface="Noto Sans CJK SC"/>
              </a:rPr>
              <a:t>Statistics</a:t>
            </a:r>
            <a:r>
              <a:rPr lang="fr-FR" sz="1100" spc="-1" dirty="0">
                <a:ea typeface="Noto Sans CJK SC"/>
              </a:rPr>
              <a:t> &amp; </a:t>
            </a:r>
            <a:r>
              <a:rPr lang="fr-FR" sz="1100" spc="-1" dirty="0" err="1">
                <a:ea typeface="Noto Sans CJK SC"/>
              </a:rPr>
              <a:t>Computational</a:t>
            </a:r>
            <a:r>
              <a:rPr lang="fr-FR" sz="1100" spc="-1" dirty="0">
                <a:ea typeface="Noto Sans CJK SC"/>
              </a:rPr>
              <a:t> </a:t>
            </a:r>
            <a:r>
              <a:rPr lang="fr-FR" sz="1100" spc="-1" dirty="0" err="1">
                <a:ea typeface="Noto Sans CJK SC"/>
              </a:rPr>
              <a:t>Methods</a:t>
            </a:r>
            <a:r>
              <a:rPr lang="fr-FR" sz="1100" spc="-1" dirty="0">
                <a:ea typeface="Noto Sans CJK SC"/>
              </a:rPr>
              <a:t>, LNS 173, Springer. </a:t>
            </a:r>
            <a:r>
              <a:rPr lang="fr-FR" sz="1100" spc="-1" dirty="0" err="1">
                <a:ea typeface="Noto Sans CJK SC"/>
              </a:rPr>
              <a:t>Blom</a:t>
            </a:r>
            <a:r>
              <a:rPr lang="fr-FR" sz="1100" spc="-1" dirty="0">
                <a:ea typeface="Noto Sans CJK SC"/>
              </a:rPr>
              <a:t>, P.S., </a:t>
            </a:r>
            <a:r>
              <a:rPr lang="fr-FR" sz="1100" spc="-1" dirty="0" err="1">
                <a:ea typeface="Noto Sans CJK SC"/>
              </a:rPr>
              <a:t>Dannemann</a:t>
            </a:r>
            <a:r>
              <a:rPr lang="fr-FR" sz="1100" spc="-1" dirty="0">
                <a:ea typeface="Noto Sans CJK SC"/>
              </a:rPr>
              <a:t>, F.K., </a:t>
            </a:r>
            <a:r>
              <a:rPr lang="fr-FR" sz="1100" spc="-1" dirty="0" err="1">
                <a:ea typeface="Noto Sans CJK SC"/>
              </a:rPr>
              <a:t>Marcillo</a:t>
            </a:r>
            <a:r>
              <a:rPr lang="fr-FR" sz="1100" spc="-1" dirty="0">
                <a:ea typeface="Noto Sans CJK SC"/>
              </a:rPr>
              <a:t>, O.E. (2018</a:t>
            </a:r>
            <a:r>
              <a:rPr lang="fr-FR" sz="1100" b="1" spc="-1" dirty="0">
                <a:ea typeface="Noto Sans CJK SC"/>
              </a:rPr>
              <a:t>). </a:t>
            </a:r>
            <a:r>
              <a:rPr lang="fr-FR" sz="1100" b="1" spc="-1" dirty="0" err="1">
                <a:ea typeface="Noto Sans CJK SC"/>
              </a:rPr>
              <a:t>Bayesian</a:t>
            </a:r>
            <a:r>
              <a:rPr lang="fr-FR" sz="1100" b="1" spc="-1" dirty="0">
                <a:ea typeface="Noto Sans CJK SC"/>
              </a:rPr>
              <a:t> </a:t>
            </a:r>
            <a:r>
              <a:rPr lang="fr-FR" sz="1100" b="1" spc="-1" dirty="0" err="1">
                <a:ea typeface="Noto Sans CJK SC"/>
              </a:rPr>
              <a:t>characterization</a:t>
            </a:r>
            <a:r>
              <a:rPr lang="fr-FR" sz="1100" b="1" spc="-1" dirty="0">
                <a:ea typeface="Noto Sans CJK SC"/>
              </a:rPr>
              <a:t> of explosive sources </a:t>
            </a:r>
            <a:r>
              <a:rPr lang="fr-FR" sz="1100" b="1" spc="-1" dirty="0" err="1">
                <a:ea typeface="Noto Sans CJK SC"/>
              </a:rPr>
              <a:t>using</a:t>
            </a:r>
            <a:r>
              <a:rPr lang="fr-FR" sz="1100" b="1" spc="-1" dirty="0">
                <a:ea typeface="Noto Sans CJK SC"/>
              </a:rPr>
              <a:t> </a:t>
            </a:r>
            <a:r>
              <a:rPr lang="fr-FR" sz="1100" b="1" spc="-1" dirty="0" err="1">
                <a:ea typeface="Noto Sans CJK SC"/>
              </a:rPr>
              <a:t>infrasonic</a:t>
            </a:r>
            <a:r>
              <a:rPr lang="fr-FR" sz="1100" b="1" spc="-1" dirty="0">
                <a:ea typeface="Noto Sans CJK SC"/>
              </a:rPr>
              <a:t> </a:t>
            </a:r>
            <a:r>
              <a:rPr lang="fr-FR" sz="1100" b="1" spc="-1" dirty="0" err="1">
                <a:ea typeface="Noto Sans CJK SC"/>
              </a:rPr>
              <a:t>signals</a:t>
            </a:r>
            <a:r>
              <a:rPr lang="fr-FR" sz="1100" spc="-1" dirty="0">
                <a:ea typeface="Noto Sans CJK SC"/>
              </a:rPr>
              <a:t>. GJI 215(1):240–251. doi:10.1093/</a:t>
            </a:r>
            <a:r>
              <a:rPr lang="fr-FR" sz="1100" spc="-1" dirty="0" err="1">
                <a:ea typeface="Noto Sans CJK SC"/>
              </a:rPr>
              <a:t>gji</a:t>
            </a:r>
            <a:r>
              <a:rPr lang="fr-FR" sz="1100" spc="-1" dirty="0">
                <a:ea typeface="Noto Sans CJK SC"/>
              </a:rPr>
              <a:t>/ggy258. </a:t>
            </a:r>
          </a:p>
          <a:p>
            <a:r>
              <a:rPr lang="fr-FR" sz="1100" spc="-1" dirty="0">
                <a:ea typeface="Noto Sans CJK SC"/>
              </a:rPr>
              <a:t>Bertin, M., Millet, C., Bouche, D. (2014). </a:t>
            </a:r>
            <a:r>
              <a:rPr lang="fr-FR" sz="1100" b="1" spc="-1" dirty="0">
                <a:ea typeface="Noto Sans CJK SC"/>
              </a:rPr>
              <a:t>A </a:t>
            </a:r>
            <a:r>
              <a:rPr lang="fr-FR" sz="1100" b="1" spc="-1" dirty="0" err="1">
                <a:ea typeface="Noto Sans CJK SC"/>
              </a:rPr>
              <a:t>low-order</a:t>
            </a:r>
            <a:r>
              <a:rPr lang="fr-FR" sz="1100" b="1" spc="-1" dirty="0">
                <a:ea typeface="Noto Sans CJK SC"/>
              </a:rPr>
              <a:t> </a:t>
            </a:r>
            <a:r>
              <a:rPr lang="fr-FR" sz="1100" b="1" spc="-1" dirty="0" err="1">
                <a:ea typeface="Noto Sans CJK SC"/>
              </a:rPr>
              <a:t>reduced</a:t>
            </a:r>
            <a:r>
              <a:rPr lang="fr-FR" sz="1100" b="1" spc="-1" dirty="0">
                <a:ea typeface="Noto Sans CJK SC"/>
              </a:rPr>
              <a:t> model for the long-range propagation of </a:t>
            </a:r>
            <a:r>
              <a:rPr lang="fr-FR" sz="1100" b="1" spc="-1" dirty="0" err="1">
                <a:ea typeface="Noto Sans CJK SC"/>
              </a:rPr>
              <a:t>infrasound</a:t>
            </a:r>
            <a:r>
              <a:rPr lang="fr-FR" sz="1100" b="1" spc="-1" dirty="0">
                <a:ea typeface="Noto Sans CJK SC"/>
              </a:rPr>
              <a:t> in the </a:t>
            </a:r>
            <a:r>
              <a:rPr lang="fr-FR" sz="1100" b="1" spc="-1" dirty="0" err="1">
                <a:ea typeface="Noto Sans CJK SC"/>
              </a:rPr>
              <a:t>atmosphere</a:t>
            </a:r>
            <a:r>
              <a:rPr lang="fr-FR" sz="1100" spc="-1" dirty="0">
                <a:ea typeface="Noto Sans CJK SC"/>
              </a:rPr>
              <a:t>. JASA 136(1):37–52. doi:10.1121/1.4883388. </a:t>
            </a:r>
          </a:p>
          <a:p>
            <a:r>
              <a:rPr lang="fr-FR" sz="1100" spc="-1" dirty="0">
                <a:ea typeface="Noto Sans CJK SC"/>
              </a:rPr>
              <a:t>Lehmann, F., Gatti, F., Bertin, M., Clouteau, D. (2023</a:t>
            </a:r>
            <a:r>
              <a:rPr lang="fr-FR" sz="1100" b="1" spc="-1" dirty="0">
                <a:ea typeface="Noto Sans CJK SC"/>
              </a:rPr>
              <a:t>). Fourier Neural </a:t>
            </a:r>
            <a:r>
              <a:rPr lang="fr-FR" sz="1100" b="1" spc="-1" dirty="0" err="1">
                <a:ea typeface="Noto Sans CJK SC"/>
              </a:rPr>
              <a:t>Operator</a:t>
            </a:r>
            <a:r>
              <a:rPr lang="fr-FR" sz="1100" b="1" spc="-1" dirty="0">
                <a:ea typeface="Noto Sans CJK SC"/>
              </a:rPr>
              <a:t> </a:t>
            </a:r>
            <a:r>
              <a:rPr lang="fr-FR" sz="1100" b="1" spc="-1" dirty="0" err="1">
                <a:ea typeface="Noto Sans CJK SC"/>
              </a:rPr>
              <a:t>surrogate</a:t>
            </a:r>
            <a:r>
              <a:rPr lang="fr-FR" sz="1100" b="1" spc="-1" dirty="0">
                <a:ea typeface="Noto Sans CJK SC"/>
              </a:rPr>
              <a:t> model to </a:t>
            </a:r>
            <a:r>
              <a:rPr lang="fr-FR" sz="1100" b="1" spc="-1" dirty="0" err="1">
                <a:ea typeface="Noto Sans CJK SC"/>
              </a:rPr>
              <a:t>predict</a:t>
            </a:r>
            <a:r>
              <a:rPr lang="fr-FR" sz="1100" b="1" spc="-1" dirty="0">
                <a:ea typeface="Noto Sans CJK SC"/>
              </a:rPr>
              <a:t> 3D </a:t>
            </a:r>
            <a:r>
              <a:rPr lang="fr-FR" sz="1100" b="1" spc="-1" dirty="0" err="1">
                <a:ea typeface="Noto Sans CJK SC"/>
              </a:rPr>
              <a:t>seismic</a:t>
            </a:r>
            <a:r>
              <a:rPr lang="fr-FR" sz="1100" b="1" spc="-1" dirty="0">
                <a:ea typeface="Noto Sans CJK SC"/>
              </a:rPr>
              <a:t> </a:t>
            </a:r>
            <a:r>
              <a:rPr lang="fr-FR" sz="1100" b="1" spc="-1" dirty="0" err="1">
                <a:ea typeface="Noto Sans CJK SC"/>
              </a:rPr>
              <a:t>waves</a:t>
            </a:r>
            <a:r>
              <a:rPr lang="fr-FR" sz="1100" b="1" spc="-1" dirty="0">
                <a:ea typeface="Noto Sans CJK SC"/>
              </a:rPr>
              <a:t> propagation</a:t>
            </a:r>
            <a:r>
              <a:rPr lang="fr-FR" sz="1100" spc="-1" dirty="0">
                <a:ea typeface="Noto Sans CJK SC"/>
              </a:rPr>
              <a:t>. arXiv:2304.10242. </a:t>
            </a:r>
          </a:p>
          <a:p>
            <a:r>
              <a:rPr lang="fr-FR" sz="1100" spc="-1" dirty="0">
                <a:ea typeface="Noto Sans CJK SC"/>
              </a:rPr>
              <a:t>Li, Z., </a:t>
            </a:r>
            <a:r>
              <a:rPr lang="fr-FR" sz="1100" spc="-1" dirty="0" err="1">
                <a:ea typeface="Noto Sans CJK SC"/>
              </a:rPr>
              <a:t>Kovachki</a:t>
            </a:r>
            <a:r>
              <a:rPr lang="fr-FR" sz="1100" spc="-1" dirty="0">
                <a:ea typeface="Noto Sans CJK SC"/>
              </a:rPr>
              <a:t>, N., </a:t>
            </a:r>
            <a:r>
              <a:rPr lang="fr-FR" sz="1100" spc="-1" dirty="0" err="1">
                <a:ea typeface="Noto Sans CJK SC"/>
              </a:rPr>
              <a:t>Azizzadenesheli</a:t>
            </a:r>
            <a:r>
              <a:rPr lang="fr-FR" sz="1100" spc="-1" dirty="0">
                <a:ea typeface="Noto Sans CJK SC"/>
              </a:rPr>
              <a:t>, K., et al. (2021). </a:t>
            </a:r>
            <a:r>
              <a:rPr lang="fr-FR" sz="1100" b="1" spc="-1" dirty="0">
                <a:ea typeface="Noto Sans CJK SC"/>
              </a:rPr>
              <a:t>Fourier Neural </a:t>
            </a:r>
            <a:r>
              <a:rPr lang="fr-FR" sz="1100" b="1" spc="-1" dirty="0" err="1">
                <a:ea typeface="Noto Sans CJK SC"/>
              </a:rPr>
              <a:t>Operator</a:t>
            </a:r>
            <a:r>
              <a:rPr lang="fr-FR" sz="1100" b="1" spc="-1" dirty="0">
                <a:ea typeface="Noto Sans CJK SC"/>
              </a:rPr>
              <a:t> for </a:t>
            </a:r>
            <a:r>
              <a:rPr lang="fr-FR" sz="1100" b="1" spc="-1" dirty="0" err="1">
                <a:ea typeface="Noto Sans CJK SC"/>
              </a:rPr>
              <a:t>Parametric</a:t>
            </a:r>
            <a:r>
              <a:rPr lang="fr-FR" sz="1100" b="1" spc="-1" dirty="0">
                <a:ea typeface="Noto Sans CJK SC"/>
              </a:rPr>
              <a:t> </a:t>
            </a:r>
            <a:r>
              <a:rPr lang="fr-FR" sz="1100" b="1" spc="-1" dirty="0" err="1">
                <a:ea typeface="Noto Sans CJK SC"/>
              </a:rPr>
              <a:t>PDEs</a:t>
            </a:r>
            <a:r>
              <a:rPr lang="fr-FR" sz="1100" spc="-1" dirty="0">
                <a:ea typeface="Noto Sans CJK SC"/>
              </a:rPr>
              <a:t>. ICLR; arXiv:2010.08895. 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2392635" y="2727960"/>
            <a:ext cx="775005" cy="14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en arc 10"/>
          <p:cNvSpPr/>
          <p:nvPr/>
        </p:nvSpPr>
        <p:spPr>
          <a:xfrm>
            <a:off x="2473530" y="4799085"/>
            <a:ext cx="2167050" cy="1473480"/>
          </a:xfrm>
          <a:prstGeom prst="circularArrow">
            <a:avLst/>
          </a:prstGeom>
          <a:solidFill>
            <a:srgbClr val="000000">
              <a:alpha val="3607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669925" y="4609372"/>
            <a:ext cx="1774260" cy="25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200" b="1" spc="-1" dirty="0" err="1">
                <a:latin typeface="Arial"/>
              </a:rPr>
              <a:t>Likelihood</a:t>
            </a:r>
            <a:r>
              <a:rPr lang="fr-FR" sz="1200" b="1" spc="-1" dirty="0">
                <a:latin typeface="Arial"/>
              </a:rPr>
              <a:t> for </a:t>
            </a:r>
            <a:r>
              <a:rPr lang="fr-FR" sz="1200" b="1" spc="-1" dirty="0" err="1">
                <a:latin typeface="Arial"/>
              </a:rPr>
              <a:t>each</a:t>
            </a:r>
            <a:r>
              <a:rPr lang="fr-FR" sz="1200" b="1" spc="-1" dirty="0">
                <a:latin typeface="Arial"/>
              </a:rPr>
              <a:t> W</a:t>
            </a:r>
            <a:endParaRPr lang="fr-FR" sz="1200" b="1" strike="noStrike" spc="-1" dirty="0">
              <a:latin typeface="Arial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39280" y="4224165"/>
            <a:ext cx="5256720" cy="25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200" spc="-1" dirty="0">
                <a:solidFill>
                  <a:schemeClr val="bg1">
                    <a:lumMod val="65000"/>
                  </a:schemeClr>
                </a:solidFill>
                <a:latin typeface="Arial"/>
              </a:rPr>
              <a:t>TL PDF û for 131 w/ GW + 1 w/o GW profiles of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  <a:latin typeface="Arial"/>
              </a:rPr>
              <a:t>event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  <a:latin typeface="Arial"/>
              </a:rPr>
              <a:t>  96</a:t>
            </a:r>
            <a:endParaRPr lang="fr-FR" sz="1200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77080" y="6160471"/>
            <a:ext cx="6387600" cy="25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Single-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frequency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TL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density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yield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likelihood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(W = 1–100 t). The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Friedlander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source model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produces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multi-modal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structure: a dominant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peak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near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~18 t and a surface-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burst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alias close to ~36 t (≈2×),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reflecting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 amplitude–duration </a:t>
            </a:r>
            <a:r>
              <a:rPr lang="fr-FR" sz="1200" spc="-1" dirty="0" err="1">
                <a:solidFill>
                  <a:schemeClr val="bg1">
                    <a:lumMod val="65000"/>
                  </a:schemeClr>
                </a:solidFill>
              </a:rPr>
              <a:t>ambiguity</a:t>
            </a:r>
            <a:r>
              <a:rPr lang="fr-FR" sz="1200" spc="-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fr-FR" sz="1200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7268" y="3884561"/>
            <a:ext cx="32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/>
              <a:t>û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533073" y="3854065"/>
            <a:ext cx="312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/>
              <a:t>a</a:t>
            </a:r>
            <a:endParaRPr lang="fr-FR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8B6C97B-6AC3-D18C-EEAD-08BEAF399412}"/>
              </a:ext>
            </a:extLst>
          </p:cNvPr>
          <p:cNvSpPr/>
          <p:nvPr/>
        </p:nvSpPr>
        <p:spPr>
          <a:xfrm>
            <a:off x="4196880" y="659520"/>
            <a:ext cx="70052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1A3A64"/>
                </a:solidFill>
              </a:rPr>
              <a:t>Elodie Noëlé</a:t>
            </a:r>
            <a:r>
              <a:rPr lang="en-GB" sz="1200" spc="-1" baseline="30000" dirty="0">
                <a:solidFill>
                  <a:srgbClr val="1A3A64"/>
                </a:solidFill>
              </a:rPr>
              <a:t>1,2</a:t>
            </a:r>
            <a:r>
              <a:rPr lang="en-GB" sz="1200" spc="-1" dirty="0">
                <a:solidFill>
                  <a:srgbClr val="1A3A64"/>
                </a:solidFill>
              </a:rPr>
              <a:t>, Christophe Millet</a:t>
            </a:r>
            <a:r>
              <a:rPr lang="en-GB" sz="1200" spc="-1" baseline="30000" dirty="0">
                <a:solidFill>
                  <a:srgbClr val="1A3A64"/>
                </a:solidFill>
              </a:rPr>
              <a:t>1,3</a:t>
            </a:r>
            <a:r>
              <a:rPr lang="en-GB" sz="1200" spc="-1" dirty="0">
                <a:solidFill>
                  <a:srgbClr val="1A3A64"/>
                </a:solidFill>
              </a:rPr>
              <a:t>, Fanny Lehmann</a:t>
            </a:r>
            <a:r>
              <a:rPr lang="en-GB" sz="1200" spc="-1" baseline="30000" dirty="0">
                <a:solidFill>
                  <a:srgbClr val="1A3A64"/>
                </a:solidFill>
              </a:rPr>
              <a:t>4</a:t>
            </a:r>
            <a:endParaRPr lang="fr-FR" sz="1200" spc="-1" dirty="0"/>
          </a:p>
          <a:p>
            <a:pPr>
              <a:lnSpc>
                <a:spcPct val="100000"/>
              </a:lnSpc>
            </a:pPr>
            <a:r>
              <a:rPr lang="en-GB" sz="1200" spc="-1" baseline="30000" dirty="0">
                <a:solidFill>
                  <a:srgbClr val="1A3A64"/>
                </a:solidFill>
              </a:rPr>
              <a:t>1</a:t>
            </a:r>
            <a:r>
              <a:rPr lang="en-GB" sz="1200" spc="-1" dirty="0">
                <a:solidFill>
                  <a:srgbClr val="1A3A64"/>
                </a:solidFill>
              </a:rPr>
              <a:t>CEA, DAM, DIF, F-91297, Arpajon, France, </a:t>
            </a:r>
            <a:r>
              <a:rPr lang="en-GB" sz="1200" spc="-1" baseline="30000" dirty="0">
                <a:solidFill>
                  <a:srgbClr val="1A3A64"/>
                </a:solidFill>
              </a:rPr>
              <a:t>2</a:t>
            </a:r>
            <a:r>
              <a:rPr lang="en-GB" sz="1200" spc="-1" dirty="0">
                <a:solidFill>
                  <a:srgbClr val="1A3A64"/>
                </a:solidFill>
              </a:rPr>
              <a:t>AMIAD, France, </a:t>
            </a:r>
            <a:r>
              <a:rPr lang="en-GB" sz="1200" spc="-1" baseline="30000" dirty="0">
                <a:solidFill>
                  <a:srgbClr val="1A3A64"/>
                </a:solidFill>
              </a:rPr>
              <a:t>3</a:t>
            </a:r>
            <a:r>
              <a:rPr lang="en-GB" sz="1200" spc="-1" dirty="0">
                <a:solidFill>
                  <a:srgbClr val="1A3A64"/>
                </a:solidFill>
              </a:rPr>
              <a:t>ENS Paris-</a:t>
            </a:r>
            <a:r>
              <a:rPr lang="en-GB" sz="1200" spc="-1" dirty="0" err="1">
                <a:solidFill>
                  <a:srgbClr val="1A3A64"/>
                </a:solidFill>
              </a:rPr>
              <a:t>Saclay</a:t>
            </a:r>
            <a:r>
              <a:rPr lang="en-GB" sz="1200" spc="-1" dirty="0">
                <a:solidFill>
                  <a:srgbClr val="1A3A64"/>
                </a:solidFill>
              </a:rPr>
              <a:t>, </a:t>
            </a:r>
            <a:r>
              <a:rPr lang="en-GB" sz="1200" spc="-1" baseline="30000" dirty="0">
                <a:solidFill>
                  <a:srgbClr val="1A3A64"/>
                </a:solidFill>
              </a:rPr>
              <a:t>4</a:t>
            </a:r>
            <a:r>
              <a:rPr lang="en-GB" sz="1200" spc="-1" dirty="0">
                <a:solidFill>
                  <a:srgbClr val="1A3A64"/>
                </a:solidFill>
              </a:rPr>
              <a:t>ETH AI </a:t>
            </a:r>
            <a:r>
              <a:rPr lang="en-GB" sz="1200" spc="-1" dirty="0" err="1">
                <a:solidFill>
                  <a:srgbClr val="1A3A64"/>
                </a:solidFill>
              </a:rPr>
              <a:t>Center</a:t>
            </a:r>
            <a:r>
              <a:rPr lang="en-GB" sz="1200" spc="-1" dirty="0">
                <a:solidFill>
                  <a:srgbClr val="1A3A64"/>
                </a:solidFill>
              </a:rPr>
              <a:t>, ETH Zurich, Switzerland</a:t>
            </a:r>
            <a:endParaRPr lang="fr-FR" sz="1200" spc="-1" dirty="0"/>
          </a:p>
          <a:p>
            <a:pPr>
              <a:lnSpc>
                <a:spcPct val="100000"/>
              </a:lnSpc>
            </a:pPr>
            <a:endParaRPr lang="fr-FR" sz="1200" spc="-1" dirty="0"/>
          </a:p>
        </p:txBody>
      </p:sp>
    </p:spTree>
    <p:extLst>
      <p:ext uri="{BB962C8B-B14F-4D97-AF65-F5344CB8AC3E}">
        <p14:creationId xmlns:p14="http://schemas.microsoft.com/office/powerpoint/2010/main" val="189506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E-POSTER Template_visual dr 26_250609</Template>
  <TotalTime>167</TotalTime>
  <Words>1005</Words>
  <Application>Microsoft Office PowerPoint</Application>
  <PresentationFormat>Grand écran</PresentationFormat>
  <Paragraphs>57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Noto Sans CJK SC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HASSANI Hossein</dc:creator>
  <dc:description/>
  <cp:lastModifiedBy>Christophe Mil</cp:lastModifiedBy>
  <cp:revision>29</cp:revision>
  <dcterms:created xsi:type="dcterms:W3CDTF">2025-06-09T12:44:39Z</dcterms:created>
  <dcterms:modified xsi:type="dcterms:W3CDTF">2025-08-31T17:59:29Z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  <property fmtid="{D5CDD505-2E9C-101B-9397-08002B2CF9AE}" pid="3" name="MediaServiceImageTags">
    <vt:lpwstr/>
  </property>
  <property fmtid="{D5CDD505-2E9C-101B-9397-08002B2CF9AE}" pid="4" name="Notes">
    <vt:r8>2</vt:r8>
  </property>
  <property fmtid="{D5CDD505-2E9C-101B-9397-08002B2CF9AE}" pid="5" name="PresentationFormat">
    <vt:lpwstr>Grand écran</vt:lpwstr>
  </property>
  <property fmtid="{D5CDD505-2E9C-101B-9397-08002B2CF9AE}" pid="6" name="Slides">
    <vt:r8>2</vt:r8>
  </property>
</Properties>
</file>