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" id="{5A9DDE9F-56A0-48E2-B182-B820FCE60929}">
          <p14:sldIdLst>
            <p14:sldId id="257"/>
          </p14:sldIdLst>
        </p14:section>
        <p14:section name="Presentation Slides" id="{AA65376A-F1B8-4985-9D91-856E127C1E0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A08B8"/>
    <a:srgbClr val="D2A000"/>
    <a:srgbClr val="BCCBD9"/>
    <a:srgbClr val="1A3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0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70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C57A5-1B69-4AD4-92A3-7607C6A995C8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ECB13-CEAC-41EF-976C-6956407D189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7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ECB13-CEAC-41EF-976C-6956407D18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00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ECB13-CEAC-41EF-976C-6956407D18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2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E1869-5269-CC07-95A4-938BB2367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2D0BAD-BBCA-D82B-2CE6-14812CBCD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3492FB-9762-1EA3-8568-54377AB8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54EC-8FB0-E226-92C6-A1127596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901AC1-1973-C97E-1C32-B35C6E17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79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BE62C-B8DA-21FE-3717-7E3AE1352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D8C027-1CCC-AAB3-EB2B-8DBFA63D1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ED7451-563E-EEFA-F37F-1177A422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871C2-9481-23A1-6D51-71521B62F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701441-382B-C63A-FF99-28B8A681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20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13415FA-D683-0C86-28DD-9D7E28548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2826CD-D775-59F4-BFA8-F5154111E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8D66EB-FE3F-6B40-972C-8B5D57A0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03E36A-1179-9DCA-14D7-A461F278E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9AF862-474C-293E-C9C5-EFE874F7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868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0D616-9150-8F3E-6FBE-F751E77C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35E4BF-FDCD-FFBB-4D0C-39E150D3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00F0AA-E80D-5BC8-F4D2-94A672D5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6EE4DF-C324-0266-C67C-B1BB588C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CEA5BF-39A4-41D5-13C7-118532E8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9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6B60A-FD3E-1765-D5CB-105BC4E49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A6BAD0-EB56-D041-CB89-C903B52D4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699A2D-7445-8118-C132-359093F7E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66CC21-4A10-2E5E-1811-1B1A5CA3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EC5CDB-E094-3658-9593-29EFB7C0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12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E70FB-4890-3F05-1356-B62F6837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FCA0F9-2597-1F3F-4FD3-CB739AFC3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F59239-63FB-AAF0-E4BC-EEF28F509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FCB0CA-F508-F112-C731-2E64CA7C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9BDECA-3B42-33FA-D220-2C4ED125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2322373-01F2-6BD5-ADBB-850485D3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765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43586-6B9B-D0FE-9F5A-4611D157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2BB6AC-10BB-66CD-8FA4-4FE25860E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226624-5BB7-475D-D61F-4A398C5E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3C304F-B265-FF1D-E93E-E546B1B53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90861B-D46E-0A07-8D8A-74C11A5C3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8319FD1-8EB5-7386-112B-2FC3DE28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738F37E-8227-C5BA-017F-012F8B04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A09802C-D5EA-2E6E-1A09-CC414C3B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753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A458B-16E3-B6D6-6430-3033C0EF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13D3E3-66AA-1102-13EE-F026ED13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7220D3-1B70-85EC-1B61-C2FA5000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B5F4C2-0D9C-0052-6D88-CB9B6379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256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2213A4-E48F-6AEA-05B4-E0C14822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9DF17E6-A957-2DC1-05DF-BCE937F2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AFAD21-3D79-CCC2-6406-21755C3F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0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08D36-B9E6-4456-E5DD-6BF010FCF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05C757-69C7-7392-4934-5005B43B3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F06286-9402-7133-2C42-E072EABF2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86FCC9-2D9B-0132-AE91-07809B31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963375-1424-5BE9-5D5A-10BC80F4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5CEDF7-0B6B-15B2-A4AC-D04D5E1B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279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65153-8FE7-02C5-27E0-3FD10EB7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93D537C-6AC4-B5BE-49EC-FDA8A55E2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B3DB66-5F86-204B-5FDC-920A3B675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38B14E-FA25-0A84-3CD5-4796AEE0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D2ED25-6293-3332-54CF-F1C99A76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0BD201-E90E-75BE-7C53-62120361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3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34011B-B6C4-D1B4-5659-189E50B4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CF3D06-EB14-E216-1F24-D0D50B309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C714D-AD6B-3B71-F291-0AF0F2D9F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204A99-DD2E-46A5-9E4A-9E0EB615E918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7138C1-F3F4-8177-60B1-35B748E93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AAEEA4-E31B-39A7-94EA-C19E72BAB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DCD3A-A287-4809-A4A9-44E456689E5A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410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hyperlink" Target="https://cneos.jpl.nasa.gov/reballs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11.png"/><Relationship Id="rId15" Type="http://schemas.openxmlformats.org/officeDocument/2006/relationships/image" Target="../media/image14.emf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9.png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4212E3CC-C8F3-8724-236C-B7DF711CD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641CF85-E5C3-9FF3-BBD7-6666AB809856}"/>
              </a:ext>
            </a:extLst>
          </p:cNvPr>
          <p:cNvSpPr txBox="1"/>
          <p:nvPr/>
        </p:nvSpPr>
        <p:spPr>
          <a:xfrm>
            <a:off x="947462" y="1467801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GB" sz="24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use of </a:t>
            </a:r>
            <a:r>
              <a:rPr lang="en-GB" sz="2400" b="1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metamodels</a:t>
            </a:r>
            <a:r>
              <a:rPr lang="en-GB" sz="2400" b="1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Bayesian localization and characterization of infrasound events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3D37EAC3-90CD-EA42-4DD4-7E98DD56B841}"/>
              </a:ext>
            </a:extLst>
          </p:cNvPr>
          <p:cNvSpPr txBox="1"/>
          <p:nvPr/>
        </p:nvSpPr>
        <p:spPr>
          <a:xfrm>
            <a:off x="947463" y="2344870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Alexandre Goupy</a:t>
            </a:r>
            <a:r>
              <a:rPr lang="en-GB" baseline="300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baseline="300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Christophe Millet</a:t>
            </a:r>
            <a:r>
              <a:rPr lang="en-GB" baseline="300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GB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Pierre Sochala</a:t>
            </a:r>
            <a:r>
              <a:rPr lang="en-GB" baseline="300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704B700-9CAA-AD00-BCFB-1247EE1D285E}"/>
              </a:ext>
            </a:extLst>
          </p:cNvPr>
          <p:cNvSpPr txBox="1"/>
          <p:nvPr/>
        </p:nvSpPr>
        <p:spPr>
          <a:xfrm>
            <a:off x="947462" y="2952157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lnSpcReduction="10000"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spc="-1" baseline="30000" dirty="0" smtClean="0"/>
              <a:t>1</a:t>
            </a:r>
            <a:r>
              <a:rPr lang="en-GB" sz="1400" spc="-1" dirty="0" smtClean="0"/>
              <a:t>CEA</a:t>
            </a:r>
            <a:r>
              <a:rPr lang="en-GB" sz="1400" spc="-1" dirty="0"/>
              <a:t>, DAM, DIF, F-91297, </a:t>
            </a:r>
            <a:r>
              <a:rPr lang="en-GB" sz="1400" spc="-1" dirty="0" err="1"/>
              <a:t>Arpajon</a:t>
            </a:r>
            <a:r>
              <a:rPr lang="en-GB" sz="1400" spc="-1" dirty="0"/>
              <a:t>, </a:t>
            </a:r>
            <a:r>
              <a:rPr lang="en-GB" sz="1400" spc="-1" dirty="0" smtClean="0"/>
              <a:t>France</a:t>
            </a:r>
          </a:p>
          <a:p>
            <a:r>
              <a:rPr lang="en-GB" sz="1400" spc="-1" baseline="30000" dirty="0"/>
              <a:t>2</a:t>
            </a:r>
            <a:r>
              <a:rPr lang="en-GB" sz="1400" spc="-1" dirty="0" smtClean="0"/>
              <a:t>ENS Paris-</a:t>
            </a:r>
            <a:r>
              <a:rPr lang="en-GB" sz="1400" spc="-1" dirty="0" err="1" smtClean="0"/>
              <a:t>Saclay</a:t>
            </a:r>
            <a:r>
              <a:rPr lang="en-GB" sz="1400" spc="-1" dirty="0" smtClean="0"/>
              <a:t>, F-91190 Gif-sur-Yvette, France</a:t>
            </a:r>
          </a:p>
          <a:p>
            <a:r>
              <a:rPr lang="en-GB" sz="1400" i="1" spc="-1" baseline="30000" dirty="0" smtClean="0">
                <a:solidFill>
                  <a:schemeClr val="tx1"/>
                </a:solidFill>
              </a:rPr>
              <a:t>*</a:t>
            </a:r>
            <a:r>
              <a:rPr lang="en-GB" sz="1400" i="1" spc="-1" dirty="0" smtClean="0">
                <a:solidFill>
                  <a:schemeClr val="tx1"/>
                </a:solidFill>
              </a:rPr>
              <a:t>Actually at EDF </a:t>
            </a:r>
            <a:r>
              <a:rPr lang="en-GB" sz="1400" i="1" spc="-1" dirty="0">
                <a:solidFill>
                  <a:schemeClr val="tx1"/>
                </a:solidFill>
              </a:rPr>
              <a:t>Lab, F-91120 </a:t>
            </a:r>
            <a:r>
              <a:rPr lang="en-GB" sz="1400" i="1" spc="-1" dirty="0" err="1">
                <a:solidFill>
                  <a:schemeClr val="tx1"/>
                </a:solidFill>
              </a:rPr>
              <a:t>Palaiseau</a:t>
            </a:r>
            <a:r>
              <a:rPr lang="en-GB" sz="1400" i="1" spc="-1" dirty="0">
                <a:solidFill>
                  <a:schemeClr val="tx1"/>
                </a:solidFill>
              </a:rPr>
              <a:t>, </a:t>
            </a:r>
            <a:r>
              <a:rPr lang="en-GB" sz="1400" i="1" spc="-1" dirty="0" smtClean="0">
                <a:solidFill>
                  <a:schemeClr val="tx1"/>
                </a:solidFill>
              </a:rPr>
              <a:t>France</a:t>
            </a:r>
            <a:endParaRPr lang="en-GB" sz="1400" i="1" spc="-1" baseline="30000" dirty="0">
              <a:solidFill>
                <a:schemeClr val="tx1"/>
              </a:solidFill>
            </a:endParaRP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D46122D2-621E-31CE-451D-B174F76F9990}"/>
              </a:ext>
            </a:extLst>
          </p:cNvPr>
          <p:cNvSpPr txBox="1"/>
          <p:nvPr/>
        </p:nvSpPr>
        <p:spPr>
          <a:xfrm>
            <a:off x="2636518" y="4273614"/>
            <a:ext cx="6984367" cy="1938992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b="1" dirty="0"/>
              <a:t>This work investigates the use of generalized Polynomial Chaos (</a:t>
            </a:r>
            <a:r>
              <a:rPr lang="en-US" b="1" dirty="0" err="1"/>
              <a:t>gPC</a:t>
            </a:r>
            <a:r>
              <a:rPr lang="en-US" b="1" dirty="0"/>
              <a:t>)-based </a:t>
            </a:r>
            <a:r>
              <a:rPr lang="en-US" b="1" dirty="0" err="1"/>
              <a:t>metamodels</a:t>
            </a:r>
            <a:r>
              <a:rPr lang="en-US" b="1" dirty="0"/>
              <a:t>, embedded in a Bayesian framework, to achieve more robust and cost-efficient source localization.</a:t>
            </a:r>
            <a:r>
              <a:rPr lang="en-US" dirty="0"/>
              <a:t> Application to the 2018 Bering Sea bolide event:</a:t>
            </a:r>
            <a:br>
              <a:rPr lang="en-US" dirty="0"/>
            </a:br>
            <a:r>
              <a:rPr lang="en-US" dirty="0"/>
              <a:t>(1) reduced localization error from ~220 km (IDC estimate) to less than 50 km, consistent with NASA satellite observations</a:t>
            </a:r>
            <a:r>
              <a:rPr lang="en-US" dirty="0" smtClean="0"/>
              <a:t>; (</a:t>
            </a:r>
            <a:r>
              <a:rPr lang="en-US" dirty="0"/>
              <a:t>2) highlighted the critical impact of arrival-time extraction uncertainty, comparable to atmospheric uncertainties</a:t>
            </a:r>
            <a:r>
              <a:rPr lang="en-US" dirty="0" smtClean="0"/>
              <a:t>; (</a:t>
            </a:r>
            <a:r>
              <a:rPr lang="en-US" dirty="0"/>
              <a:t>3) revealed the </a:t>
            </a:r>
            <a:r>
              <a:rPr lang="en-US" b="1" dirty="0"/>
              <a:t>ambivalent role of station IS59</a:t>
            </a:r>
            <a:r>
              <a:rPr lang="en-US" dirty="0"/>
              <a:t>, whose contribution improves localization but also introduces significant uncertainty, illustrating the </a:t>
            </a:r>
            <a:r>
              <a:rPr lang="en-US" dirty="0" smtClean="0"/>
              <a:t>need </a:t>
            </a:r>
            <a:r>
              <a:rPr lang="en-US" dirty="0"/>
              <a:t>of adaptive station weighting.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91A715-793F-3235-8617-18E9A2538876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 smtClean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P2.1-797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4" descr="GIANT’s founding members - GIANT Innovation Campus">
            <a:extLst>
              <a:ext uri="{FF2B5EF4-FFF2-40B4-BE49-F238E27FC236}">
                <a16:creationId xmlns:a16="http://schemas.microsoft.com/office/drawing/2014/main" id="{2BC38D2D-1FCB-533A-FB53-CCF552E911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45"/>
          <a:stretch>
            <a:fillRect/>
          </a:stretch>
        </p:blipFill>
        <p:spPr bwMode="auto">
          <a:xfrm>
            <a:off x="8975774" y="2735251"/>
            <a:ext cx="991682" cy="8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ENS Paris-Saclay - La Chancellerie des Universités de Paris">
            <a:extLst>
              <a:ext uri="{FF2B5EF4-FFF2-40B4-BE49-F238E27FC236}">
                <a16:creationId xmlns:a16="http://schemas.microsoft.com/office/drawing/2014/main" id="{0B615C3E-5643-10EC-A0E6-68F8637C5C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50054"/>
          <a:stretch>
            <a:fillRect/>
          </a:stretch>
        </p:blipFill>
        <p:spPr bwMode="auto">
          <a:xfrm>
            <a:off x="9867860" y="2910064"/>
            <a:ext cx="1368000" cy="62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3">
            <a:extLst>
              <a:ext uri="{FF2B5EF4-FFF2-40B4-BE49-F238E27FC236}">
                <a16:creationId xmlns:a16="http://schemas.microsoft.com/office/drawing/2014/main" id="{A5BB9CCA-3A54-429E-D262-0856610FB97F}"/>
              </a:ext>
            </a:extLst>
          </p:cNvPr>
          <p:cNvSpPr txBox="1"/>
          <p:nvPr/>
        </p:nvSpPr>
        <p:spPr>
          <a:xfrm>
            <a:off x="2636517" y="6459297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800" noProof="0" dirty="0">
                <a:solidFill>
                  <a:schemeClr val="bg1">
                    <a:lumMod val="65000"/>
                  </a:schemeClr>
                </a:solidFill>
              </a:rPr>
              <a:t>This work has been reviewed and approved by CEA for presentation at the conference SnT2025. No confidentiality restrictions apply to the material contained in this document.</a:t>
            </a:r>
          </a:p>
        </p:txBody>
      </p:sp>
    </p:spTree>
    <p:extLst>
      <p:ext uri="{BB962C8B-B14F-4D97-AF65-F5344CB8AC3E}">
        <p14:creationId xmlns:p14="http://schemas.microsoft.com/office/powerpoint/2010/main" val="22373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">
                <a:extLst>
                  <a:ext uri="{FF2B5EF4-FFF2-40B4-BE49-F238E27FC236}">
                    <a16:creationId xmlns:a16="http://schemas.microsoft.com/office/drawing/2014/main" id="{E5B67DD5-AF62-4996-BFC8-D0709EAAF04C}"/>
                  </a:ext>
                </a:extLst>
              </p:cNvPr>
              <p:cNvSpPr txBox="1"/>
              <p:nvPr/>
            </p:nvSpPr>
            <p:spPr>
              <a:xfrm>
                <a:off x="8252072" y="1549110"/>
                <a:ext cx="3798000" cy="871879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>
                <a:defPPr>
                  <a:defRPr lang="de-DE"/>
                </a:defPPr>
                <a:lvl1pPr algn="just">
                  <a:defRPr sz="1400" b="0" i="0">
                    <a:effectLst/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pPr>
                  <a:spcAft>
                    <a:spcPts val="600"/>
                  </a:spcAft>
                </a:pPr>
                <a:r>
                  <a:rPr lang="en-US" sz="1200" dirty="0" smtClean="0"/>
                  <a:t>Each </a:t>
                </a:r>
                <a:r>
                  <a:rPr lang="en-US" sz="1200" dirty="0"/>
                  <a:t>IMS station contributes differently to the </a:t>
                </a:r>
                <a:r>
                  <a:rPr lang="en-US" sz="1200" dirty="0" smtClean="0"/>
                  <a:t>likelihood surface. </a:t>
                </a:r>
                <a:r>
                  <a:rPr lang="en-US" sz="1200" dirty="0"/>
                  <a:t>By examining partial </a:t>
                </a:r>
                <a:r>
                  <a:rPr lang="en-US" sz="1200" dirty="0" smtClean="0"/>
                  <a:t>likelihoods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120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fr-FR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fr-FR" sz="12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  <m:e>
                        <m:r>
                          <a:rPr lang="fr-FR" sz="12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US" sz="1200" dirty="0" smtClean="0"/>
                  <a:t>, </a:t>
                </a:r>
                <a:r>
                  <a:rPr lang="en-US" sz="1200" dirty="0"/>
                  <a:t>we identify which </a:t>
                </a:r>
                <a:r>
                  <a:rPr lang="en-US" sz="1200" dirty="0" smtClean="0"/>
                  <a:t>stations </a:t>
                </a:r>
                <a:r>
                  <a:rPr lang="en-US" sz="1200" b="1" dirty="0"/>
                  <a:t>dominate the </a:t>
                </a:r>
                <a:r>
                  <a:rPr lang="en-US" sz="1200" b="1" dirty="0" smtClean="0"/>
                  <a:t>localization</a:t>
                </a:r>
                <a:r>
                  <a:rPr lang="en-US" sz="1200" dirty="0" smtClean="0"/>
                  <a:t>.</a:t>
                </a:r>
                <a:endParaRPr lang="en-US" sz="1200" dirty="0"/>
              </a:p>
            </p:txBody>
          </p:sp>
        </mc:Choice>
        <mc:Fallback xmlns="">
          <p:sp>
            <p:nvSpPr>
              <p:cNvPr id="21" name="TextBox 3">
                <a:extLst>
                  <a:ext uri="{FF2B5EF4-FFF2-40B4-BE49-F238E27FC236}">
                    <a16:creationId xmlns:a16="http://schemas.microsoft.com/office/drawing/2014/main" id="{E5B67DD5-AF62-4996-BFC8-D0709EAAF0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072" y="1549110"/>
                <a:ext cx="3798000" cy="871879"/>
              </a:xfrm>
              <a:prstGeom prst="rect">
                <a:avLst/>
              </a:prstGeom>
              <a:blipFill>
                <a:blip r:embed="rId3"/>
                <a:stretch>
                  <a:fillRect l="-2568" t="-6294" r="-2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3">
                <a:extLst>
                  <a:ext uri="{FF2B5EF4-FFF2-40B4-BE49-F238E27FC236}">
                    <a16:creationId xmlns:a16="http://schemas.microsoft.com/office/drawing/2014/main" id="{1E89CD43-FF80-3593-7026-BDF338BBFF94}"/>
                  </a:ext>
                </a:extLst>
              </p:cNvPr>
              <p:cNvSpPr txBox="1"/>
              <p:nvPr/>
            </p:nvSpPr>
            <p:spPr>
              <a:xfrm>
                <a:off x="4196999" y="1549110"/>
                <a:ext cx="3798000" cy="775437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>
                <a:defPPr>
                  <a:defRPr lang="de-DE"/>
                </a:defPPr>
                <a:lvl1pPr algn="just">
                  <a:defRPr sz="1400" b="0" i="0">
                    <a:effectLst/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r>
                  <a:rPr lang="en-US" sz="1200" dirty="0" smtClean="0"/>
                  <a:t>On Dec. </a:t>
                </a:r>
                <a:r>
                  <a:rPr lang="en-US" sz="1200" dirty="0"/>
                  <a:t>18, 2018, a small asteroid entered Earth’s atmosphere over the Bering </a:t>
                </a:r>
                <a:r>
                  <a:rPr lang="en-US" sz="1200" dirty="0" smtClean="0"/>
                  <a:t>Sea. </a:t>
                </a:r>
                <a:r>
                  <a:rPr lang="en-US" sz="1200" dirty="0" smtClean="0"/>
                  <a:t>We </a:t>
                </a:r>
                <a:r>
                  <a:rPr lang="en-US" sz="1200" dirty="0"/>
                  <a:t>apply the </a:t>
                </a:r>
                <a:r>
                  <a:rPr lang="en-US" sz="1200" dirty="0" smtClean="0"/>
                  <a:t>Bayesian method using </a:t>
                </a:r>
                <a14:m>
                  <m:oMath xmlns:m="http://schemas.openxmlformats.org/officeDocument/2006/math"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sz="1200" dirty="0" smtClean="0"/>
                  <a:t> </a:t>
                </a:r>
                <a:r>
                  <a:rPr lang="en-US" sz="1200" dirty="0"/>
                  <a:t>IMS </a:t>
                </a:r>
                <a:r>
                  <a:rPr lang="en-US" sz="1200" dirty="0" smtClean="0"/>
                  <a:t>stations to </a:t>
                </a:r>
                <a:r>
                  <a:rPr lang="en-US" sz="1200" dirty="0"/>
                  <a:t>test its ability to reproduce the reference locations </a:t>
                </a:r>
                <a:r>
                  <a:rPr lang="en-US" sz="1200" dirty="0"/>
                  <a:t>(</a:t>
                </a:r>
                <a:r>
                  <a:rPr lang="en-US" sz="1200" dirty="0" smtClean="0"/>
                  <a:t>NASA [1]).</a:t>
                </a:r>
                <a:endParaRPr lang="en-US" sz="1200" dirty="0" smtClean="0"/>
              </a:p>
            </p:txBody>
          </p:sp>
        </mc:Choice>
        <mc:Fallback>
          <p:sp>
            <p:nvSpPr>
              <p:cNvPr id="20" name="TextBox 3">
                <a:extLst>
                  <a:ext uri="{FF2B5EF4-FFF2-40B4-BE49-F238E27FC236}">
                    <a16:creationId xmlns:a16="http://schemas.microsoft.com/office/drawing/2014/main" id="{1E89CD43-FF80-3593-7026-BDF338BBF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999" y="1549110"/>
                <a:ext cx="3798000" cy="775437"/>
              </a:xfrm>
              <a:prstGeom prst="rect">
                <a:avLst/>
              </a:prstGeom>
              <a:blipFill>
                <a:blip r:embed="rId4"/>
                <a:stretch>
                  <a:fillRect l="-2404" t="-7087" r="-2404" b="-6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3">
            <a:extLst>
              <a:ext uri="{FF2B5EF4-FFF2-40B4-BE49-F238E27FC236}">
                <a16:creationId xmlns:a16="http://schemas.microsoft.com/office/drawing/2014/main" id="{9A5EB31E-0D60-B708-DDA3-638C6CE2CC33}"/>
              </a:ext>
            </a:extLst>
          </p:cNvPr>
          <p:cNvSpPr txBox="1"/>
          <p:nvPr/>
        </p:nvSpPr>
        <p:spPr>
          <a:xfrm>
            <a:off x="4196999" y="55008"/>
            <a:ext cx="7133942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use of </a:t>
            </a:r>
            <a:r>
              <a:rPr lang="en-GB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metamodels</a:t>
            </a:r>
            <a:r>
              <a:rPr lang="en-GB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GB" sz="1600" b="1" noProof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Bayesian localization and characterization of infrasound events </a:t>
            </a:r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3">
                <a:extLst>
                  <a:ext uri="{FF2B5EF4-FFF2-40B4-BE49-F238E27FC236}">
                    <a16:creationId xmlns:a16="http://schemas.microsoft.com/office/drawing/2014/main" id="{E90810EB-C9FE-C1F2-4CE1-32C95CB36FE8}"/>
                  </a:ext>
                </a:extLst>
              </p:cNvPr>
              <p:cNvSpPr txBox="1"/>
              <p:nvPr/>
            </p:nvSpPr>
            <p:spPr>
              <a:xfrm>
                <a:off x="160019" y="1549110"/>
                <a:ext cx="3798000" cy="4923127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>
                <a:defPPr>
                  <a:defRPr lang="de-DE"/>
                </a:defPPr>
                <a:lvl1pPr algn="just">
                  <a:defRPr sz="1400" b="0" i="0">
                    <a:effectLst/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r>
                  <a:rPr lang="en-US" sz="1200" dirty="0" smtClean="0"/>
                  <a:t>Source </a:t>
                </a:r>
                <a:r>
                  <a:rPr lang="en-US" sz="1200" dirty="0"/>
                  <a:t>localization remains challenging due to atmospheric variability, uncertainties in signal picking, and the </a:t>
                </a:r>
                <a:r>
                  <a:rPr lang="en-US" sz="1200" dirty="0" smtClean="0"/>
                  <a:t>computational </a:t>
                </a:r>
                <a:r>
                  <a:rPr lang="en-US" sz="1200" dirty="0"/>
                  <a:t>cost of full-wave propagation </a:t>
                </a:r>
                <a:r>
                  <a:rPr lang="en-US" sz="1200" dirty="0" smtClean="0"/>
                  <a:t>models. Bayesian </a:t>
                </a:r>
                <a:r>
                  <a:rPr lang="en-US" sz="1200" dirty="0"/>
                  <a:t>inference provides a principled framework for combining detections with prior </a:t>
                </a:r>
                <a:r>
                  <a:rPr lang="en-US" sz="1200" dirty="0" smtClean="0"/>
                  <a:t>knowledge (here provided by IDC), </a:t>
                </a:r>
                <a:r>
                  <a:rPr lang="en-US" sz="1200" dirty="0"/>
                  <a:t>but its practical use requires fast and accurate forward models</a:t>
                </a:r>
                <a:r>
                  <a:rPr lang="en-US" sz="1200" dirty="0" smtClean="0"/>
                  <a:t>.</a:t>
                </a:r>
                <a:endParaRPr lang="en-US" sz="1200" dirty="0"/>
              </a:p>
              <a:p>
                <a:pPr>
                  <a:spcBef>
                    <a:spcPts val="600"/>
                  </a:spcBef>
                </a:pPr>
                <a:r>
                  <a:rPr lang="en-US" sz="1200" b="1" dirty="0"/>
                  <a:t>Our goal:</a:t>
                </a:r>
                <a:r>
                  <a:rPr lang="en-US" sz="1200" dirty="0"/>
                  <a:t> leverage </a:t>
                </a:r>
                <a:r>
                  <a:rPr lang="en-US" sz="1200" b="1" dirty="0"/>
                  <a:t>Polynomial Chaos Expansions (PCE)</a:t>
                </a:r>
                <a:r>
                  <a:rPr lang="en-US" sz="1200" dirty="0"/>
                  <a:t> as an efficient surrogate model for Bayesian </a:t>
                </a:r>
                <a:r>
                  <a:rPr lang="en-US" sz="1200" dirty="0" smtClean="0"/>
                  <a:t>localization. The arrival time at station #</a:t>
                </a:r>
                <a14:m>
                  <m:oMath xmlns:m="http://schemas.openxmlformats.org/officeDocument/2006/math"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200" dirty="0" smtClean="0"/>
                  <a:t> is emulated by:</a:t>
                </a: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12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≃</m:t>
                    </m:r>
                    <m:nary>
                      <m:naryPr>
                        <m:chr m:val="∑"/>
                        <m:limLoc m:val="subSup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fr-FR" sz="1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  <m:e>
                        <m:sSub>
                          <m:sSubPr>
                            <m:ctrlP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  <m:sSub>
                          <m:sSubPr>
                            <m:ctrlP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12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200" dirty="0" smtClean="0"/>
                  <a:t>,</a:t>
                </a:r>
              </a:p>
              <a:p>
                <a14:m>
                  <m:oMath xmlns:m="http://schemas.openxmlformats.org/officeDocument/2006/math">
                    <m:r>
                      <a:rPr lang="fr-FR" sz="1200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fr-FR" sz="1200" dirty="0" smtClean="0"/>
                  <a:t> </a:t>
                </a:r>
                <a:r>
                  <a:rPr lang="fr-FR" sz="1200" dirty="0" err="1" smtClean="0"/>
                  <a:t>denotes</a:t>
                </a:r>
                <a:r>
                  <a:rPr lang="fr-FR" sz="1200" dirty="0"/>
                  <a:t> </a:t>
                </a:r>
                <a:r>
                  <a:rPr lang="fr-FR" sz="1200" dirty="0" smtClean="0"/>
                  <a:t>the source location, </a:t>
                </a:r>
                <a14:m>
                  <m:oMath xmlns:m="http://schemas.openxmlformats.org/officeDocument/2006/math">
                    <m:r>
                      <a:rPr lang="fr-FR" sz="1200" b="0" i="0" smtClean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fr-FR" sz="1200" dirty="0" smtClean="0"/>
                  <a:t> </a:t>
                </a:r>
                <a:r>
                  <a:rPr lang="fr-FR" sz="1200" dirty="0" err="1" smtClean="0"/>
                  <a:t>is</a:t>
                </a:r>
                <a:r>
                  <a:rPr lang="fr-FR" sz="1200" dirty="0" smtClean="0"/>
                  <a:t> the PCE basis, and </a:t>
                </a:r>
                <a14:m>
                  <m:oMath xmlns:m="http://schemas.openxmlformats.org/officeDocument/2006/math">
                    <m:r>
                      <a:rPr lang="fr-FR" sz="1200" b="0" i="0" smtClean="0"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𝑗𝑘</m:t>
                        </m:r>
                      </m:sub>
                    </m:sSub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200" dirty="0" smtClean="0"/>
                  <a:t> is the set of coefficients computed using least square regression from simulated observations</a:t>
                </a:r>
                <a:endParaRPr lang="fr-FR" sz="1200" dirty="0"/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1" i="0" smtClean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b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1200" b="0" i="0" smtClean="0">
                                <a:latin typeface="Cambria Math" panose="02040503050406030204" pitchFamily="18" charset="0"/>
                              </a:rPr>
                              <m:t>argmin</m:t>
                            </m:r>
                          </m:e>
                          <m:sub>
                            <m:sSub>
                              <m:sSubPr>
                                <m:ctrlP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fr-FR" sz="1200" b="0" i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sub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fr-FR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ℝ</m:t>
                                </m:r>
                              </m:e>
                              <m:sup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sup>
                            </m:sSup>
                          </m:sub>
                        </m:sSub>
                      </m:fName>
                      <m:e>
                        <m:sSub>
                          <m:sSubPr>
                            <m:ctrlP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200" b="1" i="0" smtClean="0">
                                        <a:latin typeface="Cambria Math" panose="02040503050406030204" pitchFamily="18" charset="0"/>
                                      </a:rPr>
                                      <m:t>𝐭</m:t>
                                    </m:r>
                                  </m:e>
                                  <m:sub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1200" b="1" i="0" smtClean="0">
                                    <a:latin typeface="Cambria Math" panose="02040503050406030204" pitchFamily="18" charset="0"/>
                                  </a:rPr>
                                  <m:t>𝐇</m:t>
                                </m:r>
                                <m:sSub>
                                  <m:sSub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200" b="1" i="0" smtClean="0">
                                        <a:latin typeface="Cambria Math" panose="02040503050406030204" pitchFamily="18" charset="0"/>
                                      </a:rPr>
                                      <m:t>𝐚</m:t>
                                    </m:r>
                                  </m:e>
                                  <m:sub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US" sz="1200" dirty="0" smtClean="0"/>
                  <a:t>,</a:t>
                </a:r>
              </a:p>
              <a:p>
                <a:r>
                  <a:rPr lang="fr-FR" sz="1200" dirty="0" err="1"/>
                  <a:t>w</a:t>
                </a:r>
                <a:r>
                  <a:rPr lang="fr-FR" sz="1200" b="0" dirty="0" err="1" smtClean="0"/>
                  <a:t>here</a:t>
                </a:r>
                <a:r>
                  <a:rPr lang="fr-FR" sz="12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1" i="0" smtClean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b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𝑗𝑘</m:t>
                        </m:r>
                      </m:sub>
                    </m:sSub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fr-FR" sz="1200" dirty="0" smtClean="0"/>
                  <a:t>; </a:t>
                </a:r>
                <a14:m>
                  <m:oMath xmlns:m="http://schemas.openxmlformats.org/officeDocument/2006/math">
                    <m:r>
                      <a:rPr lang="fr-FR" sz="1200" b="1" i="0" dirty="0" smtClean="0">
                        <a:latin typeface="Cambria Math" panose="02040503050406030204" pitchFamily="18" charset="0"/>
                      </a:rPr>
                      <m:t>𝐇</m:t>
                    </m:r>
                    <m:r>
                      <a:rPr lang="fr-FR" sz="1200" b="0" i="1" dirty="0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fr-FR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12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fr-FR" sz="1200" b="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1" i="0" dirty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fr-FR" sz="12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fr-FR" sz="1200" b="0" i="1" dirty="0" smtClean="0">
                        <a:latin typeface="Cambria Math" panose="02040503050406030204" pitchFamily="18" charset="0"/>
                      </a:rPr>
                      <m:t>)]</m:t>
                    </m:r>
                  </m:oMath>
                </a14:m>
                <a:r>
                  <a:rPr lang="fr-FR" sz="12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1" i="0" smtClean="0">
                            <a:latin typeface="Cambria Math" panose="02040503050406030204" pitchFamily="18" charset="0"/>
                          </a:rPr>
                          <m:t>𝐭</m:t>
                        </m:r>
                      </m:e>
                      <m:sub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fr-F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fr-FR" sz="12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fr-FR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200" b="1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fr-FR" sz="12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fr-FR" sz="12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1200" dirty="0" smtClean="0"/>
                  <a:t> are computed from a sampling of source locations.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1200" dirty="0" smtClean="0"/>
                  <a:t>Assuming that arrival time measurement errors at distinct stations </a:t>
                </a:r>
                <a:r>
                  <a:rPr lang="en-US" sz="1200" b="1" dirty="0" smtClean="0"/>
                  <a:t>are independent</a:t>
                </a:r>
                <a:r>
                  <a:rPr lang="en-US" sz="1200" dirty="0" smtClean="0"/>
                  <a:t>, the joint likelihood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120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fr-FR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1200" b="1">
                            <a:latin typeface="Cambria Math" panose="02040503050406030204" pitchFamily="18" charset="0"/>
                          </a:rPr>
                          <m:t>𝐭</m:t>
                        </m:r>
                      </m:e>
                      <m:e>
                        <m:r>
                          <a:rPr lang="fr-FR" sz="12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US" sz="1200" dirty="0" smtClean="0"/>
                  <a:t> factorizes so as to give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∏"/>
                        <m:limLoc m:val="subSup"/>
                        <m:supHide m:val="on"/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fr-FR" sz="1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r>
                          <m:rPr>
                            <m:sty m:val="p"/>
                          </m:rPr>
                          <a:rPr lang="fr-FR" sz="1200" b="0" i="0" smtClean="0">
                            <a:latin typeface="Cambria Math" panose="02040503050406030204" pitchFamily="18" charset="0"/>
                          </a:rPr>
                          <m:t>P</m:t>
                        </m:r>
                        <m:d>
                          <m:dPr>
                            <m:ctrlP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  <m:e>
                            <m:r>
                              <a:rPr lang="fr-FR" sz="1200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</m:d>
                        <m:r>
                          <m:rPr>
                            <m:brk m:alnAt="9"/>
                          </m:rPr>
                          <a:rPr lang="fr-FR" sz="1200" b="0" i="1" smtClean="0">
                            <a:latin typeface="Cambria Math" panose="02040503050406030204" pitchFamily="18" charset="0"/>
                          </a:rPr>
                          <m:t>∝</m:t>
                        </m:r>
                        <m:nary>
                          <m:naryPr>
                            <m:chr m:val="∏"/>
                            <m:limLoc m:val="subSup"/>
                            <m:supHide m:val="on"/>
                            <m:ctrlP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/>
                          <m:e>
                            <m:func>
                              <m:funcPr>
                                <m:ctrlPr>
                                  <a:rPr lang="fr-FR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Sup>
                                  <m:sSubSupPr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  <m:sup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bSup>
                                <m:r>
                                  <m:rPr>
                                    <m:sty m:val="p"/>
                                  </m:rPr>
                                  <a:rPr lang="fr-FR" sz="1200" b="0" i="0" smtClean="0">
                                    <a:latin typeface="Cambria Math" panose="02040503050406030204" pitchFamily="18" charset="0"/>
                                  </a:rPr>
                                  <m:t>exp</m:t>
                                </m:r>
                              </m:fName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Sup>
                                      <m:sSubSupPr>
                                        <m:ctrlP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  <m:t>𝜖</m:t>
                                        </m:r>
                                      </m:e>
                                      <m:sub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fr-FR" sz="12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1200" b="1" i="0" smtClean="0">
                                        <a:latin typeface="Cambria Math" panose="02040503050406030204" pitchFamily="18" charset="0"/>
                                      </a:rPr>
                                      <m:t>𝐱</m:t>
                                    </m:r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)/(2</m:t>
                                    </m:r>
                                    <m:sSubSup>
                                      <m:sSubSupPr>
                                        <m:ctrlP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  <m:sup>
                                        <m:r>
                                          <a:rPr lang="fr-FR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fr-FR" sz="12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d>
                              </m:e>
                            </m:func>
                          </m:e>
                        </m:nary>
                      </m:e>
                    </m:nary>
                  </m:oMath>
                </a14:m>
                <a:r>
                  <a:rPr lang="en-US" sz="1200" dirty="0" smtClean="0"/>
                  <a:t>,</a:t>
                </a:r>
              </a:p>
              <a:p>
                <a:pPr>
                  <a:spcBef>
                    <a:spcPts val="600"/>
                  </a:spcBef>
                </a:pPr>
                <a:r>
                  <a:rPr lang="fr-FR" sz="1200" dirty="0" err="1"/>
                  <a:t>w</a:t>
                </a:r>
                <a:r>
                  <a:rPr lang="fr-FR" sz="1200" dirty="0" err="1" smtClean="0"/>
                  <a:t>here</a:t>
                </a:r>
                <a:r>
                  <a:rPr lang="fr-FR" sz="1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200" dirty="0" smtClean="0"/>
                  <a:t> is the difference between the observed arrival time and the PCE prediction.</a:t>
                </a:r>
              </a:p>
              <a:p>
                <a:endParaRPr lang="fr-FR" sz="1200" dirty="0" smtClean="0"/>
              </a:p>
              <a:p>
                <a:endParaRPr lang="en-US" sz="1200" dirty="0" smtClean="0"/>
              </a:p>
              <a:p>
                <a:endParaRPr lang="en-GB" sz="1200" noProof="0" dirty="0" smtClean="0"/>
              </a:p>
              <a:p>
                <a:endParaRPr lang="en-GB" sz="1200" dirty="0"/>
              </a:p>
            </p:txBody>
          </p:sp>
        </mc:Choice>
        <mc:Fallback xmlns="">
          <p:sp>
            <p:nvSpPr>
              <p:cNvPr id="8" name="TextBox 3">
                <a:extLst>
                  <a:ext uri="{FF2B5EF4-FFF2-40B4-BE49-F238E27FC236}">
                    <a16:creationId xmlns:a16="http://schemas.microsoft.com/office/drawing/2014/main" id="{E90810EB-C9FE-C1F2-4CE1-32C95CB36F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19" y="1549110"/>
                <a:ext cx="3798000" cy="4923127"/>
              </a:xfrm>
              <a:prstGeom prst="rect">
                <a:avLst/>
              </a:prstGeom>
              <a:blipFill>
                <a:blip r:embed="rId6"/>
                <a:stretch>
                  <a:fillRect l="-2408" t="-1114" r="-2568" b="-2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3">
            <a:extLst>
              <a:ext uri="{FF2B5EF4-FFF2-40B4-BE49-F238E27FC236}">
                <a16:creationId xmlns:a16="http://schemas.microsoft.com/office/drawing/2014/main" id="{143C780A-D306-D9FA-EEC7-455406624C00}"/>
              </a:ext>
            </a:extLst>
          </p:cNvPr>
          <p:cNvSpPr txBox="1"/>
          <p:nvPr/>
        </p:nvSpPr>
        <p:spPr>
          <a:xfrm>
            <a:off x="4196999" y="659697"/>
            <a:ext cx="7005502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 fontScale="92500"/>
          </a:bodyPr>
          <a:lstStyle/>
          <a:p>
            <a:r>
              <a:rPr lang="en-GB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Alexandre Goupy</a:t>
            </a:r>
            <a:r>
              <a:rPr lang="en-GB" sz="1200" baseline="300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2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Christophe Millet</a:t>
            </a:r>
            <a:r>
              <a:rPr lang="en-GB" sz="1200" baseline="300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200" baseline="300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,3</a:t>
            </a:r>
            <a:r>
              <a:rPr lang="en-GB" sz="12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Pierre Sochala</a:t>
            </a:r>
            <a:r>
              <a:rPr lang="en-GB" sz="1200" baseline="300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fr-FR" sz="1200" baseline="300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EDF </a:t>
            </a:r>
            <a:r>
              <a:rPr lang="fr-FR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r>
              <a:rPr lang="fr-FR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F-91120 Palaiseau</a:t>
            </a:r>
            <a:r>
              <a:rPr lang="fr-FR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200" baseline="300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CEA</a:t>
            </a:r>
            <a:r>
              <a:rPr lang="fr-FR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DAM, DIF, F-91297, Arpajon, </a:t>
            </a:r>
            <a:r>
              <a:rPr lang="fr-FR" sz="1200" baseline="300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 </a:t>
            </a:r>
            <a:r>
              <a:rPr lang="fr-FR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Paris-Saclay, F-91190 </a:t>
            </a:r>
            <a:r>
              <a:rPr lang="fr-FR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Gif-sur-Yvette</a:t>
            </a:r>
            <a:endParaRPr lang="fr-FR" sz="12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aseline="30000" noProof="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aseline="300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A85A00B-E9A9-0FEB-865E-D426336C8668}"/>
              </a:ext>
            </a:extLst>
          </p:cNvPr>
          <p:cNvSpPr/>
          <p:nvPr/>
        </p:nvSpPr>
        <p:spPr>
          <a:xfrm>
            <a:off x="0" y="-981075"/>
            <a:ext cx="12192000" cy="7608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PLEASE DON‘T FORGET TO PUT THE E-POSTER TITLE AND YOUR NAME IN THE PRESENTATION HEADER.</a:t>
            </a:r>
          </a:p>
          <a:p>
            <a:pPr algn="ctr"/>
            <a:r>
              <a:rPr lang="de-AT" dirty="0"/>
              <a:t>DUPLICATE THIS SLIDE IF YOUR E-POSTER HAS MORE THAN 1 PAGE</a:t>
            </a:r>
          </a:p>
        </p:txBody>
      </p:sp>
      <p:sp>
        <p:nvSpPr>
          <p:cNvPr id="24" name="TextBox 3">
            <a:extLst>
              <a:ext uri="{FF2B5EF4-FFF2-40B4-BE49-F238E27FC236}">
                <a16:creationId xmlns:a16="http://schemas.microsoft.com/office/drawing/2014/main" id="{A34004C7-4749-B7E3-E7D7-B3572BC231EF}"/>
              </a:ext>
            </a:extLst>
          </p:cNvPr>
          <p:cNvSpPr txBox="1"/>
          <p:nvPr/>
        </p:nvSpPr>
        <p:spPr>
          <a:xfrm>
            <a:off x="160019" y="1075342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From forward modelling to inference</a:t>
            </a:r>
            <a:endParaRPr lang="en-GB" dirty="0"/>
          </a:p>
        </p:txBody>
      </p:sp>
      <p:sp>
        <p:nvSpPr>
          <p:cNvPr id="26" name="TextBox 3">
            <a:extLst>
              <a:ext uri="{FF2B5EF4-FFF2-40B4-BE49-F238E27FC236}">
                <a16:creationId xmlns:a16="http://schemas.microsoft.com/office/drawing/2014/main" id="{79016AB2-B6CD-8ED7-A756-5A1288745A4D}"/>
              </a:ext>
            </a:extLst>
          </p:cNvPr>
          <p:cNvSpPr txBox="1"/>
          <p:nvPr/>
        </p:nvSpPr>
        <p:spPr>
          <a:xfrm>
            <a:off x="4187951" y="1075342"/>
            <a:ext cx="3816093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Application to the Bering sea bolide</a:t>
            </a:r>
            <a:endParaRPr lang="en-GB" dirty="0"/>
          </a:p>
        </p:txBody>
      </p:sp>
      <p:sp>
        <p:nvSpPr>
          <p:cNvPr id="27" name="TextBox 3">
            <a:extLst>
              <a:ext uri="{FF2B5EF4-FFF2-40B4-BE49-F238E27FC236}">
                <a16:creationId xmlns:a16="http://schemas.microsoft.com/office/drawing/2014/main" id="{35C23D38-1D02-FA1F-40B5-BBB882222001}"/>
              </a:ext>
            </a:extLst>
          </p:cNvPr>
          <p:cNvSpPr txBox="1"/>
          <p:nvPr/>
        </p:nvSpPr>
        <p:spPr>
          <a:xfrm>
            <a:off x="8233976" y="1090776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On the role of each station in the localization: likelihoods &amp; posteriors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673B92-7009-6C86-1F81-02E0CB1EF455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 smtClean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P2.1-797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3" r="-2703" b="6761"/>
          <a:stretch/>
        </p:blipFill>
        <p:spPr>
          <a:xfrm>
            <a:off x="4165566" y="2215199"/>
            <a:ext cx="3995653" cy="1800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68" b="1066"/>
          <a:stretch/>
        </p:blipFill>
        <p:spPr>
          <a:xfrm>
            <a:off x="4689722" y="4406609"/>
            <a:ext cx="2845850" cy="1857374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4189373" y="6211725"/>
            <a:ext cx="3971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Fig. </a:t>
            </a:r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ignals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000" b="1" dirty="0" smtClean="0">
                <a:solidFill>
                  <a:srgbClr val="D2A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phases using an empirical model [2]</a:t>
            </a: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Eff.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sound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speed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ratios: </a:t>
            </a:r>
            <a:r>
              <a:rPr lang="en-US" sz="1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source-level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path-averaged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profiles [3].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0" t="17709" r="26553" b="-5974"/>
          <a:stretch/>
        </p:blipFill>
        <p:spPr>
          <a:xfrm>
            <a:off x="8170546" y="2186789"/>
            <a:ext cx="2018178" cy="1878305"/>
          </a:xfrm>
          <a:prstGeom prst="rect">
            <a:avLst/>
          </a:prstGeom>
          <a:ln w="9525">
            <a:noFill/>
          </a:ln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86" t="17182" r="11734" b="37552"/>
          <a:stretch/>
        </p:blipFill>
        <p:spPr>
          <a:xfrm>
            <a:off x="8525795" y="3158184"/>
            <a:ext cx="382404" cy="1274680"/>
          </a:xfrm>
          <a:prstGeom prst="rect">
            <a:avLst/>
          </a:prstGeom>
          <a:ln w="9525"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" name="ZoneTexte 24"/>
              <p:cNvSpPr txBox="1"/>
              <p:nvPr/>
            </p:nvSpPr>
            <p:spPr>
              <a:xfrm>
                <a:off x="8902644" y="3890370"/>
                <a:ext cx="3052289" cy="566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Fig.3 </a:t>
                </a:r>
                <a:r>
                  <a:rPr lang="fr-FR" sz="1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Dominant station </a:t>
                </a:r>
                <a:r>
                  <a:rPr lang="fr-FR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fr-FR" sz="1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fr-FR" sz="1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r-FR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’s are </a:t>
                </a:r>
                <a:r>
                  <a:rPr lang="fr-FR" sz="1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extracted</a:t>
                </a:r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from waveforms as </a:t>
                </a:r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times </a:t>
                </a:r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for which the </a:t>
                </a:r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amplitudes </a:t>
                </a:r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of the </a:t>
                </a:r>
                <a:r>
                  <a:rPr lang="en-US" sz="1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rms</a:t>
                </a:r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first exceed a fixed threshold of 30%.</a:t>
                </a:r>
                <a:endParaRPr 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2644" y="3890370"/>
                <a:ext cx="3052289" cy="566374"/>
              </a:xfrm>
              <a:prstGeom prst="rect">
                <a:avLst/>
              </a:prstGeom>
              <a:blipFill>
                <a:blip r:embed="rId10"/>
                <a:stretch>
                  <a:fillRect r="-599"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Picture 4" descr="GIANT’s founding members - GIANT Innovation Campus">
            <a:extLst>
              <a:ext uri="{FF2B5EF4-FFF2-40B4-BE49-F238E27FC236}">
                <a16:creationId xmlns:a16="http://schemas.microsoft.com/office/drawing/2014/main" id="{2BC38D2D-1FCB-533A-FB53-CCF552E911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45"/>
          <a:stretch>
            <a:fillRect/>
          </a:stretch>
        </p:blipFill>
        <p:spPr bwMode="auto">
          <a:xfrm>
            <a:off x="10338356" y="6108731"/>
            <a:ext cx="785519" cy="68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ENS Paris-Saclay - La Chancellerie des Universités de Paris">
            <a:extLst>
              <a:ext uri="{FF2B5EF4-FFF2-40B4-BE49-F238E27FC236}">
                <a16:creationId xmlns:a16="http://schemas.microsoft.com/office/drawing/2014/main" id="{0B615C3E-5643-10EC-A0E6-68F8637C5C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50054"/>
          <a:stretch>
            <a:fillRect/>
          </a:stretch>
        </p:blipFill>
        <p:spPr bwMode="auto">
          <a:xfrm>
            <a:off x="11045838" y="6273659"/>
            <a:ext cx="983609" cy="45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3">
            <a:extLst>
              <a:ext uri="{FF2B5EF4-FFF2-40B4-BE49-F238E27FC236}">
                <a16:creationId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10284192" y="2190440"/>
            <a:ext cx="1765880" cy="182431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1200" b="1" dirty="0"/>
              <a:t>Dominance of IS59 and its </a:t>
            </a:r>
            <a:r>
              <a:rPr lang="en-US" sz="1200" b="1" dirty="0" smtClean="0"/>
              <a:t>limitations:</a:t>
            </a:r>
            <a:r>
              <a:rPr lang="en-US" sz="1200" dirty="0" smtClean="0"/>
              <a:t> </a:t>
            </a:r>
            <a:r>
              <a:rPr lang="en-US" sz="1200" dirty="0"/>
              <a:t>posterior map shows that IS59 </a:t>
            </a:r>
            <a:r>
              <a:rPr lang="en-US" sz="1200" dirty="0" smtClean="0"/>
              <a:t>apparently dominates </a:t>
            </a:r>
            <a:r>
              <a:rPr lang="en-US" sz="1200" dirty="0"/>
              <a:t>the </a:t>
            </a:r>
            <a:r>
              <a:rPr lang="en-US" sz="1200" dirty="0" smtClean="0"/>
              <a:t>localization, but using the Eff. Sound speed profile at source </a:t>
            </a:r>
            <a:r>
              <a:rPr lang="en-US" sz="1200" dirty="0" smtClean="0"/>
              <a:t>level (see </a:t>
            </a:r>
            <a:r>
              <a:rPr lang="en-US" sz="1200" b="1" dirty="0" smtClean="0"/>
              <a:t>Fig. 2</a:t>
            </a:r>
            <a:r>
              <a:rPr lang="en-US" sz="1200" dirty="0" smtClean="0"/>
              <a:t>), </a:t>
            </a:r>
            <a:r>
              <a:rPr lang="en-US" sz="1200" dirty="0" smtClean="0"/>
              <a:t>which overestimates </a:t>
            </a:r>
            <a:r>
              <a:rPr lang="en-US" sz="1200" dirty="0"/>
              <a:t>the efficiency of </a:t>
            </a:r>
            <a:r>
              <a:rPr lang="en-US" sz="1200" dirty="0" smtClean="0"/>
              <a:t>ducting.</a:t>
            </a:r>
            <a:endParaRPr lang="en-GB" sz="1200" noProof="0" dirty="0"/>
          </a:p>
        </p:txBody>
      </p:sp>
      <p:sp>
        <p:nvSpPr>
          <p:cNvPr id="32" name="TextBox 3">
            <a:extLst>
              <a:ext uri="{FF2B5EF4-FFF2-40B4-BE49-F238E27FC236}">
                <a16:creationId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8252072" y="4783353"/>
            <a:ext cx="3798000" cy="89636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200" dirty="0"/>
              <a:t>Accurate uncertainty estimation using MCMC will target both arrival time extraction and the impact of background atmospheric variability. The MCMC scheme should </a:t>
            </a:r>
            <a:r>
              <a:rPr lang="en-US" sz="1200" b="1" dirty="0"/>
              <a:t>adaptively </a:t>
            </a:r>
            <a:r>
              <a:rPr lang="en-US" sz="1200" b="1" dirty="0" err="1"/>
              <a:t>downweight</a:t>
            </a:r>
            <a:r>
              <a:rPr lang="en-US" sz="1200" b="1" dirty="0"/>
              <a:t> </a:t>
            </a:r>
            <a:r>
              <a:rPr lang="en-US" sz="1200" dirty="0" smtClean="0"/>
              <a:t>stations </a:t>
            </a:r>
            <a:r>
              <a:rPr lang="en-US" sz="1200" dirty="0"/>
              <a:t>whose </a:t>
            </a:r>
            <a:r>
              <a:rPr lang="en-US" sz="1200" dirty="0" smtClean="0"/>
              <a:t>contributions </a:t>
            </a:r>
            <a:r>
              <a:rPr lang="en-US" sz="1200" dirty="0"/>
              <a:t>are </a:t>
            </a:r>
            <a:r>
              <a:rPr lang="en-US" sz="1200" dirty="0" smtClean="0"/>
              <a:t>uninformative</a:t>
            </a:r>
            <a:r>
              <a:rPr lang="en-US" sz="1200" dirty="0"/>
              <a:t>.</a:t>
            </a:r>
          </a:p>
        </p:txBody>
      </p:sp>
      <p:sp>
        <p:nvSpPr>
          <p:cNvPr id="33" name="TextBox 3">
            <a:extLst>
              <a:ext uri="{FF2B5EF4-FFF2-40B4-BE49-F238E27FC236}">
                <a16:creationId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8271841" y="5750779"/>
            <a:ext cx="3778231" cy="78543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900" dirty="0" smtClean="0"/>
              <a:t>[1] </a:t>
            </a:r>
            <a:r>
              <a:rPr lang="en-US" sz="900" dirty="0" smtClean="0">
                <a:hlinkClick r:id="rId13"/>
              </a:rPr>
              <a:t>https</a:t>
            </a:r>
            <a:r>
              <a:rPr lang="en-US" sz="900" dirty="0">
                <a:hlinkClick r:id="rId13"/>
              </a:rPr>
              <a:t>://cneos.jpl.nasa.gov/reballs</a:t>
            </a:r>
            <a:r>
              <a:rPr lang="en-US" sz="900" dirty="0" smtClean="0">
                <a:hlinkClick r:id="rId13"/>
              </a:rPr>
              <a:t>/</a:t>
            </a:r>
            <a:endParaRPr lang="en-US" sz="900" dirty="0"/>
          </a:p>
          <a:p>
            <a:pPr algn="l"/>
            <a:r>
              <a:rPr lang="en-US" sz="900" dirty="0" smtClean="0"/>
              <a:t>[2] </a:t>
            </a:r>
            <a:r>
              <a:rPr lang="en-US" sz="900" dirty="0" err="1" smtClean="0"/>
              <a:t>Blom</a:t>
            </a:r>
            <a:r>
              <a:rPr lang="en-US" sz="900" dirty="0" smtClean="0"/>
              <a:t> et al., </a:t>
            </a:r>
            <a:r>
              <a:rPr lang="en-US" sz="900" dirty="0"/>
              <a:t>Improved Bayesian Infrasonic Source Localization for regional </a:t>
            </a:r>
            <a:r>
              <a:rPr lang="en-US" sz="900" dirty="0" err="1"/>
              <a:t>infrasound</a:t>
            </a:r>
            <a:r>
              <a:rPr lang="en-US" sz="900" dirty="0" err="1" smtClean="0"/>
              <a:t>GJI</a:t>
            </a:r>
            <a:r>
              <a:rPr lang="en-US" sz="900" dirty="0" smtClean="0"/>
              <a:t>, 2015.</a:t>
            </a:r>
            <a:endParaRPr lang="en-GB" sz="900" noProof="0" dirty="0"/>
          </a:p>
        </p:txBody>
      </p:sp>
      <p:sp>
        <p:nvSpPr>
          <p:cNvPr id="35" name="TextBox 3">
            <a:extLst>
              <a:ext uri="{FF2B5EF4-FFF2-40B4-BE49-F238E27FC236}">
                <a16:creationId xmlns:a16="http://schemas.microsoft.com/office/drawing/2014/main" id="{35C23D38-1D02-FA1F-40B5-BBB882222001}"/>
              </a:ext>
            </a:extLst>
          </p:cNvPr>
          <p:cNvSpPr txBox="1"/>
          <p:nvPr/>
        </p:nvSpPr>
        <p:spPr>
          <a:xfrm>
            <a:off x="8238261" y="4486858"/>
            <a:ext cx="3798000" cy="284681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Future work</a:t>
            </a:r>
            <a:endParaRPr lang="en-GB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691" t="71743" r="64133" b="6927"/>
          <a:stretch/>
        </p:blipFill>
        <p:spPr>
          <a:xfrm>
            <a:off x="7124152" y="5569683"/>
            <a:ext cx="972000" cy="396000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7882" t="71743" r="35942" b="6927"/>
          <a:stretch/>
        </p:blipFill>
        <p:spPr>
          <a:xfrm>
            <a:off x="4311365" y="5308631"/>
            <a:ext cx="972000" cy="396000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996" t="71743" r="7828" b="6927"/>
          <a:stretch/>
        </p:blipFill>
        <p:spPr>
          <a:xfrm>
            <a:off x="7132245" y="5073529"/>
            <a:ext cx="972000" cy="396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5" t="70753" r="65767" b="6357"/>
          <a:stretch/>
        </p:blipFill>
        <p:spPr>
          <a:xfrm>
            <a:off x="4206771" y="4851703"/>
            <a:ext cx="1080000" cy="39600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 rotWithShape="1"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4022" t="70753" r="31740" b="6357"/>
          <a:stretch/>
        </p:blipFill>
        <p:spPr>
          <a:xfrm>
            <a:off x="4240019" y="4312564"/>
            <a:ext cx="1115412" cy="408984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 rotWithShape="1"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7119" t="70753" r="927" b="6357"/>
          <a:stretch/>
        </p:blipFill>
        <p:spPr>
          <a:xfrm>
            <a:off x="7094847" y="4593258"/>
            <a:ext cx="1033499" cy="406053"/>
          </a:xfrm>
          <a:prstGeom prst="rect">
            <a:avLst/>
          </a:prstGeom>
        </p:spPr>
      </p:pic>
      <p:sp>
        <p:nvSpPr>
          <p:cNvPr id="41" name="ZoneTexte 40"/>
          <p:cNvSpPr txBox="1"/>
          <p:nvPr/>
        </p:nvSpPr>
        <p:spPr>
          <a:xfrm>
            <a:off x="4163658" y="4025189"/>
            <a:ext cx="40162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Fig. 1 : </a:t>
            </a:r>
            <a:r>
              <a:rPr 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speed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ratio;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source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locations, IDC: </a:t>
            </a:r>
            <a:r>
              <a:rPr lang="fr-FR" sz="1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★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NASA: </a:t>
            </a:r>
            <a:r>
              <a:rPr lang="fr-FR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★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3">
            <a:extLst>
              <a:ext uri="{FF2B5EF4-FFF2-40B4-BE49-F238E27FC236}">
                <a16:creationId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8271842" y="6171961"/>
            <a:ext cx="2170466" cy="47304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900" dirty="0" smtClean="0"/>
              <a:t>[3] </a:t>
            </a:r>
            <a:r>
              <a:rPr lang="en-US" sz="900" dirty="0" smtClean="0"/>
              <a:t>A. </a:t>
            </a:r>
            <a:r>
              <a:rPr lang="en-US" sz="900" dirty="0" err="1" smtClean="0"/>
              <a:t>Goupy</a:t>
            </a:r>
            <a:r>
              <a:rPr lang="en-US" sz="900" dirty="0" smtClean="0"/>
              <a:t>, A </a:t>
            </a:r>
            <a:r>
              <a:rPr lang="en-US" sz="900" dirty="0"/>
              <a:t>Spectral Approach of Multi-Scale </a:t>
            </a:r>
            <a:r>
              <a:rPr lang="en-US" sz="900" dirty="0" err="1"/>
              <a:t>Metamodelling</a:t>
            </a:r>
            <a:r>
              <a:rPr lang="en-US" sz="900" dirty="0"/>
              <a:t> Applied to Acoustic </a:t>
            </a:r>
            <a:r>
              <a:rPr lang="en-US" sz="900" dirty="0" smtClean="0"/>
              <a:t>Propagation, PhD these, ENS Paris-</a:t>
            </a:r>
            <a:r>
              <a:rPr lang="en-US" sz="900" dirty="0" err="1" smtClean="0"/>
              <a:t>Saclay</a:t>
            </a:r>
            <a:r>
              <a:rPr lang="en-US" sz="900" dirty="0" smtClean="0"/>
              <a:t>, 2021.</a:t>
            </a:r>
            <a:endParaRPr lang="en-GB" sz="900" noProof="0" dirty="0"/>
          </a:p>
        </p:txBody>
      </p:sp>
    </p:spTree>
    <p:extLst>
      <p:ext uri="{BB962C8B-B14F-4D97-AF65-F5344CB8AC3E}">
        <p14:creationId xmlns:p14="http://schemas.microsoft.com/office/powerpoint/2010/main" val="1154237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E-Poster Template_CLEAN" id="{0EBCCD38-EFA5-4A59-98E1-17915631503A}" vid="{43BEDF90-3C52-4D4C-AD5D-39E9BB77726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SnT2025_E-Poster Template_CLEAN_250702</Template>
  <TotalTime>516</TotalTime>
  <Words>928</Words>
  <Application>Microsoft Office PowerPoint</Application>
  <PresentationFormat>Grand écran</PresentationFormat>
  <Paragraphs>41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Cambria Math</vt:lpstr>
      <vt:lpstr>Office</vt:lpstr>
      <vt:lpstr>Présentation PowerPoint</vt:lpstr>
      <vt:lpstr>Présentation PowerPoint</vt:lpstr>
    </vt:vector>
  </TitlesOfParts>
  <Company>CEA/DAM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MILLET Christophe 601308</dc:creator>
  <cp:lastModifiedBy>MILLET Christophe 601308</cp:lastModifiedBy>
  <cp:revision>40</cp:revision>
  <dcterms:created xsi:type="dcterms:W3CDTF">2025-08-26T12:35:17Z</dcterms:created>
  <dcterms:modified xsi:type="dcterms:W3CDTF">2025-09-01T14:45:31Z</dcterms:modified>
</cp:coreProperties>
</file>