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/>
        </p14:section>
        <p14:section name="Presentation Slides" id="{AA65376A-F1B8-4985-9D91-856E127C1E0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BD9"/>
    <a:srgbClr val="1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4830"/>
  </p:normalViewPr>
  <p:slideViewPr>
    <p:cSldViewPr snapToGrid="0">
      <p:cViewPr varScale="1">
        <p:scale>
          <a:sx n="121" d="100"/>
          <a:sy n="121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31.08.25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61113" y="1440879"/>
            <a:ext cx="3788957" cy="50168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200" dirty="0"/>
              <a:t>Following earlier studies, we relocated these events using the double-difference relocation method, employing regional </a:t>
            </a:r>
            <a:r>
              <a:rPr lang="en-GB" sz="1200" i="1" dirty="0" err="1"/>
              <a:t>Lg</a:t>
            </a:r>
            <a:r>
              <a:rPr lang="en-GB" sz="1200" dirty="0"/>
              <a:t> waves, because available data are limited. IMS, GSN, and other regional seismic network stations are at least 300 km away from the source area (see Figure 2).   </a:t>
            </a:r>
          </a:p>
          <a:p>
            <a:pPr algn="l"/>
            <a:r>
              <a:rPr lang="en-GB" sz="1200" dirty="0"/>
              <a:t>      We relocated these events by measuring precise differential travel times of the </a:t>
            </a:r>
            <a:r>
              <a:rPr lang="en-GB" sz="1200" i="1" dirty="0" err="1"/>
              <a:t>Lg</a:t>
            </a:r>
            <a:r>
              <a:rPr lang="en-GB" sz="1200" dirty="0"/>
              <a:t> waves at common stations from closely located event pairs. The cross-correlation technique is used for </a:t>
            </a:r>
            <a:r>
              <a:rPr lang="en-GB" sz="1200" i="1" dirty="0" err="1"/>
              <a:t>Lg</a:t>
            </a:r>
            <a:r>
              <a:rPr lang="en-GB" sz="1200" dirty="0"/>
              <a:t> waves in the 0.5–5 Hz passband.</a:t>
            </a:r>
          </a:p>
          <a:p>
            <a:pPr algn="l"/>
            <a:r>
              <a:rPr lang="en-GB" sz="1200" dirty="0"/>
              <a:t>      Relocated events are aligned tightly together at a few km east of the previous UNTs in the area. Earlier events in 2017-2018 are analysed by Kim et al. (2018), who suggested that these are likely earthquakes.  The focal mechanisms of the two most significant events indicate that a reverse faulting mechanism along a north-northeast striking nodal plane. </a:t>
            </a:r>
          </a:p>
          <a:p>
            <a:pPr algn="l"/>
            <a:endParaRPr lang="en-GB" sz="1200" noProof="0" dirty="0"/>
          </a:p>
          <a:p>
            <a:pPr algn="l"/>
            <a:endParaRPr lang="en-GB" sz="1200" dirty="0"/>
          </a:p>
          <a:p>
            <a:pPr algn="l"/>
            <a:endParaRPr lang="en-GB" sz="1200" noProof="0" dirty="0"/>
          </a:p>
          <a:p>
            <a:pPr algn="l"/>
            <a:endParaRPr lang="en-GB" sz="1200" dirty="0"/>
          </a:p>
          <a:p>
            <a:pPr algn="l"/>
            <a:endParaRPr lang="en-GB" sz="1200" noProof="0" dirty="0"/>
          </a:p>
          <a:p>
            <a:endParaRPr lang="en-GB" sz="1200" noProof="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196999" y="1549110"/>
            <a:ext cx="3873974" cy="53088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200" noProof="0" dirty="0"/>
              <a:t>For </a:t>
            </a:r>
            <a:r>
              <a:rPr lang="en-GB" sz="1200" dirty="0"/>
              <a:t>utilizing the regional </a:t>
            </a:r>
            <a:r>
              <a:rPr lang="en-GB" sz="1200" i="1" dirty="0" err="1"/>
              <a:t>Lg</a:t>
            </a:r>
            <a:r>
              <a:rPr lang="en-GB" sz="1200" dirty="0"/>
              <a:t> waves, we encounter diverse propagation paths as depicted in Figure 2. The stations in southern Korea with azimuths greater than 210º show </a:t>
            </a:r>
            <a:r>
              <a:rPr lang="en-GB" sz="1200" dirty="0" err="1"/>
              <a:t>Lg</a:t>
            </a:r>
            <a:r>
              <a:rPr lang="en-GB" sz="1200" dirty="0"/>
              <a:t> waves in a stable crustal structure (red paths and traces), while stations with azimuths between 200º and 210º exhibit a slight deterioration of their properties (blue traces and paths). In contrast, stations in azimuth less than 190º show no clear </a:t>
            </a:r>
            <a:r>
              <a:rPr lang="en-GB" sz="1200" i="1" dirty="0" err="1"/>
              <a:t>Lg</a:t>
            </a:r>
            <a:r>
              <a:rPr lang="en-GB" sz="1200" dirty="0"/>
              <a:t> arrivals, mainly due to paths crossing oceanic crust.</a:t>
            </a:r>
          </a:p>
          <a:p>
            <a:pPr algn="l"/>
            <a:endParaRPr lang="en-GB" sz="1200" noProof="0" dirty="0"/>
          </a:p>
          <a:p>
            <a:pPr algn="l"/>
            <a:r>
              <a:rPr lang="en-GB" sz="1200" dirty="0"/>
              <a:t>The reported events are distributed within a 10 km radius of the test site. Based on the 2018 studies (e.g., Schaff et al, 2018; Dodge, 2018), among others. These events may have occurred in a tighter cluster. </a:t>
            </a:r>
            <a:endParaRPr lang="en-GB" sz="1200" noProof="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Small Seismic Events Around the Underground Nuclear Test Site in the Democratic People’s Republic of Korea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16001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200" noProof="0" dirty="0"/>
              <a:t>Since the last underground nuclear test (UNT) in September 2017 at the </a:t>
            </a:r>
            <a:r>
              <a:rPr lang="en-GB" sz="1200" noProof="0" dirty="0" err="1"/>
              <a:t>Punggye-ri</a:t>
            </a:r>
            <a:r>
              <a:rPr lang="en-GB" sz="1200" noProof="0" dirty="0"/>
              <a:t> test site in </a:t>
            </a:r>
            <a:r>
              <a:rPr lang="en-US" sz="1200" dirty="0"/>
              <a:t>the Democratic People’s Republic of Korea </a:t>
            </a:r>
            <a:r>
              <a:rPr lang="en-GB" sz="1200" noProof="0" dirty="0"/>
              <a:t>(DPRK),  small seismic </a:t>
            </a:r>
            <a:r>
              <a:rPr lang="en-GB" sz="1200" dirty="0"/>
              <a:t>events have been </a:t>
            </a:r>
            <a:r>
              <a:rPr lang="en-GB" sz="1200" noProof="0" dirty="0"/>
              <a:t>detected</a:t>
            </a:r>
            <a:r>
              <a:rPr lang="en-GB" sz="1200" dirty="0"/>
              <a:t>. Between 2017 and 2025, the Korean Meteorological Administration (KMA) reported 96 events (M</a:t>
            </a:r>
            <a:r>
              <a:rPr lang="en-GB" sz="1200" baseline="-25000" dirty="0"/>
              <a:t>L</a:t>
            </a:r>
            <a:r>
              <a:rPr lang="en-GB" sz="1200" dirty="0"/>
              <a:t> 2-3.3) (Figure 1). The seismic activity had been uneven in time, and about 1/3 of the reported events occurred in 2023. </a:t>
            </a:r>
            <a:endParaRPr lang="en-GB" sz="1200" noProof="0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187951" y="700347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Won-Young Kim</a:t>
            </a:r>
            <a:r>
              <a:rPr lang="en-US" altLang="ko-K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Eunyoung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Jo</a:t>
            </a:r>
            <a:r>
              <a:rPr lang="en-US" altLang="ko-K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Yonggyu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Ryoo</a:t>
            </a:r>
            <a:r>
              <a:rPr lang="en-US" altLang="ko-K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A85A00B-E9A9-0FEB-865E-D426336C8668}"/>
              </a:ext>
            </a:extLst>
          </p:cNvPr>
          <p:cNvSpPr/>
          <p:nvPr/>
        </p:nvSpPr>
        <p:spPr>
          <a:xfrm>
            <a:off x="0" y="-981075"/>
            <a:ext cx="12192000" cy="760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PLEASE DON‘T FORGET TO PUT THE E-POSTER TITLE AND YOUR NAME IN THE PRESENTATION HEADER.</a:t>
            </a:r>
          </a:p>
          <a:p>
            <a:pPr algn="ctr"/>
            <a:r>
              <a:rPr lang="de-AT" dirty="0"/>
              <a:t>DUPLICATE THIS SLIDE IF YOUR E-POSTER HAS MORE THAN 1 PAGE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160019" y="1075342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4187951" y="1075342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Data and Method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8233976" y="109077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P2.1-811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A27A9-E0EA-A5E8-4328-0FBC7477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94" t="5096" r="6028" b="1570"/>
          <a:stretch>
            <a:fillRect/>
          </a:stretch>
        </p:blipFill>
        <p:spPr>
          <a:xfrm rot="5400000">
            <a:off x="1227712" y="2098407"/>
            <a:ext cx="1699128" cy="3580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D80A8E-2729-4A0C-E586-2EFFD0A0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1" t="1616" r="5741" b="2222"/>
          <a:stretch>
            <a:fillRect/>
          </a:stretch>
        </p:blipFill>
        <p:spPr>
          <a:xfrm>
            <a:off x="4133984" y="4109144"/>
            <a:ext cx="1943732" cy="2645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7DFCC-B2EF-0E4C-9E4D-B830FA8DA2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43" t="8485" b="3232"/>
          <a:stretch>
            <a:fillRect/>
          </a:stretch>
        </p:blipFill>
        <p:spPr>
          <a:xfrm>
            <a:off x="6133986" y="4280144"/>
            <a:ext cx="1870058" cy="2419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0895EA5-0A38-1595-EE0B-60659831CC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64" t="47020" b="4642"/>
          <a:stretch>
            <a:fillRect/>
          </a:stretch>
        </p:blipFill>
        <p:spPr>
          <a:xfrm>
            <a:off x="8256369" y="4781870"/>
            <a:ext cx="2902581" cy="20211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24B54B-3FC8-F6BE-D398-680281D3F820}"/>
              </a:ext>
            </a:extLst>
          </p:cNvPr>
          <p:cNvSpPr txBox="1"/>
          <p:nvPr/>
        </p:nvSpPr>
        <p:spPr>
          <a:xfrm>
            <a:off x="300586" y="4693953"/>
            <a:ext cx="3671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Fig. 1. Temporal distribution of small events around the test site in DPRK.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D7E90F-6EF3-4353-624A-BC363C0E5CCC}"/>
              </a:ext>
            </a:extLst>
          </p:cNvPr>
          <p:cNvSpPr txBox="1"/>
          <p:nvPr/>
        </p:nvSpPr>
        <p:spPr>
          <a:xfrm>
            <a:off x="132882" y="5202022"/>
            <a:ext cx="378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Over 90 reported seismic events are analysed using seismic waveforms recorded at stations at least 300 km from the source region.  There are two IMS primary arrays (KSRS and USRK; Fig. 2), two GSN stations (MDJ and INCN), and numerous stations of the KMA network in the southern Korean Peninsula.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A3D995-7741-33F1-8518-5EB02EE32D87}"/>
              </a:ext>
            </a:extLst>
          </p:cNvPr>
          <p:cNvSpPr txBox="1"/>
          <p:nvPr/>
        </p:nvSpPr>
        <p:spPr>
          <a:xfrm>
            <a:off x="11185328" y="4781870"/>
            <a:ext cx="997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Fig. 3. 96 events reported are plotted by black circles. Red circles are relocated events.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198154-D0A2-F6E4-CCFE-6132422230BF}"/>
              </a:ext>
            </a:extLst>
          </p:cNvPr>
          <p:cNvSpPr txBox="1"/>
          <p:nvPr/>
        </p:nvSpPr>
        <p:spPr>
          <a:xfrm>
            <a:off x="6595223" y="4033923"/>
            <a:ext cx="147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Fig. 2 Paths and traces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63C2AE8-6CA6-573E-DF05-EB7D4DAD7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53" y="6370033"/>
            <a:ext cx="927582" cy="3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3542</TotalTime>
  <Words>524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Won-Young Kim</dc:creator>
  <cp:lastModifiedBy>Won-Young Kim</cp:lastModifiedBy>
  <cp:revision>2</cp:revision>
  <dcterms:created xsi:type="dcterms:W3CDTF">2025-08-28T09:41:17Z</dcterms:created>
  <dcterms:modified xsi:type="dcterms:W3CDTF">2025-08-30T20:59:46Z</dcterms:modified>
</cp:coreProperties>
</file>