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A64"/>
    <a:srgbClr val="C9CBC6"/>
    <a:srgbClr val="EEEE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13" autoAdjust="0"/>
    <p:restoredTop sz="94726"/>
  </p:normalViewPr>
  <p:slideViewPr>
    <p:cSldViewPr snapToGrid="0">
      <p:cViewPr varScale="1">
        <p:scale>
          <a:sx n="120" d="100"/>
          <a:sy n="120" d="100"/>
        </p:scale>
        <p:origin x="8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782968-3C78-854B-AD0E-89421DB5D093}" type="datetimeFigureOut">
              <a:rPr lang="en-US" smtClean="0"/>
              <a:t>9/5/25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B3736-7B18-344C-9BF7-7ADCF9D3B6D3}" type="slidenum">
              <a:rPr lang="en-US" smtClean="0"/>
              <a:t>‹#›</a:t>
            </a:fld>
            <a:endParaRPr lang="en-US"/>
          </a:p>
        </p:txBody>
      </p:sp>
    </p:spTree>
    <p:extLst>
      <p:ext uri="{BB962C8B-B14F-4D97-AF65-F5344CB8AC3E}">
        <p14:creationId xmlns:p14="http://schemas.microsoft.com/office/powerpoint/2010/main" val="1461143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4B3736-7B18-344C-9BF7-7ADCF9D3B6D3}" type="slidenum">
              <a:rPr lang="en-US" smtClean="0"/>
              <a:t>1</a:t>
            </a:fld>
            <a:endParaRPr lang="en-US"/>
          </a:p>
        </p:txBody>
      </p:sp>
    </p:spTree>
    <p:extLst>
      <p:ext uri="{BB962C8B-B14F-4D97-AF65-F5344CB8AC3E}">
        <p14:creationId xmlns:p14="http://schemas.microsoft.com/office/powerpoint/2010/main" val="2925711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1462BB-03C6-EC18-DD8B-B019ACC251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D1D143D7-35CC-8239-8541-451308221B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ABF5C86A-FEB6-6444-674D-878883DCEBCD}"/>
              </a:ext>
            </a:extLst>
          </p:cNvPr>
          <p:cNvSpPr>
            <a:spLocks noGrp="1"/>
          </p:cNvSpPr>
          <p:nvPr>
            <p:ph type="dt" sz="half" idx="10"/>
          </p:nvPr>
        </p:nvSpPr>
        <p:spPr/>
        <p:txBody>
          <a:bodyPr/>
          <a:lstStyle/>
          <a:p>
            <a:fld id="{54DC3642-44F9-4841-A39A-061A9EDE6E17}" type="datetimeFigureOut">
              <a:rPr lang="de-AT" smtClean="0"/>
              <a:t>05.09.25</a:t>
            </a:fld>
            <a:endParaRPr lang="de-AT"/>
          </a:p>
        </p:txBody>
      </p:sp>
      <p:sp>
        <p:nvSpPr>
          <p:cNvPr id="5" name="Fußzeilenplatzhalter 4">
            <a:extLst>
              <a:ext uri="{FF2B5EF4-FFF2-40B4-BE49-F238E27FC236}">
                <a16:creationId xmlns:a16="http://schemas.microsoft.com/office/drawing/2014/main" id="{371CABDE-322F-BEF9-CE09-389D73314B0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DA56BCE-43DE-E833-B09E-49095A0A9C1D}"/>
              </a:ext>
            </a:extLst>
          </p:cNvPr>
          <p:cNvSpPr>
            <a:spLocks noGrp="1"/>
          </p:cNvSpPr>
          <p:nvPr>
            <p:ph type="sldNum" sz="quarter" idx="12"/>
          </p:nvPr>
        </p:nvSpPr>
        <p:spPr/>
        <p:txBody>
          <a:bodyPr/>
          <a:lstStyle/>
          <a:p>
            <a:fld id="{BB08867C-00FA-4FB4-8195-B9DF9AF80F0F}" type="slidenum">
              <a:rPr lang="de-AT" smtClean="0"/>
              <a:t>‹#›</a:t>
            </a:fld>
            <a:endParaRPr lang="de-AT"/>
          </a:p>
        </p:txBody>
      </p:sp>
    </p:spTree>
    <p:extLst>
      <p:ext uri="{BB962C8B-B14F-4D97-AF65-F5344CB8AC3E}">
        <p14:creationId xmlns:p14="http://schemas.microsoft.com/office/powerpoint/2010/main" val="2092568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066274-3BEF-8BAF-BC4E-87A6E0E86576}"/>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C36D3D2-0BAB-7582-0453-DC097926D9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59853E14-BE89-BA00-2215-5CE8E731706C}"/>
              </a:ext>
            </a:extLst>
          </p:cNvPr>
          <p:cNvSpPr>
            <a:spLocks noGrp="1"/>
          </p:cNvSpPr>
          <p:nvPr>
            <p:ph type="dt" sz="half" idx="10"/>
          </p:nvPr>
        </p:nvSpPr>
        <p:spPr/>
        <p:txBody>
          <a:bodyPr/>
          <a:lstStyle/>
          <a:p>
            <a:fld id="{54DC3642-44F9-4841-A39A-061A9EDE6E17}" type="datetimeFigureOut">
              <a:rPr lang="de-AT" smtClean="0"/>
              <a:t>05.09.25</a:t>
            </a:fld>
            <a:endParaRPr lang="de-AT"/>
          </a:p>
        </p:txBody>
      </p:sp>
      <p:sp>
        <p:nvSpPr>
          <p:cNvPr id="5" name="Fußzeilenplatzhalter 4">
            <a:extLst>
              <a:ext uri="{FF2B5EF4-FFF2-40B4-BE49-F238E27FC236}">
                <a16:creationId xmlns:a16="http://schemas.microsoft.com/office/drawing/2014/main" id="{CAEAC353-AFEC-A877-175D-AD16A3368C27}"/>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92B817A-90B0-87BB-3773-B749B79C67A1}"/>
              </a:ext>
            </a:extLst>
          </p:cNvPr>
          <p:cNvSpPr>
            <a:spLocks noGrp="1"/>
          </p:cNvSpPr>
          <p:nvPr>
            <p:ph type="sldNum" sz="quarter" idx="12"/>
          </p:nvPr>
        </p:nvSpPr>
        <p:spPr/>
        <p:txBody>
          <a:bodyPr/>
          <a:lstStyle/>
          <a:p>
            <a:fld id="{BB08867C-00FA-4FB4-8195-B9DF9AF80F0F}" type="slidenum">
              <a:rPr lang="de-AT" smtClean="0"/>
              <a:t>‹#›</a:t>
            </a:fld>
            <a:endParaRPr lang="de-AT"/>
          </a:p>
        </p:txBody>
      </p:sp>
    </p:spTree>
    <p:extLst>
      <p:ext uri="{BB962C8B-B14F-4D97-AF65-F5344CB8AC3E}">
        <p14:creationId xmlns:p14="http://schemas.microsoft.com/office/powerpoint/2010/main" val="535015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AACDB85-D685-A4FE-8887-E0A65165F5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D4C6333-3169-CB92-6347-C46F289D24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53E2F9E1-81EB-628C-1E94-FE42B2B80A51}"/>
              </a:ext>
            </a:extLst>
          </p:cNvPr>
          <p:cNvSpPr>
            <a:spLocks noGrp="1"/>
          </p:cNvSpPr>
          <p:nvPr>
            <p:ph type="dt" sz="half" idx="10"/>
          </p:nvPr>
        </p:nvSpPr>
        <p:spPr/>
        <p:txBody>
          <a:bodyPr/>
          <a:lstStyle/>
          <a:p>
            <a:fld id="{54DC3642-44F9-4841-A39A-061A9EDE6E17}" type="datetimeFigureOut">
              <a:rPr lang="de-AT" smtClean="0"/>
              <a:t>05.09.25</a:t>
            </a:fld>
            <a:endParaRPr lang="de-AT"/>
          </a:p>
        </p:txBody>
      </p:sp>
      <p:sp>
        <p:nvSpPr>
          <p:cNvPr id="5" name="Fußzeilenplatzhalter 4">
            <a:extLst>
              <a:ext uri="{FF2B5EF4-FFF2-40B4-BE49-F238E27FC236}">
                <a16:creationId xmlns:a16="http://schemas.microsoft.com/office/drawing/2014/main" id="{34339DDA-8407-93A9-571C-A9233079AE8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02E4927B-6356-2DBF-A032-24862B5B4579}"/>
              </a:ext>
            </a:extLst>
          </p:cNvPr>
          <p:cNvSpPr>
            <a:spLocks noGrp="1"/>
          </p:cNvSpPr>
          <p:nvPr>
            <p:ph type="sldNum" sz="quarter" idx="12"/>
          </p:nvPr>
        </p:nvSpPr>
        <p:spPr/>
        <p:txBody>
          <a:bodyPr/>
          <a:lstStyle/>
          <a:p>
            <a:fld id="{BB08867C-00FA-4FB4-8195-B9DF9AF80F0F}" type="slidenum">
              <a:rPr lang="de-AT" smtClean="0"/>
              <a:t>‹#›</a:t>
            </a:fld>
            <a:endParaRPr lang="de-AT"/>
          </a:p>
        </p:txBody>
      </p:sp>
    </p:spTree>
    <p:extLst>
      <p:ext uri="{BB962C8B-B14F-4D97-AF65-F5344CB8AC3E}">
        <p14:creationId xmlns:p14="http://schemas.microsoft.com/office/powerpoint/2010/main" val="586439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E03E7-FB47-BA05-B0A0-ADBE5334C0D5}"/>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B5580C84-DBB9-33B0-6C98-E1B6F91720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DE736A48-FCA0-7673-504B-CEAFF55DE940}"/>
              </a:ext>
            </a:extLst>
          </p:cNvPr>
          <p:cNvSpPr>
            <a:spLocks noGrp="1"/>
          </p:cNvSpPr>
          <p:nvPr>
            <p:ph type="dt" sz="half" idx="10"/>
          </p:nvPr>
        </p:nvSpPr>
        <p:spPr/>
        <p:txBody>
          <a:bodyPr/>
          <a:lstStyle/>
          <a:p>
            <a:fld id="{54DC3642-44F9-4841-A39A-061A9EDE6E17}" type="datetimeFigureOut">
              <a:rPr lang="de-AT" smtClean="0"/>
              <a:t>05.09.25</a:t>
            </a:fld>
            <a:endParaRPr lang="de-AT"/>
          </a:p>
        </p:txBody>
      </p:sp>
      <p:sp>
        <p:nvSpPr>
          <p:cNvPr id="5" name="Fußzeilenplatzhalter 4">
            <a:extLst>
              <a:ext uri="{FF2B5EF4-FFF2-40B4-BE49-F238E27FC236}">
                <a16:creationId xmlns:a16="http://schemas.microsoft.com/office/drawing/2014/main" id="{8D9A3569-8E67-891D-9FE8-BED2384745A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77793BB-56D7-CC34-A0F2-7EF172F49107}"/>
              </a:ext>
            </a:extLst>
          </p:cNvPr>
          <p:cNvSpPr>
            <a:spLocks noGrp="1"/>
          </p:cNvSpPr>
          <p:nvPr>
            <p:ph type="sldNum" sz="quarter" idx="12"/>
          </p:nvPr>
        </p:nvSpPr>
        <p:spPr/>
        <p:txBody>
          <a:bodyPr/>
          <a:lstStyle/>
          <a:p>
            <a:fld id="{BB08867C-00FA-4FB4-8195-B9DF9AF80F0F}" type="slidenum">
              <a:rPr lang="de-AT" smtClean="0"/>
              <a:t>‹#›</a:t>
            </a:fld>
            <a:endParaRPr lang="de-AT"/>
          </a:p>
        </p:txBody>
      </p:sp>
    </p:spTree>
    <p:extLst>
      <p:ext uri="{BB962C8B-B14F-4D97-AF65-F5344CB8AC3E}">
        <p14:creationId xmlns:p14="http://schemas.microsoft.com/office/powerpoint/2010/main" val="341321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11894-1C15-1E9F-28E5-316B45AD4B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76D4B307-C9AC-DBB0-8A3D-7031E3EF88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718A328A-243B-0CD0-FAAE-F3E0C629CD6E}"/>
              </a:ext>
            </a:extLst>
          </p:cNvPr>
          <p:cNvSpPr>
            <a:spLocks noGrp="1"/>
          </p:cNvSpPr>
          <p:nvPr>
            <p:ph type="dt" sz="half" idx="10"/>
          </p:nvPr>
        </p:nvSpPr>
        <p:spPr/>
        <p:txBody>
          <a:bodyPr/>
          <a:lstStyle/>
          <a:p>
            <a:fld id="{54DC3642-44F9-4841-A39A-061A9EDE6E17}" type="datetimeFigureOut">
              <a:rPr lang="de-AT" smtClean="0"/>
              <a:t>05.09.25</a:t>
            </a:fld>
            <a:endParaRPr lang="de-AT"/>
          </a:p>
        </p:txBody>
      </p:sp>
      <p:sp>
        <p:nvSpPr>
          <p:cNvPr id="5" name="Fußzeilenplatzhalter 4">
            <a:extLst>
              <a:ext uri="{FF2B5EF4-FFF2-40B4-BE49-F238E27FC236}">
                <a16:creationId xmlns:a16="http://schemas.microsoft.com/office/drawing/2014/main" id="{0517B5C8-F1D1-7128-9E71-4D419E0B3CF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C7738D1-BEA9-FE1B-A844-E29DBB5AE66B}"/>
              </a:ext>
            </a:extLst>
          </p:cNvPr>
          <p:cNvSpPr>
            <a:spLocks noGrp="1"/>
          </p:cNvSpPr>
          <p:nvPr>
            <p:ph type="sldNum" sz="quarter" idx="12"/>
          </p:nvPr>
        </p:nvSpPr>
        <p:spPr/>
        <p:txBody>
          <a:bodyPr/>
          <a:lstStyle/>
          <a:p>
            <a:fld id="{BB08867C-00FA-4FB4-8195-B9DF9AF80F0F}" type="slidenum">
              <a:rPr lang="de-AT" smtClean="0"/>
              <a:t>‹#›</a:t>
            </a:fld>
            <a:endParaRPr lang="de-AT"/>
          </a:p>
        </p:txBody>
      </p:sp>
    </p:spTree>
    <p:extLst>
      <p:ext uri="{BB962C8B-B14F-4D97-AF65-F5344CB8AC3E}">
        <p14:creationId xmlns:p14="http://schemas.microsoft.com/office/powerpoint/2010/main" val="110906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E7ACEC-C195-5184-C2AC-59F93B6403B1}"/>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D8073810-6858-8B47-50B0-70DA6C2CC2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792AC868-6701-9AF5-75C3-C628731448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0A366C38-9DA6-B135-10CE-DEB561CC534F}"/>
              </a:ext>
            </a:extLst>
          </p:cNvPr>
          <p:cNvSpPr>
            <a:spLocks noGrp="1"/>
          </p:cNvSpPr>
          <p:nvPr>
            <p:ph type="dt" sz="half" idx="10"/>
          </p:nvPr>
        </p:nvSpPr>
        <p:spPr/>
        <p:txBody>
          <a:bodyPr/>
          <a:lstStyle/>
          <a:p>
            <a:fld id="{54DC3642-44F9-4841-A39A-061A9EDE6E17}" type="datetimeFigureOut">
              <a:rPr lang="de-AT" smtClean="0"/>
              <a:t>05.09.25</a:t>
            </a:fld>
            <a:endParaRPr lang="de-AT"/>
          </a:p>
        </p:txBody>
      </p:sp>
      <p:sp>
        <p:nvSpPr>
          <p:cNvPr id="6" name="Fußzeilenplatzhalter 5">
            <a:extLst>
              <a:ext uri="{FF2B5EF4-FFF2-40B4-BE49-F238E27FC236}">
                <a16:creationId xmlns:a16="http://schemas.microsoft.com/office/drawing/2014/main" id="{4A415E0F-E2F2-9537-F4FA-582E36C57009}"/>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30A4C6A5-BCE7-713F-0688-395565F45E87}"/>
              </a:ext>
            </a:extLst>
          </p:cNvPr>
          <p:cNvSpPr>
            <a:spLocks noGrp="1"/>
          </p:cNvSpPr>
          <p:nvPr>
            <p:ph type="sldNum" sz="quarter" idx="12"/>
          </p:nvPr>
        </p:nvSpPr>
        <p:spPr/>
        <p:txBody>
          <a:bodyPr/>
          <a:lstStyle/>
          <a:p>
            <a:fld id="{BB08867C-00FA-4FB4-8195-B9DF9AF80F0F}" type="slidenum">
              <a:rPr lang="de-AT" smtClean="0"/>
              <a:t>‹#›</a:t>
            </a:fld>
            <a:endParaRPr lang="de-AT"/>
          </a:p>
        </p:txBody>
      </p:sp>
    </p:spTree>
    <p:extLst>
      <p:ext uri="{BB962C8B-B14F-4D97-AF65-F5344CB8AC3E}">
        <p14:creationId xmlns:p14="http://schemas.microsoft.com/office/powerpoint/2010/main" val="31010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82D99-D0B4-1D12-5E42-246B390163BD}"/>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708595C7-19E6-C982-213E-0D06248C1C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33C02A30-BFF3-2DF6-9043-F6405AC550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FB1D9C90-1ED0-DDE6-1686-A02299F839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753F07DF-F537-1004-0982-F86591A883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767AFEF2-A9A9-826D-24E1-8991E02BC29A}"/>
              </a:ext>
            </a:extLst>
          </p:cNvPr>
          <p:cNvSpPr>
            <a:spLocks noGrp="1"/>
          </p:cNvSpPr>
          <p:nvPr>
            <p:ph type="dt" sz="half" idx="10"/>
          </p:nvPr>
        </p:nvSpPr>
        <p:spPr/>
        <p:txBody>
          <a:bodyPr/>
          <a:lstStyle/>
          <a:p>
            <a:fld id="{54DC3642-44F9-4841-A39A-061A9EDE6E17}" type="datetimeFigureOut">
              <a:rPr lang="de-AT" smtClean="0"/>
              <a:t>05.09.25</a:t>
            </a:fld>
            <a:endParaRPr lang="de-AT"/>
          </a:p>
        </p:txBody>
      </p:sp>
      <p:sp>
        <p:nvSpPr>
          <p:cNvPr id="8" name="Fußzeilenplatzhalter 7">
            <a:extLst>
              <a:ext uri="{FF2B5EF4-FFF2-40B4-BE49-F238E27FC236}">
                <a16:creationId xmlns:a16="http://schemas.microsoft.com/office/drawing/2014/main" id="{58915963-A1E2-2D74-B7B6-A32074D3E190}"/>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22FB518B-7722-E795-D367-463D6DCD91B5}"/>
              </a:ext>
            </a:extLst>
          </p:cNvPr>
          <p:cNvSpPr>
            <a:spLocks noGrp="1"/>
          </p:cNvSpPr>
          <p:nvPr>
            <p:ph type="sldNum" sz="quarter" idx="12"/>
          </p:nvPr>
        </p:nvSpPr>
        <p:spPr/>
        <p:txBody>
          <a:bodyPr/>
          <a:lstStyle/>
          <a:p>
            <a:fld id="{BB08867C-00FA-4FB4-8195-B9DF9AF80F0F}" type="slidenum">
              <a:rPr lang="de-AT" smtClean="0"/>
              <a:t>‹#›</a:t>
            </a:fld>
            <a:endParaRPr lang="de-AT"/>
          </a:p>
        </p:txBody>
      </p:sp>
    </p:spTree>
    <p:extLst>
      <p:ext uri="{BB962C8B-B14F-4D97-AF65-F5344CB8AC3E}">
        <p14:creationId xmlns:p14="http://schemas.microsoft.com/office/powerpoint/2010/main" val="616162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45AE4B-FBCE-323A-CDE9-B1E7B7982EE2}"/>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6C063ACF-B377-5488-70A1-AC09ED3D0B8D}"/>
              </a:ext>
            </a:extLst>
          </p:cNvPr>
          <p:cNvSpPr>
            <a:spLocks noGrp="1"/>
          </p:cNvSpPr>
          <p:nvPr>
            <p:ph type="dt" sz="half" idx="10"/>
          </p:nvPr>
        </p:nvSpPr>
        <p:spPr/>
        <p:txBody>
          <a:bodyPr/>
          <a:lstStyle/>
          <a:p>
            <a:fld id="{54DC3642-44F9-4841-A39A-061A9EDE6E17}" type="datetimeFigureOut">
              <a:rPr lang="de-AT" smtClean="0"/>
              <a:t>05.09.25</a:t>
            </a:fld>
            <a:endParaRPr lang="de-AT"/>
          </a:p>
        </p:txBody>
      </p:sp>
      <p:sp>
        <p:nvSpPr>
          <p:cNvPr id="4" name="Fußzeilenplatzhalter 3">
            <a:extLst>
              <a:ext uri="{FF2B5EF4-FFF2-40B4-BE49-F238E27FC236}">
                <a16:creationId xmlns:a16="http://schemas.microsoft.com/office/drawing/2014/main" id="{A80F58A9-5DBB-3855-9D77-F4361CF2922B}"/>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496EB511-E18F-9BA2-4AA7-CCE4CC7D8CFE}"/>
              </a:ext>
            </a:extLst>
          </p:cNvPr>
          <p:cNvSpPr>
            <a:spLocks noGrp="1"/>
          </p:cNvSpPr>
          <p:nvPr>
            <p:ph type="sldNum" sz="quarter" idx="12"/>
          </p:nvPr>
        </p:nvSpPr>
        <p:spPr/>
        <p:txBody>
          <a:bodyPr/>
          <a:lstStyle/>
          <a:p>
            <a:fld id="{BB08867C-00FA-4FB4-8195-B9DF9AF80F0F}" type="slidenum">
              <a:rPr lang="de-AT" smtClean="0"/>
              <a:t>‹#›</a:t>
            </a:fld>
            <a:endParaRPr lang="de-AT"/>
          </a:p>
        </p:txBody>
      </p:sp>
    </p:spTree>
    <p:extLst>
      <p:ext uri="{BB962C8B-B14F-4D97-AF65-F5344CB8AC3E}">
        <p14:creationId xmlns:p14="http://schemas.microsoft.com/office/powerpoint/2010/main" val="673568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78B13EA-088E-8C10-C5DF-CF25760291D1}"/>
              </a:ext>
            </a:extLst>
          </p:cNvPr>
          <p:cNvSpPr>
            <a:spLocks noGrp="1"/>
          </p:cNvSpPr>
          <p:nvPr>
            <p:ph type="dt" sz="half" idx="10"/>
          </p:nvPr>
        </p:nvSpPr>
        <p:spPr/>
        <p:txBody>
          <a:bodyPr/>
          <a:lstStyle/>
          <a:p>
            <a:fld id="{54DC3642-44F9-4841-A39A-061A9EDE6E17}" type="datetimeFigureOut">
              <a:rPr lang="de-AT" smtClean="0"/>
              <a:t>05.09.25</a:t>
            </a:fld>
            <a:endParaRPr lang="de-AT"/>
          </a:p>
        </p:txBody>
      </p:sp>
      <p:sp>
        <p:nvSpPr>
          <p:cNvPr id="3" name="Fußzeilenplatzhalter 2">
            <a:extLst>
              <a:ext uri="{FF2B5EF4-FFF2-40B4-BE49-F238E27FC236}">
                <a16:creationId xmlns:a16="http://schemas.microsoft.com/office/drawing/2014/main" id="{1D24B357-3962-93FF-BBB6-9C54E10D308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B5C706DF-8C3E-E9B7-CD76-CD4BD6516C27}"/>
              </a:ext>
            </a:extLst>
          </p:cNvPr>
          <p:cNvSpPr>
            <a:spLocks noGrp="1"/>
          </p:cNvSpPr>
          <p:nvPr>
            <p:ph type="sldNum" sz="quarter" idx="12"/>
          </p:nvPr>
        </p:nvSpPr>
        <p:spPr/>
        <p:txBody>
          <a:bodyPr/>
          <a:lstStyle/>
          <a:p>
            <a:fld id="{BB08867C-00FA-4FB4-8195-B9DF9AF80F0F}" type="slidenum">
              <a:rPr lang="de-AT" smtClean="0"/>
              <a:t>‹#›</a:t>
            </a:fld>
            <a:endParaRPr lang="de-AT"/>
          </a:p>
        </p:txBody>
      </p:sp>
    </p:spTree>
    <p:extLst>
      <p:ext uri="{BB962C8B-B14F-4D97-AF65-F5344CB8AC3E}">
        <p14:creationId xmlns:p14="http://schemas.microsoft.com/office/powerpoint/2010/main" val="558776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2EF08-8D41-2117-D74E-AAFC27FE8B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8D409215-7806-A6A2-D933-D1A7F208E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6B7C0884-3B5C-3540-0FEE-C786FFA01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CE68EF75-1282-4936-D7C7-35858B145890}"/>
              </a:ext>
            </a:extLst>
          </p:cNvPr>
          <p:cNvSpPr>
            <a:spLocks noGrp="1"/>
          </p:cNvSpPr>
          <p:nvPr>
            <p:ph type="dt" sz="half" idx="10"/>
          </p:nvPr>
        </p:nvSpPr>
        <p:spPr/>
        <p:txBody>
          <a:bodyPr/>
          <a:lstStyle/>
          <a:p>
            <a:fld id="{54DC3642-44F9-4841-A39A-061A9EDE6E17}" type="datetimeFigureOut">
              <a:rPr lang="de-AT" smtClean="0"/>
              <a:t>05.09.25</a:t>
            </a:fld>
            <a:endParaRPr lang="de-AT"/>
          </a:p>
        </p:txBody>
      </p:sp>
      <p:sp>
        <p:nvSpPr>
          <p:cNvPr id="6" name="Fußzeilenplatzhalter 5">
            <a:extLst>
              <a:ext uri="{FF2B5EF4-FFF2-40B4-BE49-F238E27FC236}">
                <a16:creationId xmlns:a16="http://schemas.microsoft.com/office/drawing/2014/main" id="{558B69D3-756B-1744-31BD-0DA6BE9599B7}"/>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42EC043-162F-EC88-57C0-A36F9B9D77E2}"/>
              </a:ext>
            </a:extLst>
          </p:cNvPr>
          <p:cNvSpPr>
            <a:spLocks noGrp="1"/>
          </p:cNvSpPr>
          <p:nvPr>
            <p:ph type="sldNum" sz="quarter" idx="12"/>
          </p:nvPr>
        </p:nvSpPr>
        <p:spPr/>
        <p:txBody>
          <a:bodyPr/>
          <a:lstStyle/>
          <a:p>
            <a:fld id="{BB08867C-00FA-4FB4-8195-B9DF9AF80F0F}" type="slidenum">
              <a:rPr lang="de-AT" smtClean="0"/>
              <a:t>‹#›</a:t>
            </a:fld>
            <a:endParaRPr lang="de-AT"/>
          </a:p>
        </p:txBody>
      </p:sp>
    </p:spTree>
    <p:extLst>
      <p:ext uri="{BB962C8B-B14F-4D97-AF65-F5344CB8AC3E}">
        <p14:creationId xmlns:p14="http://schemas.microsoft.com/office/powerpoint/2010/main" val="727388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FD2273-9C95-2BA1-8244-B32F5C77BD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F800F816-0156-86E6-1725-5C7768972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63B92B-CE93-CF24-C7B9-849662958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95A43AC3-ACBC-416B-C40A-3E60F04E5DD2}"/>
              </a:ext>
            </a:extLst>
          </p:cNvPr>
          <p:cNvSpPr>
            <a:spLocks noGrp="1"/>
          </p:cNvSpPr>
          <p:nvPr>
            <p:ph type="dt" sz="half" idx="10"/>
          </p:nvPr>
        </p:nvSpPr>
        <p:spPr/>
        <p:txBody>
          <a:bodyPr/>
          <a:lstStyle/>
          <a:p>
            <a:fld id="{54DC3642-44F9-4841-A39A-061A9EDE6E17}" type="datetimeFigureOut">
              <a:rPr lang="de-AT" smtClean="0"/>
              <a:t>05.09.25</a:t>
            </a:fld>
            <a:endParaRPr lang="de-AT"/>
          </a:p>
        </p:txBody>
      </p:sp>
      <p:sp>
        <p:nvSpPr>
          <p:cNvPr id="6" name="Fußzeilenplatzhalter 5">
            <a:extLst>
              <a:ext uri="{FF2B5EF4-FFF2-40B4-BE49-F238E27FC236}">
                <a16:creationId xmlns:a16="http://schemas.microsoft.com/office/drawing/2014/main" id="{2F70FAB3-6CF7-5AA4-093E-325A19B9DCD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5B5E49B-8673-315B-7F9C-D1C1C7942CFE}"/>
              </a:ext>
            </a:extLst>
          </p:cNvPr>
          <p:cNvSpPr>
            <a:spLocks noGrp="1"/>
          </p:cNvSpPr>
          <p:nvPr>
            <p:ph type="sldNum" sz="quarter" idx="12"/>
          </p:nvPr>
        </p:nvSpPr>
        <p:spPr/>
        <p:txBody>
          <a:bodyPr/>
          <a:lstStyle/>
          <a:p>
            <a:fld id="{BB08867C-00FA-4FB4-8195-B9DF9AF80F0F}" type="slidenum">
              <a:rPr lang="de-AT" smtClean="0"/>
              <a:t>‹#›</a:t>
            </a:fld>
            <a:endParaRPr lang="de-AT"/>
          </a:p>
        </p:txBody>
      </p:sp>
    </p:spTree>
    <p:extLst>
      <p:ext uri="{BB962C8B-B14F-4D97-AF65-F5344CB8AC3E}">
        <p14:creationId xmlns:p14="http://schemas.microsoft.com/office/powerpoint/2010/main" val="368279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3EADE16-7830-8AB3-8BEE-03A2B4B6B1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B6C3F146-67D8-AFC2-C996-9C93BAAFC8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B0F9612-DC19-0B52-BA6C-1DBE0DD437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4DC3642-44F9-4841-A39A-061A9EDE6E17}" type="datetimeFigureOut">
              <a:rPr lang="de-AT" smtClean="0"/>
              <a:t>05.09.25</a:t>
            </a:fld>
            <a:endParaRPr lang="de-AT"/>
          </a:p>
        </p:txBody>
      </p:sp>
      <p:sp>
        <p:nvSpPr>
          <p:cNvPr id="5" name="Fußzeilenplatzhalter 4">
            <a:extLst>
              <a:ext uri="{FF2B5EF4-FFF2-40B4-BE49-F238E27FC236}">
                <a16:creationId xmlns:a16="http://schemas.microsoft.com/office/drawing/2014/main" id="{6F60AB3D-3E8F-AC2D-0E19-9A9F8F8BC6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C30C9E6F-842B-9480-CFB7-C9B01239D8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08867C-00FA-4FB4-8195-B9DF9AF80F0F}" type="slidenum">
              <a:rPr lang="de-AT" smtClean="0"/>
              <a:t>‹#›</a:t>
            </a:fld>
            <a:endParaRPr lang="de-AT"/>
          </a:p>
        </p:txBody>
      </p:sp>
    </p:spTree>
    <p:extLst>
      <p:ext uri="{BB962C8B-B14F-4D97-AF65-F5344CB8AC3E}">
        <p14:creationId xmlns:p14="http://schemas.microsoft.com/office/powerpoint/2010/main" val="2340728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sv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Ein Bild, das Text, Screenshot, Brief, Briefumschlag enthält.&#10;&#10;KI-generierte Inhalte können fehlerhaft sein.">
            <a:extLst>
              <a:ext uri="{FF2B5EF4-FFF2-40B4-BE49-F238E27FC236}">
                <a16:creationId xmlns:a16="http://schemas.microsoft.com/office/drawing/2014/main" id="{12132E0B-E116-9D7D-3E94-CE25DE0CD618}"/>
              </a:ext>
            </a:extLst>
          </p:cNvPr>
          <p:cNvPicPr>
            <a:picLocks noChangeAspect="1"/>
          </p:cNvPicPr>
          <p:nvPr/>
        </p:nvPicPr>
        <p:blipFill>
          <a:blip r:embed="rId5">
            <a:extLst>
              <a:ext uri="{28A0092B-C50C-407E-A947-70E740481C1C}">
                <a14:useLocalDpi xmlns:a14="http://schemas.microsoft.com/office/drawing/2010/main" val="0"/>
              </a:ext>
            </a:extLst>
          </a:blip>
          <a:srcRect l="82137" t="58098" r="764" b="5248"/>
          <a:stretch>
            <a:fillRect/>
          </a:stretch>
        </p:blipFill>
        <p:spPr>
          <a:xfrm>
            <a:off x="0" y="673101"/>
            <a:ext cx="2022237" cy="2438400"/>
          </a:xfrm>
          <a:prstGeom prst="rect">
            <a:avLst/>
          </a:prstGeom>
        </p:spPr>
      </p:pic>
      <p:pic>
        <p:nvPicPr>
          <p:cNvPr id="11" name="Grafik 10" descr="Ein Bild, das Text, Screenshot, Brief, Briefumschlag enthält.&#10;&#10;KI-generierte Inhalte können fehlerhaft sein.">
            <a:extLst>
              <a:ext uri="{FF2B5EF4-FFF2-40B4-BE49-F238E27FC236}">
                <a16:creationId xmlns:a16="http://schemas.microsoft.com/office/drawing/2014/main" id="{0A982369-6EB6-234C-C0A7-58E556ED17AC}"/>
              </a:ext>
            </a:extLst>
          </p:cNvPr>
          <p:cNvPicPr>
            <a:picLocks noChangeAspect="1"/>
          </p:cNvPicPr>
          <p:nvPr/>
        </p:nvPicPr>
        <p:blipFill>
          <a:blip r:embed="rId5">
            <a:extLst>
              <a:ext uri="{28A0092B-C50C-407E-A947-70E740481C1C}">
                <a14:useLocalDpi xmlns:a14="http://schemas.microsoft.com/office/drawing/2010/main" val="0"/>
              </a:ext>
            </a:extLst>
          </a:blip>
          <a:srcRect l="97167" t="61204" r="764" b="5248"/>
          <a:stretch>
            <a:fillRect/>
          </a:stretch>
        </p:blipFill>
        <p:spPr>
          <a:xfrm>
            <a:off x="1993680" y="881061"/>
            <a:ext cx="244695" cy="2231535"/>
          </a:xfrm>
          <a:prstGeom prst="rect">
            <a:avLst/>
          </a:prstGeom>
        </p:spPr>
      </p:pic>
      <p:pic>
        <p:nvPicPr>
          <p:cNvPr id="14" name="Grafik 13" descr="Ein Bild, das Text, Screenshot, Brief, Briefumschlag enthält.&#10;&#10;KI-generierte Inhalte können fehlerhaft sein.">
            <a:extLst>
              <a:ext uri="{FF2B5EF4-FFF2-40B4-BE49-F238E27FC236}">
                <a16:creationId xmlns:a16="http://schemas.microsoft.com/office/drawing/2014/main" id="{DF35B26D-BD9A-11F3-E5E5-FEB1BDE26698}"/>
              </a:ext>
            </a:extLst>
          </p:cNvPr>
          <p:cNvPicPr/>
          <p:nvPr/>
        </p:nvPicPr>
        <p:blipFill>
          <a:blip r:embed="rId5">
            <a:extLst>
              <a:ext uri="{28A0092B-C50C-407E-A947-70E740481C1C}">
                <a14:useLocalDpi xmlns:a14="http://schemas.microsoft.com/office/drawing/2010/main" val="0"/>
              </a:ext>
            </a:extLst>
          </a:blip>
          <a:srcRect l="95995" t="80667" r="765" b="16818"/>
          <a:stretch>
            <a:fillRect/>
          </a:stretch>
        </p:blipFill>
        <p:spPr>
          <a:xfrm>
            <a:off x="2238375" y="1275898"/>
            <a:ext cx="589234" cy="212384"/>
          </a:xfrm>
          <a:prstGeom prst="rect">
            <a:avLst/>
          </a:prstGeom>
        </p:spPr>
      </p:pic>
      <p:pic>
        <p:nvPicPr>
          <p:cNvPr id="15" name="Grafik 14" descr="Ein Bild, das Text, Screenshot, Brief, Briefumschlag enthält.&#10;&#10;KI-generierte Inhalte können fehlerhaft sein.">
            <a:extLst>
              <a:ext uri="{FF2B5EF4-FFF2-40B4-BE49-F238E27FC236}">
                <a16:creationId xmlns:a16="http://schemas.microsoft.com/office/drawing/2014/main" id="{F744C5CF-ABA7-8191-B25E-DC7835232A90}"/>
              </a:ext>
            </a:extLst>
          </p:cNvPr>
          <p:cNvPicPr/>
          <p:nvPr/>
        </p:nvPicPr>
        <p:blipFill>
          <a:blip r:embed="rId5">
            <a:extLst>
              <a:ext uri="{28A0092B-C50C-407E-A947-70E740481C1C}">
                <a14:useLocalDpi xmlns:a14="http://schemas.microsoft.com/office/drawing/2010/main" val="0"/>
              </a:ext>
            </a:extLst>
          </a:blip>
          <a:srcRect l="95995" t="80667" r="765" b="16818"/>
          <a:stretch>
            <a:fillRect/>
          </a:stretch>
        </p:blipFill>
        <p:spPr>
          <a:xfrm>
            <a:off x="2801699" y="1275897"/>
            <a:ext cx="589234" cy="212384"/>
          </a:xfrm>
          <a:prstGeom prst="rect">
            <a:avLst/>
          </a:prstGeom>
        </p:spPr>
      </p:pic>
      <p:pic>
        <p:nvPicPr>
          <p:cNvPr id="16" name="Grafik 15" descr="Ein Bild, das Text, Screenshot, Brief, Briefumschlag enthält.&#10;&#10;KI-generierte Inhalte können fehlerhaft sein.">
            <a:extLst>
              <a:ext uri="{FF2B5EF4-FFF2-40B4-BE49-F238E27FC236}">
                <a16:creationId xmlns:a16="http://schemas.microsoft.com/office/drawing/2014/main" id="{ECE73A0F-CB91-0545-6D23-F3B16FF6ADC9}"/>
              </a:ext>
            </a:extLst>
          </p:cNvPr>
          <p:cNvPicPr/>
          <p:nvPr/>
        </p:nvPicPr>
        <p:blipFill>
          <a:blip r:embed="rId5">
            <a:extLst>
              <a:ext uri="{28A0092B-C50C-407E-A947-70E740481C1C}">
                <a14:useLocalDpi xmlns:a14="http://schemas.microsoft.com/office/drawing/2010/main" val="0"/>
              </a:ext>
            </a:extLst>
          </a:blip>
          <a:srcRect l="95995" t="80667" r="765" b="16818"/>
          <a:stretch>
            <a:fillRect/>
          </a:stretch>
        </p:blipFill>
        <p:spPr>
          <a:xfrm>
            <a:off x="2903990" y="1275896"/>
            <a:ext cx="589234" cy="212384"/>
          </a:xfrm>
          <a:prstGeom prst="rect">
            <a:avLst/>
          </a:prstGeom>
        </p:spPr>
      </p:pic>
      <p:sp>
        <p:nvSpPr>
          <p:cNvPr id="9" name="TextBox 3">
            <a:extLst>
              <a:ext uri="{FF2B5EF4-FFF2-40B4-BE49-F238E27FC236}">
                <a16:creationId xmlns:a16="http://schemas.microsoft.com/office/drawing/2014/main" id="{89EA74CD-7C66-4B77-605D-E0D86DB56FF2}"/>
              </a:ext>
            </a:extLst>
          </p:cNvPr>
          <p:cNvSpPr txBox="1"/>
          <p:nvPr/>
        </p:nvSpPr>
        <p:spPr>
          <a:xfrm>
            <a:off x="3595515" y="1275896"/>
            <a:ext cx="7793154" cy="4791528"/>
          </a:xfrm>
          <a:prstGeom prst="rect">
            <a:avLst/>
          </a:prstGeom>
          <a:noFill/>
          <a:ln w="9525">
            <a:noFill/>
          </a:ln>
        </p:spPr>
        <p:txBody>
          <a:bodyPr wrap="square" lIns="0" tIns="0" rIns="0" bIns="0" rtlCol="0" anchor="t">
            <a:noAutofit/>
          </a:bodyPr>
          <a:lstStyle/>
          <a:p>
            <a:pPr marL="285750" indent="-285750">
              <a:buClr>
                <a:srgbClr val="1A3A64"/>
              </a:buClr>
              <a:buFont typeface="Kabel LT Std Book" panose="020D0402020204020903" pitchFamily="34" charset="0"/>
              <a:buChar char="•"/>
            </a:pPr>
            <a:r>
              <a:rPr lang="en-GB" sz="1400" dirty="0">
                <a:solidFill>
                  <a:srgbClr val="1A3A64"/>
                </a:solidFill>
                <a:latin typeface="Arial" panose="020B0604020202020204" pitchFamily="34" charset="0"/>
                <a:cs typeface="Arial" panose="020B0604020202020204" pitchFamily="34" charset="0"/>
              </a:rPr>
              <a:t>Our poster uses a semi-empirical dataset to measure how signals sourced by earthquakes can reduce the rate that correlators operating at IMS array NVAR will correctly trigger against repeating, very small explosions at test sites.</a:t>
            </a:r>
          </a:p>
          <a:p>
            <a:pPr marL="285750" indent="-285750">
              <a:buClr>
                <a:srgbClr val="1A3A64"/>
              </a:buClr>
              <a:buFont typeface="Kabel LT Std Book" panose="020D0402020204020903" pitchFamily="34" charset="0"/>
              <a:buChar char="•"/>
            </a:pPr>
            <a:endParaRPr lang="en-GB" sz="1400" noProof="0" dirty="0">
              <a:solidFill>
                <a:srgbClr val="1A3A64"/>
              </a:solidFill>
              <a:latin typeface="Arial" panose="020B0604020202020204" pitchFamily="34" charset="0"/>
              <a:cs typeface="Arial" panose="020B0604020202020204" pitchFamily="34" charset="0"/>
            </a:endParaRPr>
          </a:p>
          <a:p>
            <a:pPr marL="285750" indent="-285750">
              <a:buClr>
                <a:srgbClr val="1A3A64"/>
              </a:buClr>
              <a:buFont typeface="Kabel LT Std Book" panose="020D0402020204020903" pitchFamily="34" charset="0"/>
              <a:buChar char="•"/>
            </a:pPr>
            <a:r>
              <a:rPr lang="en-GB" sz="1400" dirty="0">
                <a:solidFill>
                  <a:srgbClr val="1A3A64"/>
                </a:solidFill>
                <a:latin typeface="Arial" panose="020B0604020202020204" pitchFamily="34" charset="0"/>
                <a:cs typeface="Arial" panose="020B0604020202020204" pitchFamily="34" charset="0"/>
              </a:rPr>
              <a:t>This study is important because it uses multiple datasets that contain small explosions and nearby earthquakes to quantify how interference impacts the ability of our most sensitive array-based spotlight detectors (correlators) to monitor for explosions.</a:t>
            </a:r>
            <a:br>
              <a:rPr lang="en-GB" sz="1400" dirty="0">
                <a:solidFill>
                  <a:srgbClr val="1A3A64"/>
                </a:solidFill>
                <a:latin typeface="Arial" panose="020B0604020202020204" pitchFamily="34" charset="0"/>
                <a:cs typeface="Arial" panose="020B0604020202020204" pitchFamily="34" charset="0"/>
              </a:rPr>
            </a:br>
            <a:endParaRPr lang="en-GB" sz="1400" noProof="0" dirty="0">
              <a:solidFill>
                <a:srgbClr val="1A3A64"/>
              </a:solidFill>
              <a:latin typeface="Arial" panose="020B0604020202020204" pitchFamily="34" charset="0"/>
              <a:cs typeface="Arial" panose="020B0604020202020204" pitchFamily="34" charset="0"/>
            </a:endParaRPr>
          </a:p>
          <a:p>
            <a:pPr marL="285750" indent="-285750">
              <a:buClr>
                <a:srgbClr val="1A3A64"/>
              </a:buClr>
              <a:buFont typeface="Kabel LT Std Book" panose="020D0402020204020903" pitchFamily="34" charset="0"/>
              <a:buChar char="•"/>
            </a:pPr>
            <a:r>
              <a:rPr lang="en-GB" sz="1400" dirty="0">
                <a:solidFill>
                  <a:srgbClr val="1A3A64"/>
                </a:solidFill>
                <a:latin typeface="Arial" panose="020B0604020202020204" pitchFamily="34" charset="0"/>
                <a:cs typeface="Arial" panose="020B0604020202020204" pitchFamily="34" charset="0"/>
              </a:rPr>
              <a:t>To make our measurement, we created an augmented dataset. Our augmentation process scaled waveform amplitudes sourced by a 10-ton explosion with an empirical scaling law to mimic smaller explosions. We then “injected” these scaled waveforms back into data at times that our </a:t>
            </a:r>
            <a:r>
              <a:rPr lang="en-GB" sz="1400" i="1" dirty="0">
                <a:solidFill>
                  <a:srgbClr val="1A3A64"/>
                </a:solidFill>
                <a:latin typeface="Arial" panose="020B0604020202020204" pitchFamily="34" charset="0"/>
                <a:cs typeface="Arial" panose="020B0604020202020204" pitchFamily="34" charset="0"/>
              </a:rPr>
              <a:t>F-</a:t>
            </a:r>
            <a:r>
              <a:rPr lang="en-GB" sz="1400" dirty="0">
                <a:solidFill>
                  <a:srgbClr val="1A3A64"/>
                </a:solidFill>
                <a:latin typeface="Arial" panose="020B0604020202020204" pitchFamily="34" charset="0"/>
                <a:cs typeface="Arial" panose="020B0604020202020204" pitchFamily="34" charset="0"/>
              </a:rPr>
              <a:t>detector declared an event. We then repeated this process but inject scaled waveforms into seismic noise. Our dataset sampled two full months (summer, winter).</a:t>
            </a:r>
          </a:p>
          <a:p>
            <a:pPr marL="285750" indent="-285750">
              <a:buClr>
                <a:srgbClr val="1A3A64"/>
              </a:buClr>
              <a:buFont typeface="Kabel LT Std Book" panose="020D0402020204020903" pitchFamily="34" charset="0"/>
              <a:buChar char="•"/>
            </a:pPr>
            <a:endParaRPr lang="en-GB" sz="1400" dirty="0">
              <a:solidFill>
                <a:srgbClr val="1A3A64"/>
              </a:solidFill>
              <a:latin typeface="Arial" panose="020B0604020202020204" pitchFamily="34" charset="0"/>
              <a:cs typeface="Arial" panose="020B0604020202020204" pitchFamily="34" charset="0"/>
            </a:endParaRPr>
          </a:p>
          <a:p>
            <a:pPr marL="285750" indent="-285750">
              <a:buClr>
                <a:srgbClr val="1A3A64"/>
              </a:buClr>
              <a:buFont typeface="Kabel LT Std Book" panose="020D0402020204020903" pitchFamily="34" charset="0"/>
              <a:buChar char="•"/>
            </a:pPr>
            <a:r>
              <a:rPr lang="en-GB" sz="1400" dirty="0">
                <a:solidFill>
                  <a:srgbClr val="1A3A64"/>
                </a:solidFill>
                <a:latin typeface="Arial" panose="020B0604020202020204" pitchFamily="34" charset="0"/>
                <a:cs typeface="Arial" panose="020B0604020202020204" pitchFamily="34" charset="0"/>
              </a:rPr>
              <a:t>We show that correlator true positive rates fall from ~0.97 in just seismic noise, to ~0.36 in noisy background seismicity. We find even worse results for an earthquake sourced template, whereby correlator true positive rates change from 0.97 to 0.16. This means that </a:t>
            </a:r>
            <a:r>
              <a:rPr lang="en-GB" sz="1400" dirty="0" err="1">
                <a:solidFill>
                  <a:srgbClr val="1A3A64"/>
                </a:solidFill>
                <a:latin typeface="Arial" panose="020B0604020202020204" pitchFamily="34" charset="0"/>
                <a:cs typeface="Arial" panose="020B0604020202020204" pitchFamily="34" charset="0"/>
              </a:rPr>
              <a:t>catalogs</a:t>
            </a:r>
            <a:r>
              <a:rPr lang="en-GB" sz="1400" dirty="0">
                <a:solidFill>
                  <a:srgbClr val="1A3A64"/>
                </a:solidFill>
                <a:latin typeface="Arial" panose="020B0604020202020204" pitchFamily="34" charset="0"/>
                <a:cs typeface="Arial" panose="020B0604020202020204" pitchFamily="34" charset="0"/>
              </a:rPr>
              <a:t> likely </a:t>
            </a:r>
            <a:r>
              <a:rPr lang="en-GB" sz="1400" b="1" dirty="0">
                <a:solidFill>
                  <a:srgbClr val="1A3A64"/>
                </a:solidFill>
                <a:latin typeface="Arial" panose="020B0604020202020204" pitchFamily="34" charset="0"/>
                <a:cs typeface="Arial" panose="020B0604020202020204" pitchFamily="34" charset="0"/>
              </a:rPr>
              <a:t>significantly undercount</a:t>
            </a:r>
            <a:r>
              <a:rPr lang="en-GB" sz="1400" dirty="0">
                <a:solidFill>
                  <a:srgbClr val="1A3A64"/>
                </a:solidFill>
                <a:latin typeface="Arial" panose="020B0604020202020204" pitchFamily="34" charset="0"/>
                <a:cs typeface="Arial" panose="020B0604020202020204" pitchFamily="34" charset="0"/>
              </a:rPr>
              <a:t> seismicity in swarms.</a:t>
            </a:r>
          </a:p>
          <a:p>
            <a:pPr marL="285750" indent="-285750">
              <a:lnSpc>
                <a:spcPct val="200000"/>
              </a:lnSpc>
              <a:buClr>
                <a:srgbClr val="1A3A64"/>
              </a:buClr>
              <a:buFont typeface="Kabel LT Std Book" panose="020D0402020204020903" pitchFamily="34" charset="0"/>
              <a:buChar char="•"/>
            </a:pPr>
            <a:r>
              <a:rPr lang="en-GB" sz="1400" dirty="0">
                <a:solidFill>
                  <a:srgbClr val="1A3A64"/>
                </a:solidFill>
                <a:latin typeface="Arial" panose="020B0604020202020204" pitchFamily="34" charset="0"/>
                <a:cs typeface="Arial" panose="020B0604020202020204" pitchFamily="34" charset="0"/>
              </a:rPr>
              <a:t>If you want to find out more, “chat” with me in front of our electronic poster.</a:t>
            </a:r>
            <a:endParaRPr lang="en-GB" sz="1400" noProof="0" dirty="0">
              <a:solidFill>
                <a:srgbClr val="1A3A64"/>
              </a:solidFill>
              <a:latin typeface="Arial" panose="020B0604020202020204" pitchFamily="34" charset="0"/>
              <a:cs typeface="Arial" panose="020B0604020202020204" pitchFamily="34" charset="0"/>
            </a:endParaRPr>
          </a:p>
        </p:txBody>
      </p:sp>
      <p:sp>
        <p:nvSpPr>
          <p:cNvPr id="5" name="TextBox 3">
            <a:extLst>
              <a:ext uri="{FF2B5EF4-FFF2-40B4-BE49-F238E27FC236}">
                <a16:creationId xmlns:a16="http://schemas.microsoft.com/office/drawing/2014/main" id="{85BEB553-B80A-F162-FB89-86C2A440C13A}"/>
              </a:ext>
            </a:extLst>
          </p:cNvPr>
          <p:cNvSpPr txBox="1"/>
          <p:nvPr/>
        </p:nvSpPr>
        <p:spPr>
          <a:xfrm>
            <a:off x="3756661" y="61299"/>
            <a:ext cx="6606540" cy="492443"/>
          </a:xfrm>
          <a:prstGeom prst="rect">
            <a:avLst/>
          </a:prstGeom>
          <a:noFill/>
        </p:spPr>
        <p:txBody>
          <a:bodyPr wrap="square" lIns="0" tIns="0" rIns="0" bIns="0" rtlCol="0" anchor="ctr">
            <a:normAutofit/>
          </a:bodyPr>
          <a:lstStyle/>
          <a:p>
            <a:r>
              <a:rPr lang="en-GB" sz="1600" b="1" dirty="0">
                <a:solidFill>
                  <a:schemeClr val="bg1"/>
                </a:solidFill>
                <a:latin typeface="Arial" panose="020B0604020202020204" pitchFamily="34" charset="0"/>
                <a:cs typeface="Arial" panose="020B0604020202020204" pitchFamily="34" charset="0"/>
              </a:rPr>
              <a:t>Signals of Explosions in Earthquakes: Case Studies with Spotlight Detectors</a:t>
            </a:r>
          </a:p>
        </p:txBody>
      </p:sp>
      <p:sp>
        <p:nvSpPr>
          <p:cNvPr id="28" name="TextBox 3">
            <a:extLst>
              <a:ext uri="{FF2B5EF4-FFF2-40B4-BE49-F238E27FC236}">
                <a16:creationId xmlns:a16="http://schemas.microsoft.com/office/drawing/2014/main" id="{B80091A9-21A6-ACE8-7D0F-BF92C1995514}"/>
              </a:ext>
            </a:extLst>
          </p:cNvPr>
          <p:cNvSpPr txBox="1"/>
          <p:nvPr/>
        </p:nvSpPr>
        <p:spPr>
          <a:xfrm>
            <a:off x="3756661" y="646416"/>
            <a:ext cx="7445839" cy="396586"/>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Joshua D Carmichael; Brent G. Delbridge; Richard A. Alfaro-Diaz </a:t>
            </a:r>
          </a:p>
          <a:p>
            <a:r>
              <a:rPr lang="en-GB" sz="1200" dirty="0">
                <a:solidFill>
                  <a:srgbClr val="1A3A64"/>
                </a:solidFill>
                <a:latin typeface="Arial" panose="020B0604020202020204" pitchFamily="34" charset="0"/>
                <a:cs typeface="Arial" panose="020B0604020202020204" pitchFamily="34" charset="0"/>
              </a:rPr>
              <a:t>EES-17 (GEM Team), Los Alamos National Laboratory, Los Alamos NM (USA)</a:t>
            </a:r>
          </a:p>
          <a:p>
            <a:endParaRPr lang="en-GB" sz="1200" noProof="0" dirty="0">
              <a:solidFill>
                <a:srgbClr val="1A3A64"/>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1545F3E5-D3CC-F39D-D5A4-E99C5076F250}"/>
              </a:ext>
            </a:extLst>
          </p:cNvPr>
          <p:cNvSpPr txBox="1">
            <a:spLocks/>
          </p:cNvSpPr>
          <p:nvPr/>
        </p:nvSpPr>
        <p:spPr>
          <a:xfrm>
            <a:off x="11490959" y="-202455"/>
            <a:ext cx="701041" cy="1262357"/>
          </a:xfrm>
          <a:prstGeom prst="rect">
            <a:avLst/>
          </a:prstGeom>
        </p:spPr>
        <p:txBody>
          <a:bodyPr lIns="0" tIns="0" rIns="0" bIns="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chemeClr val="bg1"/>
                </a:solidFill>
                <a:latin typeface="Arial" panose="020B0604020202020204" pitchFamily="34" charset="0"/>
                <a:cs typeface="Arial" panose="020B0604020202020204" pitchFamily="34" charset="0"/>
              </a:rPr>
              <a:t>P2.1-674</a:t>
            </a:r>
          </a:p>
        </p:txBody>
      </p:sp>
      <p:pic>
        <p:nvPicPr>
          <p:cNvPr id="3" name="Graphic 2">
            <a:extLst>
              <a:ext uri="{FF2B5EF4-FFF2-40B4-BE49-F238E27FC236}">
                <a16:creationId xmlns:a16="http://schemas.microsoft.com/office/drawing/2014/main" id="{43E8DAF2-A761-474E-0783-841F1E6645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3788" y="6338470"/>
            <a:ext cx="1463040" cy="287138"/>
          </a:xfrm>
          <a:prstGeom prst="rect">
            <a:avLst/>
          </a:prstGeom>
        </p:spPr>
      </p:pic>
      <p:sp>
        <p:nvSpPr>
          <p:cNvPr id="6" name="TextBox 5">
            <a:extLst>
              <a:ext uri="{FF2B5EF4-FFF2-40B4-BE49-F238E27FC236}">
                <a16:creationId xmlns:a16="http://schemas.microsoft.com/office/drawing/2014/main" id="{4FE3082A-2D54-E5E9-D25F-42D3CB9994EB}"/>
              </a:ext>
            </a:extLst>
          </p:cNvPr>
          <p:cNvSpPr txBox="1"/>
          <p:nvPr/>
        </p:nvSpPr>
        <p:spPr>
          <a:xfrm>
            <a:off x="9072955" y="6619655"/>
            <a:ext cx="2583873" cy="276999"/>
          </a:xfrm>
          <a:prstGeom prst="rect">
            <a:avLst/>
          </a:prstGeom>
          <a:noFill/>
        </p:spPr>
        <p:txBody>
          <a:bodyPr wrap="square">
            <a:spAutoFit/>
          </a:bodyPr>
          <a:lstStyle/>
          <a:p>
            <a:pPr algn="r"/>
            <a:r>
              <a:rPr lang="en-US" sz="1200" b="1" dirty="0">
                <a:solidFill>
                  <a:srgbClr val="1A3A64"/>
                </a:solidFill>
                <a:effectLst/>
                <a:latin typeface="Arial" panose="020B0604020202020204" pitchFamily="34" charset="0"/>
                <a:ea typeface="Roboto" panose="02000000000000000000" pitchFamily="2" charset="0"/>
                <a:cs typeface="Arial" panose="020B0604020202020204" pitchFamily="34" charset="0"/>
              </a:rPr>
              <a:t>LA-UR-22-24224 </a:t>
            </a:r>
            <a:endParaRPr lang="en-US" sz="1200" b="1" dirty="0">
              <a:solidFill>
                <a:srgbClr val="1A3A64"/>
              </a:solidFill>
              <a:latin typeface="Arial" panose="020B0604020202020204" pitchFamily="34" charset="0"/>
              <a:cs typeface="Arial" panose="020B0604020202020204" pitchFamily="34" charset="0"/>
            </a:endParaRPr>
          </a:p>
        </p:txBody>
      </p:sp>
      <p:pic>
        <p:nvPicPr>
          <p:cNvPr id="42" name="Audio 41">
            <a:extLst>
              <a:ext uri="{FF2B5EF4-FFF2-40B4-BE49-F238E27FC236}">
                <a16:creationId xmlns:a16="http://schemas.microsoft.com/office/drawing/2014/main" id="{C7247AE7-C831-7C55-A2BE-2DE6307E57A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649860611"/>
      </p:ext>
    </p:extLst>
  </p:cSld>
  <p:clrMapOvr>
    <a:masterClrMapping/>
  </p:clrMapOvr>
  <mc:AlternateContent xmlns:mc="http://schemas.openxmlformats.org/markup-compatibility/2006" xmlns:p14="http://schemas.microsoft.com/office/powerpoint/2010/main">
    <mc:Choice Requires="p14">
      <p:transition spd="slow" p14:dur="2000" advTm="54212"/>
    </mc:Choice>
    <mc:Fallback xmlns="">
      <p:transition spd="slow" advTm="542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2"/>
                </p:tgtEl>
              </p:cMediaNode>
            </p:audio>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äsentation10" id="{B10BD66C-21F9-4157-B933-30628F4A9519}" vid="{DD404FFB-B75E-47E1-8111-81B4DCD922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emplate>Office</Template>
  <TotalTime>64</TotalTime>
  <Words>272</Words>
  <Application>Microsoft Macintosh PowerPoint</Application>
  <PresentationFormat>Widescreen</PresentationFormat>
  <Paragraphs>13</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Kabel LT Std Book</vt:lpstr>
      <vt:lpstr>Office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Carmichael, Joshua Daniel</dc:creator>
  <cp:lastModifiedBy>Carmichael, Joshua Daniel</cp:lastModifiedBy>
  <cp:revision>14</cp:revision>
  <dcterms:created xsi:type="dcterms:W3CDTF">2025-07-23T20:48:38Z</dcterms:created>
  <dcterms:modified xsi:type="dcterms:W3CDTF">2025-09-05T19:59:43Z</dcterms:modified>
</cp:coreProperties>
</file>