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9" r:id="rId3"/>
    <p:sldId id="260"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9"/>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A64"/>
    <a:srgbClr val="BCC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16" autoAdjust="0"/>
    <p:restoredTop sz="94698"/>
  </p:normalViewPr>
  <p:slideViewPr>
    <p:cSldViewPr snapToGrid="0">
      <p:cViewPr varScale="1">
        <p:scale>
          <a:sx n="134" d="100"/>
          <a:sy n="134" d="100"/>
        </p:scale>
        <p:origin x="2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98E10-95ED-C243-9597-DAC573AB6002}" type="datetimeFigureOut">
              <a:rPr lang="en-US" smtClean="0"/>
              <a:t>8/28/25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1D891-54CC-8F42-9F9C-CF51E1B5DC58}" type="slidenum">
              <a:rPr lang="en-US" smtClean="0"/>
              <a:t>‹#›</a:t>
            </a:fld>
            <a:endParaRPr lang="en-US"/>
          </a:p>
        </p:txBody>
      </p:sp>
    </p:spTree>
    <p:extLst>
      <p:ext uri="{BB962C8B-B14F-4D97-AF65-F5344CB8AC3E}">
        <p14:creationId xmlns:p14="http://schemas.microsoft.com/office/powerpoint/2010/main" val="129356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Signals of Explosions in Earthquakes: Case Studies with Spotlight Detectors</a:t>
            </a:r>
          </a:p>
        </p:txBody>
      </p:sp>
      <p:sp>
        <p:nvSpPr>
          <p:cNvPr id="4" name="Slide Number Placeholder 3"/>
          <p:cNvSpPr>
            <a:spLocks noGrp="1"/>
          </p:cNvSpPr>
          <p:nvPr>
            <p:ph type="sldNum" sz="quarter" idx="5"/>
          </p:nvPr>
        </p:nvSpPr>
        <p:spPr/>
        <p:txBody>
          <a:bodyPr/>
          <a:lstStyle/>
          <a:p>
            <a:fld id="{CD21D891-54CC-8F42-9F9C-CF51E1B5DC58}" type="slidenum">
              <a:rPr lang="en-US" smtClean="0"/>
              <a:t>1</a:t>
            </a:fld>
            <a:endParaRPr lang="en-US"/>
          </a:p>
        </p:txBody>
      </p:sp>
    </p:spTree>
    <p:extLst>
      <p:ext uri="{BB962C8B-B14F-4D97-AF65-F5344CB8AC3E}">
        <p14:creationId xmlns:p14="http://schemas.microsoft.com/office/powerpoint/2010/main" val="2064245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28.08.25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28.08.25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28.08.25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28.08.25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28.08.25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28.08.25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28.08.25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28.08.25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28.08.25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28.08.25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28.08.25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28.08.25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4.sv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emf"/><Relationship Id="rId7"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GB" sz="2400" b="1" noProof="0" dirty="0">
                <a:solidFill>
                  <a:srgbClr val="1A3A64"/>
                </a:solidFill>
                <a:latin typeface="Arial" panose="020B0604020202020204" pitchFamily="34" charset="0"/>
                <a:cs typeface="Arial" panose="020B0604020202020204" pitchFamily="34" charset="0"/>
              </a:rPr>
              <a:t>Signals of Explosions in Earthquakes: Case Studies with </a:t>
            </a:r>
            <a:r>
              <a:rPr lang="en-GB" sz="2400" b="1" noProof="0" dirty="0" err="1">
                <a:solidFill>
                  <a:srgbClr val="1A3A64"/>
                </a:solidFill>
                <a:latin typeface="Arial" panose="020B0604020202020204" pitchFamily="34" charset="0"/>
                <a:cs typeface="Arial" panose="020B0604020202020204" pitchFamily="34" charset="0"/>
              </a:rPr>
              <a:t>Spotligh</a:t>
            </a:r>
            <a:r>
              <a:rPr lang="en-GB" sz="2400" b="1" dirty="0">
                <a:solidFill>
                  <a:srgbClr val="1A3A64"/>
                </a:solidFill>
                <a:latin typeface="Arial" panose="020B0604020202020204" pitchFamily="34" charset="0"/>
                <a:cs typeface="Arial" panose="020B0604020202020204" pitchFamily="34" charset="0"/>
              </a:rPr>
              <a:t>t Detectors</a:t>
            </a:r>
            <a:endParaRPr lang="en-GB" sz="24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Joshua D Carmichael; Brent G. Delbridge; and Richard A. Alfaro-Diaz</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EES-17 (GEM Team), Los Alamos National Laboratory, Los Alamos NM (USA)</a:t>
            </a:r>
          </a:p>
        </p:txBody>
      </p:sp>
      <p:sp>
        <p:nvSpPr>
          <p:cNvPr id="14" name="TextBox 3">
            <a:extLst>
              <a:ext uri="{FF2B5EF4-FFF2-40B4-BE49-F238E27FC236}">
                <a16:creationId xmlns:a16="http://schemas.microsoft.com/office/drawing/2014/main" id="{D46122D2-621E-31CE-451D-B174F76F9990}"/>
              </a:ext>
            </a:extLst>
          </p:cNvPr>
          <p:cNvSpPr txBox="1"/>
          <p:nvPr/>
        </p:nvSpPr>
        <p:spPr>
          <a:xfrm>
            <a:off x="275666" y="4149988"/>
            <a:ext cx="9345220" cy="2243227"/>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b="1" dirty="0"/>
              <a:t>Introduction</a:t>
            </a:r>
            <a:r>
              <a:rPr lang="en-GB" dirty="0"/>
              <a:t>: Our study measures how signals from earthquakes that trigger </a:t>
            </a:r>
            <a:r>
              <a:rPr lang="en-GB" i="1" dirty="0"/>
              <a:t>F</a:t>
            </a:r>
            <a:r>
              <a:rPr lang="en-GB" dirty="0"/>
              <a:t>-detectors may interfere with correlators and reduce the rate they trigger against test site explosions, as well as nearby earthquakes. We use a special “augmented” dataset that includes explosion-sourced waveforms that we amplitude scaled to mimic smaller explosions and then injected back into the natural earthquake seismicity.</a:t>
            </a:r>
          </a:p>
          <a:p>
            <a:endParaRPr lang="en-GB" dirty="0"/>
          </a:p>
          <a:p>
            <a:r>
              <a:rPr lang="en-GB" b="1" dirty="0"/>
              <a:t>Main Results: </a:t>
            </a:r>
            <a:r>
              <a:rPr lang="en-GB" dirty="0"/>
              <a:t>Earthquake seismicity that triggers energy detectors can mask explosion sourced signals from correlators that operate at IMS arrays, </a:t>
            </a:r>
            <a:r>
              <a:rPr lang="en-GB" i="1" dirty="0"/>
              <a:t>with several caveats. </a:t>
            </a:r>
            <a:r>
              <a:rPr lang="en-GB" b="1" dirty="0"/>
              <a:t>Example</a:t>
            </a:r>
            <a:r>
              <a:rPr lang="en-GB" dirty="0"/>
              <a:t>:</a:t>
            </a:r>
            <a:r>
              <a:rPr lang="en-GB" i="1" dirty="0"/>
              <a:t> </a:t>
            </a:r>
            <a:r>
              <a:rPr lang="en-GB" dirty="0"/>
              <a:t>A 1.7-ton explosion at a test site that is reliably detectable by a correlator in seismic noise (at a 0.97 detection rate) is difficult to detect (at a 0.37 rate) when it interferes with low-magnitude background seismicity and occurs within 100s of another event’s origin time. This results is even more extreme with earthquake-sourced templates. </a:t>
            </a:r>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0"/>
            <a:ext cx="701041" cy="457200"/>
          </a:xfrm>
          <a:prstGeom prst="rect">
            <a:avLst/>
          </a:prstGeom>
        </p:spPr>
        <p:txBody>
          <a:bodyPr lIns="0" tIns="0" rIns="0" bIns="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dirty="0">
                <a:solidFill>
                  <a:schemeClr val="bg1"/>
                </a:solidFill>
                <a:latin typeface="Arial" panose="020B0604020202020204" pitchFamily="34" charset="0"/>
                <a:cs typeface="Arial" panose="020B0604020202020204" pitchFamily="34" charset="0"/>
              </a:rPr>
              <a:t>P2.1-674</a:t>
            </a:r>
          </a:p>
        </p:txBody>
      </p:sp>
      <p:pic>
        <p:nvPicPr>
          <p:cNvPr id="3" name="Graphic 2">
            <a:extLst>
              <a:ext uri="{FF2B5EF4-FFF2-40B4-BE49-F238E27FC236}">
                <a16:creationId xmlns:a16="http://schemas.microsoft.com/office/drawing/2014/main" id="{B8DCE6AB-6D61-5934-D2AF-51135AF891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0726" y="2428317"/>
            <a:ext cx="1463040" cy="287138"/>
          </a:xfrm>
          <a:prstGeom prst="rect">
            <a:avLst/>
          </a:prstGeom>
        </p:spPr>
      </p:pic>
      <p:sp>
        <p:nvSpPr>
          <p:cNvPr id="7" name="TextBox 6">
            <a:extLst>
              <a:ext uri="{FF2B5EF4-FFF2-40B4-BE49-F238E27FC236}">
                <a16:creationId xmlns:a16="http://schemas.microsoft.com/office/drawing/2014/main" id="{83CE7B15-64B7-7DFD-78ED-9720D3E6AAE5}"/>
              </a:ext>
            </a:extLst>
          </p:cNvPr>
          <p:cNvSpPr txBox="1"/>
          <p:nvPr/>
        </p:nvSpPr>
        <p:spPr>
          <a:xfrm>
            <a:off x="8305799" y="2727180"/>
            <a:ext cx="2583873" cy="276999"/>
          </a:xfrm>
          <a:prstGeom prst="rect">
            <a:avLst/>
          </a:prstGeom>
          <a:noFill/>
        </p:spPr>
        <p:txBody>
          <a:bodyPr wrap="square">
            <a:spAutoFit/>
          </a:bodyPr>
          <a:lstStyle/>
          <a:p>
            <a:pPr algn="r"/>
            <a:r>
              <a:rPr lang="en-US" sz="1200" b="1" dirty="0">
                <a:solidFill>
                  <a:srgbClr val="1A3A64"/>
                </a:solidFill>
                <a:effectLst/>
                <a:latin typeface="Arial" panose="020B0604020202020204" pitchFamily="34" charset="0"/>
                <a:ea typeface="Roboto" panose="02000000000000000000" pitchFamily="2" charset="0"/>
                <a:cs typeface="Arial" panose="020B0604020202020204" pitchFamily="34" charset="0"/>
              </a:rPr>
              <a:t>LA-UR-22-24224 </a:t>
            </a:r>
            <a:endParaRPr lang="en-US" sz="1200" b="1" dirty="0">
              <a:solidFill>
                <a:srgbClr val="1A3A64"/>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D97E038-5C40-8168-6A17-A3BB78A3A4EF}"/>
              </a:ext>
            </a:extLst>
          </p:cNvPr>
          <p:cNvSpPr txBox="1"/>
          <p:nvPr/>
        </p:nvSpPr>
        <p:spPr>
          <a:xfrm>
            <a:off x="8458199" y="2879580"/>
            <a:ext cx="2583873" cy="276999"/>
          </a:xfrm>
          <a:prstGeom prst="rect">
            <a:avLst/>
          </a:prstGeom>
          <a:noFill/>
        </p:spPr>
        <p:txBody>
          <a:bodyPr wrap="square">
            <a:spAutoFit/>
          </a:bodyPr>
          <a:lstStyle/>
          <a:p>
            <a:pPr algn="r"/>
            <a:r>
              <a:rPr lang="en-US" sz="1200" b="1" dirty="0">
                <a:solidFill>
                  <a:srgbClr val="1A3A64"/>
                </a:solidFill>
                <a:effectLst/>
                <a:latin typeface="Arial" panose="020B0604020202020204" pitchFamily="34" charset="0"/>
                <a:ea typeface="Roboto" panose="02000000000000000000" pitchFamily="2" charset="0"/>
                <a:cs typeface="Arial" panose="020B0604020202020204" pitchFamily="34" charset="0"/>
              </a:rPr>
              <a:t>LA-UR-22-24224 </a:t>
            </a:r>
            <a:endParaRPr lang="en-US" sz="1200" b="1" dirty="0">
              <a:solidFill>
                <a:srgbClr val="1A3A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6BEF1-2E46-4119-BC62-79CE064BF0D4}"/>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984B08A-8EED-A79F-B4EE-B6DE98393099}"/>
              </a:ext>
            </a:extLst>
          </p:cNvPr>
          <p:cNvSpPr/>
          <p:nvPr/>
        </p:nvSpPr>
        <p:spPr>
          <a:xfrm>
            <a:off x="8118152" y="4241905"/>
            <a:ext cx="3867473" cy="2248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3">
            <a:extLst>
              <a:ext uri="{FF2B5EF4-FFF2-40B4-BE49-F238E27FC236}">
                <a16:creationId xmlns:a16="http://schemas.microsoft.com/office/drawing/2014/main" id="{24DE4A13-B026-4126-7CA8-F93334BF10AE}"/>
              </a:ext>
            </a:extLst>
          </p:cNvPr>
          <p:cNvSpPr txBox="1"/>
          <p:nvPr/>
        </p:nvSpPr>
        <p:spPr>
          <a:xfrm>
            <a:off x="3529853" y="55008"/>
            <a:ext cx="7961106" cy="604689"/>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Signals of Explosions in Earthquakes: Case Studies with Spotlight Detectors (1/2)</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57B9D07D-CF06-057A-7DF4-D106EC69009D}"/>
              </a:ext>
            </a:extLst>
          </p:cNvPr>
          <p:cNvSpPr txBox="1"/>
          <p:nvPr/>
        </p:nvSpPr>
        <p:spPr>
          <a:xfrm>
            <a:off x="137404" y="1307078"/>
            <a:ext cx="3843228" cy="210264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b="1" u="sng" noProof="0" dirty="0"/>
              <a:t>Problem</a:t>
            </a:r>
            <a:r>
              <a:rPr lang="en-GB" sz="1200" b="1" noProof="0" dirty="0"/>
              <a:t>: </a:t>
            </a:r>
            <a:r>
              <a:rPr lang="en-GB" sz="1200" noProof="0" dirty="0"/>
              <a:t>Explosion monitoring with seismic arrays</a:t>
            </a:r>
            <a:r>
              <a:rPr lang="en-GB" sz="1200" dirty="0"/>
              <a:t> relies on </a:t>
            </a:r>
            <a:r>
              <a:rPr lang="en-GB" sz="1200" b="1" dirty="0"/>
              <a:t>spotlight detectors</a:t>
            </a:r>
            <a:r>
              <a:rPr lang="en-GB" sz="1200" dirty="0"/>
              <a:t>. Spotlight detector algorithms trigger against events within a geographical region. They include </a:t>
            </a:r>
            <a:r>
              <a:rPr lang="en-GB" sz="1200" b="1" i="1" dirty="0"/>
              <a:t>F</a:t>
            </a:r>
            <a:r>
              <a:rPr lang="en-GB" sz="1200" b="1" dirty="0"/>
              <a:t>-detectors</a:t>
            </a:r>
            <a:r>
              <a:rPr lang="en-GB" sz="1200" dirty="0"/>
              <a:t> and </a:t>
            </a:r>
            <a:r>
              <a:rPr lang="en-GB" sz="1200" b="1" dirty="0"/>
              <a:t>correlators</a:t>
            </a:r>
            <a:r>
              <a:rPr lang="en-GB" sz="1200" dirty="0"/>
              <a:t>. Our study measures how signals from earthquakes that trigger </a:t>
            </a:r>
            <a:r>
              <a:rPr lang="en-GB" sz="1200" i="1" dirty="0"/>
              <a:t>F</a:t>
            </a:r>
            <a:r>
              <a:rPr lang="en-GB" sz="1200" dirty="0"/>
              <a:t>-detectors may interfere with correlators and reduce the rate they trigger against test site explosions (</a:t>
            </a:r>
            <a:r>
              <a:rPr lang="en-GB" sz="1200" b="1" dirty="0">
                <a:solidFill>
                  <a:srgbClr val="1A3A64"/>
                </a:solidFill>
              </a:rPr>
              <a:t>Fig. 1</a:t>
            </a:r>
            <a:r>
              <a:rPr lang="en-GB" sz="1200" dirty="0"/>
              <a:t>).</a:t>
            </a:r>
            <a:endParaRPr lang="en-GB" sz="1200" noProof="0" dirty="0"/>
          </a:p>
        </p:txBody>
      </p:sp>
      <p:sp>
        <p:nvSpPr>
          <p:cNvPr id="15" name="TextBox 3">
            <a:extLst>
              <a:ext uri="{FF2B5EF4-FFF2-40B4-BE49-F238E27FC236}">
                <a16:creationId xmlns:a16="http://schemas.microsoft.com/office/drawing/2014/main" id="{E53C4B0A-A37D-7EA7-41A9-57D3DDD2B6A9}"/>
              </a:ext>
            </a:extLst>
          </p:cNvPr>
          <p:cNvSpPr txBox="1"/>
          <p:nvPr/>
        </p:nvSpPr>
        <p:spPr>
          <a:xfrm>
            <a:off x="0" y="659697"/>
            <a:ext cx="12192000" cy="369332"/>
          </a:xfrm>
          <a:prstGeom prst="rect">
            <a:avLst/>
          </a:prstGeom>
          <a:noFill/>
        </p:spPr>
        <p:txBody>
          <a:bodyPr wrap="square" lIns="0" tIns="0" rIns="0" bIns="0" rtlCol="0" anchor="t">
            <a:normAutofit/>
          </a:bodyPr>
          <a:lstStyle/>
          <a:p>
            <a:pPr algn="ctr"/>
            <a:r>
              <a:rPr lang="en-GB" sz="1200" noProof="0" dirty="0">
                <a:solidFill>
                  <a:srgbClr val="1A3A64"/>
                </a:solidFill>
                <a:latin typeface="Arial" panose="020B0604020202020204" pitchFamily="34" charset="0"/>
                <a:cs typeface="Arial" panose="020B0604020202020204" pitchFamily="34" charset="0"/>
              </a:rPr>
              <a:t>Joshua D </a:t>
            </a:r>
            <a:r>
              <a:rPr lang="en-GB" sz="1200" noProof="0" dirty="0" err="1">
                <a:solidFill>
                  <a:srgbClr val="1A3A64"/>
                </a:solidFill>
                <a:latin typeface="Arial" panose="020B0604020202020204" pitchFamily="34" charset="0"/>
                <a:cs typeface="Arial" panose="020B0604020202020204" pitchFamily="34" charset="0"/>
              </a:rPr>
              <a:t>Carmichae</a:t>
            </a:r>
            <a:r>
              <a:rPr lang="en-GB" sz="1200" dirty="0">
                <a:solidFill>
                  <a:srgbClr val="1A3A64"/>
                </a:solidFill>
                <a:latin typeface="Arial" panose="020B0604020202020204" pitchFamily="34" charset="0"/>
                <a:cs typeface="Arial" panose="020B0604020202020204" pitchFamily="34" charset="0"/>
              </a:rPr>
              <a:t>l, Brent G. Delbridge, Richard </a:t>
            </a:r>
            <a:r>
              <a:rPr lang="en-GB" sz="1200" dirty="0" err="1">
                <a:solidFill>
                  <a:srgbClr val="1A3A64"/>
                </a:solidFill>
                <a:latin typeface="Arial" panose="020B0604020202020204" pitchFamily="34" charset="0"/>
                <a:cs typeface="Arial" panose="020B0604020202020204" pitchFamily="34" charset="0"/>
              </a:rPr>
              <a:t>Aflaro</a:t>
            </a:r>
            <a:r>
              <a:rPr lang="en-GB" sz="1200" dirty="0">
                <a:solidFill>
                  <a:srgbClr val="1A3A64"/>
                </a:solidFill>
                <a:latin typeface="Arial" panose="020B0604020202020204" pitchFamily="34" charset="0"/>
                <a:cs typeface="Arial" panose="020B0604020202020204" pitchFamily="34" charset="0"/>
              </a:rPr>
              <a:t>-Diaz</a:t>
            </a:r>
            <a:endParaRPr lang="en-GB" sz="1200" noProof="0" dirty="0">
              <a:solidFill>
                <a:srgbClr val="1A3A64"/>
              </a:solidFill>
              <a:latin typeface="Arial" panose="020B0604020202020204" pitchFamily="34" charset="0"/>
              <a:cs typeface="Arial" panose="020B0604020202020204" pitchFamily="34" charset="0"/>
            </a:endParaRPr>
          </a:p>
        </p:txBody>
      </p:sp>
      <p:sp>
        <p:nvSpPr>
          <p:cNvPr id="24" name="TextBox 3">
            <a:extLst>
              <a:ext uri="{FF2B5EF4-FFF2-40B4-BE49-F238E27FC236}">
                <a16:creationId xmlns:a16="http://schemas.microsoft.com/office/drawing/2014/main" id="{8A780175-05EC-85E6-003B-583F8AC01B1C}"/>
              </a:ext>
            </a:extLst>
          </p:cNvPr>
          <p:cNvSpPr txBox="1"/>
          <p:nvPr/>
        </p:nvSpPr>
        <p:spPr>
          <a:xfrm>
            <a:off x="160019" y="906329"/>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Spotlight Detectors that Target Explosions</a:t>
            </a:r>
          </a:p>
        </p:txBody>
      </p:sp>
      <p:sp>
        <p:nvSpPr>
          <p:cNvPr id="26" name="TextBox 3">
            <a:extLst>
              <a:ext uri="{FF2B5EF4-FFF2-40B4-BE49-F238E27FC236}">
                <a16:creationId xmlns:a16="http://schemas.microsoft.com/office/drawing/2014/main" id="{4DBA63C7-DE38-52ED-0AB1-E8B6A5F16E60}"/>
              </a:ext>
            </a:extLst>
          </p:cNvPr>
          <p:cNvSpPr txBox="1"/>
          <p:nvPr/>
        </p:nvSpPr>
        <p:spPr>
          <a:xfrm>
            <a:off x="4196999" y="906329"/>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An Explosion + Earthquake Dataset</a:t>
            </a:r>
          </a:p>
        </p:txBody>
      </p:sp>
      <p:sp>
        <p:nvSpPr>
          <p:cNvPr id="27" name="TextBox 3">
            <a:extLst>
              <a:ext uri="{FF2B5EF4-FFF2-40B4-BE49-F238E27FC236}">
                <a16:creationId xmlns:a16="http://schemas.microsoft.com/office/drawing/2014/main" id="{5B768A4E-41F1-63D8-2C1A-66D45765EF6E}"/>
              </a:ext>
            </a:extLst>
          </p:cNvPr>
          <p:cNvSpPr txBox="1"/>
          <p:nvPr/>
        </p:nvSpPr>
        <p:spPr>
          <a:xfrm>
            <a:off x="8233981" y="906329"/>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Reduced Detection Rates</a:t>
            </a:r>
          </a:p>
        </p:txBody>
      </p:sp>
      <p:sp>
        <p:nvSpPr>
          <p:cNvPr id="2" name="Title 1">
            <a:extLst>
              <a:ext uri="{FF2B5EF4-FFF2-40B4-BE49-F238E27FC236}">
                <a16:creationId xmlns:a16="http://schemas.microsoft.com/office/drawing/2014/main" id="{C924B23F-4AC2-3AA5-A44F-73BA5044E49D}"/>
              </a:ext>
            </a:extLst>
          </p:cNvPr>
          <p:cNvSpPr txBox="1">
            <a:spLocks/>
          </p:cNvSpPr>
          <p:nvPr/>
        </p:nvSpPr>
        <p:spPr>
          <a:xfrm>
            <a:off x="11490959" y="0"/>
            <a:ext cx="701041" cy="659698"/>
          </a:xfrm>
          <a:prstGeom prst="rect">
            <a:avLst/>
          </a:prstGeom>
        </p:spPr>
        <p:txBody>
          <a:bodyPr lIns="0" tIns="0" rIns="0" bIns="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noProof="0" dirty="0">
                <a:solidFill>
                  <a:schemeClr val="bg1"/>
                </a:solidFill>
                <a:latin typeface="Arial" panose="020B0604020202020204" pitchFamily="34" charset="0"/>
                <a:cs typeface="Arial" panose="020B0604020202020204" pitchFamily="34" charset="0"/>
              </a:rPr>
              <a:t>P2.1-674</a:t>
            </a:r>
            <a:endParaRPr lang="en-GB" sz="105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FA2B53E-8FD6-01F5-FD93-F2D812DB039C}"/>
              </a:ext>
            </a:extLst>
          </p:cNvPr>
          <p:cNvPicPr>
            <a:picLocks noChangeAspect="1"/>
          </p:cNvPicPr>
          <p:nvPr/>
        </p:nvPicPr>
        <p:blipFill>
          <a:blip r:embed="rId2"/>
          <a:srcRect t="3056"/>
          <a:stretch>
            <a:fillRect/>
          </a:stretch>
        </p:blipFill>
        <p:spPr>
          <a:xfrm>
            <a:off x="137404" y="2851294"/>
            <a:ext cx="3843228" cy="2300221"/>
          </a:xfrm>
          <a:prstGeom prst="rect">
            <a:avLst/>
          </a:prstGeom>
        </p:spPr>
      </p:pic>
      <p:pic>
        <p:nvPicPr>
          <p:cNvPr id="6" name="Picture 5">
            <a:extLst>
              <a:ext uri="{FF2B5EF4-FFF2-40B4-BE49-F238E27FC236}">
                <a16:creationId xmlns:a16="http://schemas.microsoft.com/office/drawing/2014/main" id="{002722BB-DCEF-D14A-AA2F-734704046249}"/>
              </a:ext>
            </a:extLst>
          </p:cNvPr>
          <p:cNvPicPr>
            <a:picLocks noChangeAspect="1"/>
          </p:cNvPicPr>
          <p:nvPr/>
        </p:nvPicPr>
        <p:blipFill>
          <a:blip r:embed="rId3"/>
          <a:stretch>
            <a:fillRect/>
          </a:stretch>
        </p:blipFill>
        <p:spPr>
          <a:xfrm>
            <a:off x="4147408" y="1302915"/>
            <a:ext cx="3840480" cy="3917885"/>
          </a:xfrm>
          <a:prstGeom prst="rect">
            <a:avLst/>
          </a:prstGeom>
        </p:spPr>
      </p:pic>
      <p:pic>
        <p:nvPicPr>
          <p:cNvPr id="10" name="Picture 9">
            <a:extLst>
              <a:ext uri="{FF2B5EF4-FFF2-40B4-BE49-F238E27FC236}">
                <a16:creationId xmlns:a16="http://schemas.microsoft.com/office/drawing/2014/main" id="{0EDAD0F3-1314-927F-A135-4C0911F5880F}"/>
              </a:ext>
            </a:extLst>
          </p:cNvPr>
          <p:cNvPicPr>
            <a:picLocks noChangeAspect="1"/>
          </p:cNvPicPr>
          <p:nvPr/>
        </p:nvPicPr>
        <p:blipFill>
          <a:blip r:embed="rId4"/>
          <a:srcRect r="1639"/>
          <a:stretch>
            <a:fillRect/>
          </a:stretch>
        </p:blipFill>
        <p:spPr>
          <a:xfrm>
            <a:off x="8118152" y="1284323"/>
            <a:ext cx="3867473" cy="2277563"/>
          </a:xfrm>
          <a:prstGeom prst="rect">
            <a:avLst/>
          </a:prstGeom>
        </p:spPr>
      </p:pic>
      <p:pic>
        <p:nvPicPr>
          <p:cNvPr id="14" name="Picture 13">
            <a:extLst>
              <a:ext uri="{FF2B5EF4-FFF2-40B4-BE49-F238E27FC236}">
                <a16:creationId xmlns:a16="http://schemas.microsoft.com/office/drawing/2014/main" id="{5F9B0D24-3CF8-4E87-37F8-F395D354047C}"/>
              </a:ext>
            </a:extLst>
          </p:cNvPr>
          <p:cNvPicPr>
            <a:picLocks noChangeAspect="1"/>
          </p:cNvPicPr>
          <p:nvPr/>
        </p:nvPicPr>
        <p:blipFill>
          <a:blip r:embed="rId5"/>
          <a:stretch>
            <a:fillRect/>
          </a:stretch>
        </p:blipFill>
        <p:spPr>
          <a:xfrm>
            <a:off x="8118152" y="4241905"/>
            <a:ext cx="3867912" cy="2248948"/>
          </a:xfrm>
          <a:prstGeom prst="rect">
            <a:avLst/>
          </a:prstGeom>
        </p:spPr>
      </p:pic>
      <p:sp>
        <p:nvSpPr>
          <p:cNvPr id="18" name="TextBox 17">
            <a:extLst>
              <a:ext uri="{FF2B5EF4-FFF2-40B4-BE49-F238E27FC236}">
                <a16:creationId xmlns:a16="http://schemas.microsoft.com/office/drawing/2014/main" id="{955EAEAB-6C6E-72B4-2FA1-14C3383FF8C2}"/>
              </a:ext>
            </a:extLst>
          </p:cNvPr>
          <p:cNvSpPr txBox="1"/>
          <p:nvPr/>
        </p:nvSpPr>
        <p:spPr>
          <a:xfrm>
            <a:off x="137404" y="5180390"/>
            <a:ext cx="3843228" cy="1569660"/>
          </a:xfrm>
          <a:prstGeom prst="rect">
            <a:avLst/>
          </a:prstGeom>
          <a:noFill/>
        </p:spPr>
        <p:txBody>
          <a:bodyPr wrap="square">
            <a:spAutoFit/>
          </a:bodyPr>
          <a:lstStyle/>
          <a:p>
            <a:pPr algn="just"/>
            <a:r>
              <a:rPr lang="en-GB" sz="1200" b="1" u="sng" noProof="0" dirty="0">
                <a:latin typeface="Arial" panose="020B0604020202020204" pitchFamily="34" charset="0"/>
                <a:cs typeface="Arial" panose="020B0604020202020204" pitchFamily="34" charset="0"/>
              </a:rPr>
              <a:t>Data</a:t>
            </a:r>
            <a:r>
              <a:rPr lang="en-GB" sz="1200" b="1" noProof="0" dirty="0">
                <a:latin typeface="Arial" panose="020B0604020202020204" pitchFamily="34" charset="0"/>
                <a:cs typeface="Arial" panose="020B0604020202020204" pitchFamily="34" charset="0"/>
              </a:rPr>
              <a:t>: </a:t>
            </a:r>
            <a:r>
              <a:rPr lang="en-GB" sz="1200" noProof="0" dirty="0">
                <a:latin typeface="Arial" panose="020B0604020202020204" pitchFamily="34" charset="0"/>
                <a:cs typeface="Arial" panose="020B0604020202020204" pitchFamily="34" charset="0"/>
              </a:rPr>
              <a:t>We used an IMS array, a 10-ton chemical explosion (DAG-4), and seismicity assembled from </a:t>
            </a:r>
            <a:r>
              <a:rPr lang="en-GB" sz="1200" i="1" dirty="0">
                <a:latin typeface="Arial" panose="020B0604020202020204" pitchFamily="34" charset="0"/>
                <a:cs typeface="Arial" panose="020B0604020202020204" pitchFamily="34" charset="0"/>
              </a:rPr>
              <a:t>F</a:t>
            </a:r>
            <a:r>
              <a:rPr lang="en-GB" sz="1200" dirty="0">
                <a:latin typeface="Arial" panose="020B0604020202020204" pitchFamily="34" charset="0"/>
                <a:cs typeface="Arial" panose="020B0604020202020204" pitchFamily="34" charset="0"/>
              </a:rPr>
              <a:t>-detectors (</a:t>
            </a:r>
            <a:r>
              <a:rPr lang="en-GB" sz="1200" b="1" dirty="0">
                <a:solidFill>
                  <a:srgbClr val="1A3A64"/>
                </a:solidFill>
                <a:latin typeface="Arial" panose="020B0604020202020204" pitchFamily="34" charset="0"/>
                <a:cs typeface="Arial" panose="020B0604020202020204" pitchFamily="34" charset="0"/>
              </a:rPr>
              <a:t>Fig. 2a</a:t>
            </a:r>
            <a:r>
              <a:rPr lang="en-GB" sz="1200" dirty="0">
                <a:latin typeface="Arial" panose="020B0604020202020204" pitchFamily="34" charset="0"/>
                <a:cs typeface="Arial" panose="020B0604020202020204" pitchFamily="34" charset="0"/>
              </a:rPr>
              <a:t>)</a:t>
            </a:r>
            <a:r>
              <a:rPr lang="en-GB" sz="1200" noProof="0" dirty="0">
                <a:latin typeface="Arial" panose="020B0604020202020204" pitchFamily="34" charset="0"/>
                <a:cs typeface="Arial" panose="020B0604020202020204" pitchFamily="34" charset="0"/>
              </a:rPr>
              <a:t> to augment an existing dataset. We amplitude-scaled explosion-sourced waveforms to mimic smaller events and added the scaled signals back into the data at times we declared seismicity (</a:t>
            </a:r>
            <a:r>
              <a:rPr lang="en-GB" sz="1200" b="1" noProof="0" dirty="0">
                <a:solidFill>
                  <a:srgbClr val="1A3A64"/>
                </a:solidFill>
                <a:latin typeface="Arial" panose="020B0604020202020204" pitchFamily="34" charset="0"/>
                <a:cs typeface="Arial" panose="020B0604020202020204" pitchFamily="34" charset="0"/>
              </a:rPr>
              <a:t>Fig. 2b</a:t>
            </a:r>
            <a:r>
              <a:rPr lang="en-GB" sz="1200" noProof="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We then repeated this process but avoided seismicity. This produced two datasets. </a:t>
            </a:r>
            <a:endParaRPr lang="en-GB" sz="1200" noProof="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FADB487-4AE3-CA4E-7E17-4C944EAA0F3A}"/>
              </a:ext>
            </a:extLst>
          </p:cNvPr>
          <p:cNvSpPr txBox="1"/>
          <p:nvPr/>
        </p:nvSpPr>
        <p:spPr>
          <a:xfrm>
            <a:off x="4147408" y="5252301"/>
            <a:ext cx="3840480" cy="1384995"/>
          </a:xfrm>
          <a:prstGeom prst="rect">
            <a:avLst/>
          </a:prstGeom>
          <a:noFill/>
        </p:spPr>
        <p:txBody>
          <a:bodyPr wrap="square">
            <a:spAutoFit/>
          </a:bodyPr>
          <a:lstStyle/>
          <a:p>
            <a:pPr algn="just"/>
            <a:r>
              <a:rPr lang="en-GB" sz="1200" b="1" u="sng" noProof="0" dirty="0">
                <a:latin typeface="Arial" panose="020B0604020202020204" pitchFamily="34" charset="0"/>
                <a:cs typeface="Arial" panose="020B0604020202020204" pitchFamily="34" charset="0"/>
              </a:rPr>
              <a:t>Method</a:t>
            </a:r>
            <a:r>
              <a:rPr lang="en-GB" sz="1200" noProof="0" dirty="0">
                <a:latin typeface="Arial" panose="020B0604020202020204" pitchFamily="34" charset="0"/>
                <a:cs typeface="Arial" panose="020B0604020202020204" pitchFamily="34" charset="0"/>
              </a:rPr>
              <a:t>: We scanned a template sourced by DAG-4 against the two target datasets. This scan searched for signal matches that (1) interfered with background seismicity and that (2) avoided it. We then counted the true positive rate (TPR) and averaged over time. Then, we binned these averages over scaling yield (</a:t>
            </a:r>
            <a:r>
              <a:rPr lang="en-GB" sz="1200" b="1" noProof="0" dirty="0">
                <a:solidFill>
                  <a:srgbClr val="1A3A64"/>
                </a:solidFill>
                <a:latin typeface="Arial" panose="020B0604020202020204" pitchFamily="34" charset="0"/>
                <a:cs typeface="Arial" panose="020B0604020202020204" pitchFamily="34" charset="0"/>
              </a:rPr>
              <a:t>Fig 3</a:t>
            </a:r>
            <a:r>
              <a:rPr lang="en-GB" sz="1200" noProof="0"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0A306334-2819-F9E7-AD4C-CD40817BC81A}"/>
              </a:ext>
            </a:extLst>
          </p:cNvPr>
          <p:cNvSpPr txBox="1"/>
          <p:nvPr/>
        </p:nvSpPr>
        <p:spPr>
          <a:xfrm>
            <a:off x="3264195" y="2851294"/>
            <a:ext cx="693824" cy="276999"/>
          </a:xfrm>
          <a:prstGeom prst="rect">
            <a:avLst/>
          </a:prstGeom>
          <a:noFill/>
        </p:spPr>
        <p:txBody>
          <a:bodyPr wrap="square" rtlCol="0">
            <a:spAutoFit/>
          </a:bodyPr>
          <a:lstStyle/>
          <a:p>
            <a:pPr algn="r"/>
            <a:r>
              <a:rPr lang="en-US" sz="1200" b="1" dirty="0"/>
              <a:t>Fig. 1</a:t>
            </a:r>
          </a:p>
        </p:txBody>
      </p:sp>
      <p:sp>
        <p:nvSpPr>
          <p:cNvPr id="5" name="TextBox 4">
            <a:extLst>
              <a:ext uri="{FF2B5EF4-FFF2-40B4-BE49-F238E27FC236}">
                <a16:creationId xmlns:a16="http://schemas.microsoft.com/office/drawing/2014/main" id="{3541F683-F18E-E575-2453-21336BC2197A}"/>
              </a:ext>
            </a:extLst>
          </p:cNvPr>
          <p:cNvSpPr txBox="1"/>
          <p:nvPr/>
        </p:nvSpPr>
        <p:spPr>
          <a:xfrm>
            <a:off x="7300734" y="2849472"/>
            <a:ext cx="693824" cy="276999"/>
          </a:xfrm>
          <a:prstGeom prst="rect">
            <a:avLst/>
          </a:prstGeom>
          <a:noFill/>
        </p:spPr>
        <p:txBody>
          <a:bodyPr wrap="square" rtlCol="0">
            <a:spAutoFit/>
          </a:bodyPr>
          <a:lstStyle/>
          <a:p>
            <a:pPr algn="r"/>
            <a:r>
              <a:rPr lang="en-US" sz="1200" b="1" dirty="0"/>
              <a:t>Fig. 2</a:t>
            </a:r>
          </a:p>
        </p:txBody>
      </p:sp>
      <p:sp>
        <p:nvSpPr>
          <p:cNvPr id="9" name="TextBox 8">
            <a:extLst>
              <a:ext uri="{FF2B5EF4-FFF2-40B4-BE49-F238E27FC236}">
                <a16:creationId xmlns:a16="http://schemas.microsoft.com/office/drawing/2014/main" id="{B5BD856C-F419-86A3-C4C5-537BF0E1ED97}"/>
              </a:ext>
            </a:extLst>
          </p:cNvPr>
          <p:cNvSpPr txBox="1"/>
          <p:nvPr/>
        </p:nvSpPr>
        <p:spPr>
          <a:xfrm>
            <a:off x="8118152" y="3595574"/>
            <a:ext cx="3931920" cy="646331"/>
          </a:xfrm>
          <a:prstGeom prst="rect">
            <a:avLst/>
          </a:prstGeom>
          <a:noFill/>
        </p:spPr>
        <p:txBody>
          <a:bodyPr wrap="square">
            <a:spAutoFit/>
          </a:bodyPr>
          <a:lstStyle/>
          <a:p>
            <a:pPr algn="just"/>
            <a:r>
              <a:rPr lang="en-GB" sz="1200" b="1" u="sng" noProof="0" dirty="0">
                <a:latin typeface="Arial" panose="020B0604020202020204" pitchFamily="34" charset="0"/>
                <a:cs typeface="Arial" panose="020B0604020202020204" pitchFamily="34" charset="0"/>
              </a:rPr>
              <a:t>Results</a:t>
            </a:r>
            <a:r>
              <a:rPr lang="en-GB" sz="1200" noProof="0" dirty="0">
                <a:latin typeface="Arial" panose="020B0604020202020204" pitchFamily="34" charset="0"/>
                <a:cs typeface="Arial" panose="020B0604020202020204" pitchFamily="34" charset="0"/>
              </a:rPr>
              <a:t>: Earthquakes reduced correlator TPR from 0.97 to 0.37 for explosions of ~1.7 tons, and </a:t>
            </a:r>
            <a:r>
              <a:rPr lang="en-GB" sz="1200" dirty="0">
                <a:latin typeface="Arial" panose="020B0604020202020204" pitchFamily="34" charset="0"/>
                <a:cs typeface="Arial" panose="020B0604020202020204" pitchFamily="34" charset="0"/>
              </a:rPr>
              <a:t>when origin times were within 100s of each other (</a:t>
            </a:r>
            <a:r>
              <a:rPr lang="en-GB" sz="1200" b="1" dirty="0">
                <a:solidFill>
                  <a:srgbClr val="1A3A64"/>
                </a:solidFill>
                <a:latin typeface="Arial" panose="020B0604020202020204" pitchFamily="34" charset="0"/>
                <a:cs typeface="Arial" panose="020B0604020202020204" pitchFamily="34" charset="0"/>
              </a:rPr>
              <a:t>Fig. 4</a:t>
            </a:r>
            <a:r>
              <a:rPr lang="en-GB" sz="1200" dirty="0">
                <a:latin typeface="Arial" panose="020B0604020202020204" pitchFamily="34" charset="0"/>
                <a:cs typeface="Arial" panose="020B0604020202020204" pitchFamily="34" charset="0"/>
              </a:rPr>
              <a:t>).</a:t>
            </a:r>
            <a:endParaRPr lang="en-GB" sz="1200" noProof="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EAA6470-DB98-8D49-9256-65183114469D}"/>
              </a:ext>
            </a:extLst>
          </p:cNvPr>
          <p:cNvSpPr txBox="1"/>
          <p:nvPr/>
        </p:nvSpPr>
        <p:spPr>
          <a:xfrm>
            <a:off x="11115664" y="1675360"/>
            <a:ext cx="693824" cy="276999"/>
          </a:xfrm>
          <a:prstGeom prst="rect">
            <a:avLst/>
          </a:prstGeom>
          <a:noFill/>
        </p:spPr>
        <p:txBody>
          <a:bodyPr wrap="square" rtlCol="0">
            <a:spAutoFit/>
          </a:bodyPr>
          <a:lstStyle/>
          <a:p>
            <a:pPr algn="r"/>
            <a:r>
              <a:rPr lang="en-US" sz="1200" b="1" dirty="0"/>
              <a:t>Fig. 3</a:t>
            </a:r>
          </a:p>
        </p:txBody>
      </p:sp>
      <p:sp>
        <p:nvSpPr>
          <p:cNvPr id="12" name="TextBox 11">
            <a:extLst>
              <a:ext uri="{FF2B5EF4-FFF2-40B4-BE49-F238E27FC236}">
                <a16:creationId xmlns:a16="http://schemas.microsoft.com/office/drawing/2014/main" id="{0C27FE93-53F0-D734-5601-EA429EF61D24}"/>
              </a:ext>
            </a:extLst>
          </p:cNvPr>
          <p:cNvSpPr txBox="1"/>
          <p:nvPr/>
        </p:nvSpPr>
        <p:spPr>
          <a:xfrm>
            <a:off x="11295625" y="5965220"/>
            <a:ext cx="693824" cy="276999"/>
          </a:xfrm>
          <a:prstGeom prst="rect">
            <a:avLst/>
          </a:prstGeom>
          <a:noFill/>
        </p:spPr>
        <p:txBody>
          <a:bodyPr wrap="square" rtlCol="0">
            <a:spAutoFit/>
          </a:bodyPr>
          <a:lstStyle/>
          <a:p>
            <a:pPr algn="r"/>
            <a:r>
              <a:rPr lang="en-US" sz="1200" b="1" dirty="0"/>
              <a:t>Fig. 4</a:t>
            </a:r>
          </a:p>
        </p:txBody>
      </p:sp>
      <p:pic>
        <p:nvPicPr>
          <p:cNvPr id="17" name="Graphic 16">
            <a:extLst>
              <a:ext uri="{FF2B5EF4-FFF2-40B4-BE49-F238E27FC236}">
                <a16:creationId xmlns:a16="http://schemas.microsoft.com/office/drawing/2014/main" id="{9D07604A-28F8-3D33-6861-D00CF180EE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35672" y="6623530"/>
            <a:ext cx="914400" cy="179462"/>
          </a:xfrm>
          <a:prstGeom prst="rect">
            <a:avLst/>
          </a:prstGeom>
        </p:spPr>
      </p:pic>
      <p:sp>
        <p:nvSpPr>
          <p:cNvPr id="20" name="TextBox 19">
            <a:extLst>
              <a:ext uri="{FF2B5EF4-FFF2-40B4-BE49-F238E27FC236}">
                <a16:creationId xmlns:a16="http://schemas.microsoft.com/office/drawing/2014/main" id="{C0A4DA32-6CB2-3D76-AF0B-D4A389B34D61}"/>
              </a:ext>
            </a:extLst>
          </p:cNvPr>
          <p:cNvSpPr txBox="1"/>
          <p:nvPr/>
        </p:nvSpPr>
        <p:spPr>
          <a:xfrm>
            <a:off x="3264195" y="6657294"/>
            <a:ext cx="6206836" cy="215444"/>
          </a:xfrm>
          <a:prstGeom prst="rect">
            <a:avLst/>
          </a:prstGeom>
          <a:noFill/>
        </p:spPr>
        <p:txBody>
          <a:bodyPr wrap="square">
            <a:spAutoFit/>
          </a:bodyPr>
          <a:lstStyle/>
          <a:p>
            <a:pPr algn="ctr"/>
            <a:r>
              <a:rPr lang="en-US" sz="800" b="1" dirty="0">
                <a:solidFill>
                  <a:srgbClr val="1A3A64"/>
                </a:solidFill>
                <a:effectLst/>
                <a:latin typeface="Arial" panose="020B0604020202020204" pitchFamily="34" charset="0"/>
                <a:ea typeface="Roboto" panose="02000000000000000000" pitchFamily="2" charset="0"/>
                <a:cs typeface="Arial" panose="020B0604020202020204" pitchFamily="34" charset="0"/>
              </a:rPr>
              <a:t>LA-UR-22-24224 </a:t>
            </a:r>
            <a:endParaRPr lang="en-US" sz="800" b="1" dirty="0">
              <a:solidFill>
                <a:srgbClr val="1A3A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915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E434A-F5DD-7CA5-E4B3-77355B8239CE}"/>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A547F087-EB33-4DD8-AD1C-C75D102FFA4D}"/>
              </a:ext>
            </a:extLst>
          </p:cNvPr>
          <p:cNvSpPr txBox="1"/>
          <p:nvPr/>
        </p:nvSpPr>
        <p:spPr>
          <a:xfrm>
            <a:off x="3529853" y="55008"/>
            <a:ext cx="7961106" cy="604689"/>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Signals of Explosions in Earthquakes: Case Studies with Spotlight Detectors (2/2)</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4E4C07DF-418F-90C0-2497-65C9E73A845F}"/>
              </a:ext>
            </a:extLst>
          </p:cNvPr>
          <p:cNvSpPr txBox="1"/>
          <p:nvPr/>
        </p:nvSpPr>
        <p:spPr>
          <a:xfrm>
            <a:off x="137404" y="1279165"/>
            <a:ext cx="3931920" cy="210264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b="1" u="sng" noProof="0" dirty="0"/>
              <a:t>Extensions</a:t>
            </a:r>
            <a:r>
              <a:rPr lang="en-GB" sz="1200" b="1" noProof="0" dirty="0"/>
              <a:t>: </a:t>
            </a:r>
            <a:r>
              <a:rPr lang="en-GB" sz="1200" noProof="0" dirty="0"/>
              <a:t>We also applied our experiment with an earthquake templates (</a:t>
            </a:r>
            <a:r>
              <a:rPr lang="en-GB" sz="1200" b="1" noProof="0" dirty="0">
                <a:solidFill>
                  <a:srgbClr val="1A3A64"/>
                </a:solidFill>
              </a:rPr>
              <a:t>Fig. 5</a:t>
            </a:r>
            <a:r>
              <a:rPr lang="en-GB" sz="1200" noProof="0" dirty="0"/>
              <a:t>) that we deliberately contaminated with the same earthquake seismicity. Our correlator then showed an even more reduced TPR, from 0.97 to 0.16 (</a:t>
            </a:r>
            <a:r>
              <a:rPr lang="en-GB" sz="1200" b="1" noProof="0" dirty="0">
                <a:solidFill>
                  <a:srgbClr val="1A3A64"/>
                </a:solidFill>
              </a:rPr>
              <a:t>Fig. </a:t>
            </a:r>
            <a:r>
              <a:rPr lang="en-GB" sz="1200" b="1" dirty="0">
                <a:solidFill>
                  <a:srgbClr val="1A3A64"/>
                </a:solidFill>
              </a:rPr>
              <a:t>6</a:t>
            </a:r>
            <a:r>
              <a:rPr lang="en-GB" sz="1200" noProof="0" dirty="0"/>
              <a:t>). </a:t>
            </a:r>
          </a:p>
        </p:txBody>
      </p:sp>
      <p:sp>
        <p:nvSpPr>
          <p:cNvPr id="15" name="TextBox 3">
            <a:extLst>
              <a:ext uri="{FF2B5EF4-FFF2-40B4-BE49-F238E27FC236}">
                <a16:creationId xmlns:a16="http://schemas.microsoft.com/office/drawing/2014/main" id="{A3F2B671-BF58-A4A3-F73A-529F8473F689}"/>
              </a:ext>
            </a:extLst>
          </p:cNvPr>
          <p:cNvSpPr txBox="1"/>
          <p:nvPr/>
        </p:nvSpPr>
        <p:spPr>
          <a:xfrm>
            <a:off x="0" y="659697"/>
            <a:ext cx="12192000" cy="369332"/>
          </a:xfrm>
          <a:prstGeom prst="rect">
            <a:avLst/>
          </a:prstGeom>
          <a:noFill/>
        </p:spPr>
        <p:txBody>
          <a:bodyPr wrap="square" lIns="0" tIns="0" rIns="0" bIns="0" rtlCol="0" anchor="t">
            <a:normAutofit/>
          </a:bodyPr>
          <a:lstStyle/>
          <a:p>
            <a:pPr algn="ctr"/>
            <a:r>
              <a:rPr lang="en-GB" sz="1200" noProof="0" dirty="0">
                <a:solidFill>
                  <a:srgbClr val="1A3A64"/>
                </a:solidFill>
                <a:latin typeface="Arial" panose="020B0604020202020204" pitchFamily="34" charset="0"/>
                <a:cs typeface="Arial" panose="020B0604020202020204" pitchFamily="34" charset="0"/>
              </a:rPr>
              <a:t>Joshua D </a:t>
            </a:r>
            <a:r>
              <a:rPr lang="en-GB" sz="1200" noProof="0" dirty="0" err="1">
                <a:solidFill>
                  <a:srgbClr val="1A3A64"/>
                </a:solidFill>
                <a:latin typeface="Arial" panose="020B0604020202020204" pitchFamily="34" charset="0"/>
                <a:cs typeface="Arial" panose="020B0604020202020204" pitchFamily="34" charset="0"/>
              </a:rPr>
              <a:t>Carmichae</a:t>
            </a:r>
            <a:r>
              <a:rPr lang="en-GB" sz="1200" dirty="0">
                <a:solidFill>
                  <a:srgbClr val="1A3A64"/>
                </a:solidFill>
                <a:latin typeface="Arial" panose="020B0604020202020204" pitchFamily="34" charset="0"/>
                <a:cs typeface="Arial" panose="020B0604020202020204" pitchFamily="34" charset="0"/>
              </a:rPr>
              <a:t>l, Brent G. Delbridge, Richard </a:t>
            </a:r>
            <a:r>
              <a:rPr lang="en-GB" sz="1200" dirty="0" err="1">
                <a:solidFill>
                  <a:srgbClr val="1A3A64"/>
                </a:solidFill>
                <a:latin typeface="Arial" panose="020B0604020202020204" pitchFamily="34" charset="0"/>
                <a:cs typeface="Arial" panose="020B0604020202020204" pitchFamily="34" charset="0"/>
              </a:rPr>
              <a:t>Aflaro</a:t>
            </a:r>
            <a:r>
              <a:rPr lang="en-GB" sz="1200" dirty="0">
                <a:solidFill>
                  <a:srgbClr val="1A3A64"/>
                </a:solidFill>
                <a:latin typeface="Arial" panose="020B0604020202020204" pitchFamily="34" charset="0"/>
                <a:cs typeface="Arial" panose="020B0604020202020204" pitchFamily="34" charset="0"/>
              </a:rPr>
              <a:t>-Diaz</a:t>
            </a:r>
            <a:endParaRPr lang="en-GB" sz="1200" noProof="0" dirty="0">
              <a:solidFill>
                <a:srgbClr val="1A3A64"/>
              </a:solidFill>
              <a:latin typeface="Arial" panose="020B0604020202020204" pitchFamily="34" charset="0"/>
              <a:cs typeface="Arial" panose="020B0604020202020204" pitchFamily="34" charset="0"/>
            </a:endParaRPr>
          </a:p>
        </p:txBody>
      </p:sp>
      <p:sp>
        <p:nvSpPr>
          <p:cNvPr id="24" name="TextBox 3">
            <a:extLst>
              <a:ext uri="{FF2B5EF4-FFF2-40B4-BE49-F238E27FC236}">
                <a16:creationId xmlns:a16="http://schemas.microsoft.com/office/drawing/2014/main" id="{2E81F9E5-1135-211A-D5DD-5768377E163A}"/>
              </a:ext>
            </a:extLst>
          </p:cNvPr>
          <p:cNvSpPr txBox="1"/>
          <p:nvPr/>
        </p:nvSpPr>
        <p:spPr>
          <a:xfrm>
            <a:off x="160019" y="906329"/>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Reduced Earthquake Detection Rates</a:t>
            </a:r>
          </a:p>
        </p:txBody>
      </p:sp>
      <p:sp>
        <p:nvSpPr>
          <p:cNvPr id="26" name="TextBox 3">
            <a:extLst>
              <a:ext uri="{FF2B5EF4-FFF2-40B4-BE49-F238E27FC236}">
                <a16:creationId xmlns:a16="http://schemas.microsoft.com/office/drawing/2014/main" id="{7FF47011-ADC4-6ABC-9E70-CD10904F8470}"/>
              </a:ext>
            </a:extLst>
          </p:cNvPr>
          <p:cNvSpPr txBox="1"/>
          <p:nvPr/>
        </p:nvSpPr>
        <p:spPr>
          <a:xfrm>
            <a:off x="4196999" y="906329"/>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Conclusions and Future Work</a:t>
            </a:r>
          </a:p>
        </p:txBody>
      </p:sp>
      <p:sp>
        <p:nvSpPr>
          <p:cNvPr id="27" name="TextBox 3">
            <a:extLst>
              <a:ext uri="{FF2B5EF4-FFF2-40B4-BE49-F238E27FC236}">
                <a16:creationId xmlns:a16="http://schemas.microsoft.com/office/drawing/2014/main" id="{CE70D965-8B49-A11E-41D1-FE7617EDD033}"/>
              </a:ext>
            </a:extLst>
          </p:cNvPr>
          <p:cNvSpPr txBox="1"/>
          <p:nvPr/>
        </p:nvSpPr>
        <p:spPr>
          <a:xfrm>
            <a:off x="8233981" y="906329"/>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Appendix</a:t>
            </a:r>
          </a:p>
        </p:txBody>
      </p:sp>
      <p:sp>
        <p:nvSpPr>
          <p:cNvPr id="2" name="Title 1">
            <a:extLst>
              <a:ext uri="{FF2B5EF4-FFF2-40B4-BE49-F238E27FC236}">
                <a16:creationId xmlns:a16="http://schemas.microsoft.com/office/drawing/2014/main" id="{54289122-3C3E-D9A3-FD03-BA0FCC3771E5}"/>
              </a:ext>
            </a:extLst>
          </p:cNvPr>
          <p:cNvSpPr txBox="1">
            <a:spLocks/>
          </p:cNvSpPr>
          <p:nvPr/>
        </p:nvSpPr>
        <p:spPr>
          <a:xfrm>
            <a:off x="11490959" y="0"/>
            <a:ext cx="701041" cy="659698"/>
          </a:xfrm>
          <a:prstGeom prst="rect">
            <a:avLst/>
          </a:prstGeom>
        </p:spPr>
        <p:txBody>
          <a:bodyPr lIns="0" tIns="0" rIns="0" bIns="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noProof="0" dirty="0">
                <a:solidFill>
                  <a:schemeClr val="bg1"/>
                </a:solidFill>
                <a:latin typeface="Arial" panose="020B0604020202020204" pitchFamily="34" charset="0"/>
                <a:cs typeface="Arial" panose="020B0604020202020204" pitchFamily="34" charset="0"/>
              </a:rPr>
              <a:t>P2.1-674</a:t>
            </a:r>
            <a:endParaRPr lang="en-GB" sz="1050"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5F501D2-5D32-7BD3-2E03-25F51AB46F20}"/>
              </a:ext>
            </a:extLst>
          </p:cNvPr>
          <p:cNvSpPr txBox="1"/>
          <p:nvPr/>
        </p:nvSpPr>
        <p:spPr>
          <a:xfrm>
            <a:off x="4205007" y="1246933"/>
            <a:ext cx="3931920" cy="5632311"/>
          </a:xfrm>
          <a:prstGeom prst="rect">
            <a:avLst/>
          </a:prstGeom>
          <a:noFill/>
        </p:spPr>
        <p:txBody>
          <a:bodyPr wrap="square">
            <a:spAutoFit/>
          </a:bodyPr>
          <a:lstStyle/>
          <a:p>
            <a:pPr algn="just"/>
            <a:r>
              <a:rPr lang="en-GB" sz="1200" b="1" u="sng" noProof="0" dirty="0">
                <a:latin typeface="Arial" panose="020B0604020202020204" pitchFamily="34" charset="0"/>
                <a:cs typeface="Arial" panose="020B0604020202020204" pitchFamily="34" charset="0"/>
              </a:rPr>
              <a:t>Conclusions</a:t>
            </a:r>
            <a:r>
              <a:rPr lang="en-GB" sz="1200" noProof="0" dirty="0">
                <a:latin typeface="Arial" panose="020B0604020202020204" pitchFamily="34" charset="0"/>
                <a:cs typeface="Arial" panose="020B0604020202020204" pitchFamily="34" charset="0"/>
              </a:rPr>
              <a:t>: Earthquake seismicity that triggers energy detectors can mask explosion sourced signals from correlators that operate at IMS arrays, </a:t>
            </a:r>
            <a:r>
              <a:rPr lang="en-GB" sz="1200" i="1" noProof="0" dirty="0">
                <a:latin typeface="Arial" panose="020B0604020202020204" pitchFamily="34" charset="0"/>
                <a:cs typeface="Arial" panose="020B0604020202020204" pitchFamily="34" charset="0"/>
              </a:rPr>
              <a:t>with several caveats</a:t>
            </a:r>
            <a:r>
              <a:rPr lang="en-GB" sz="1200" noProof="0" dirty="0">
                <a:latin typeface="Arial" panose="020B0604020202020204" pitchFamily="34" charset="0"/>
                <a:cs typeface="Arial" panose="020B0604020202020204" pitchFamily="34" charset="0"/>
              </a:rPr>
              <a:t>:</a:t>
            </a:r>
          </a:p>
          <a:p>
            <a:pPr algn="just"/>
            <a:endParaRPr lang="en-GB" sz="1200" noProof="0" dirty="0">
              <a:latin typeface="Arial" panose="020B0604020202020204" pitchFamily="34" charset="0"/>
              <a:cs typeface="Arial" panose="020B0604020202020204" pitchFamily="34" charset="0"/>
            </a:endParaRPr>
          </a:p>
          <a:p>
            <a:pPr marL="171450" indent="-171450" algn="just">
              <a:buFont typeface="Wingdings" pitchFamily="2" charset="2"/>
              <a:buChar char="§"/>
            </a:pPr>
            <a:r>
              <a:rPr lang="en-GB" sz="1200" dirty="0">
                <a:latin typeface="Arial" panose="020B0604020202020204" pitchFamily="34" charset="0"/>
                <a:cs typeface="Arial" panose="020B0604020202020204" pitchFamily="34" charset="0"/>
              </a:rPr>
              <a:t>Seismicity is low magnitude, and equivalent to explosions with yields of less that two tons.</a:t>
            </a:r>
          </a:p>
          <a:p>
            <a:pPr marL="171450" indent="-171450" algn="just">
              <a:buFont typeface="Wingdings" pitchFamily="2" charset="2"/>
              <a:buChar char="§"/>
            </a:pPr>
            <a:r>
              <a:rPr lang="en-GB" sz="1200" dirty="0">
                <a:latin typeface="Arial" panose="020B0604020202020204" pitchFamily="34" charset="0"/>
                <a:cs typeface="Arial" panose="020B0604020202020204" pitchFamily="34" charset="0"/>
              </a:rPr>
              <a:t>Earthquake seismicity is sourced within about 100s of the explosion source.</a:t>
            </a:r>
          </a:p>
          <a:p>
            <a:pPr marL="171450" indent="-171450" algn="just">
              <a:buFont typeface="Wingdings" pitchFamily="2" charset="2"/>
              <a:buChar char="§"/>
            </a:pPr>
            <a:r>
              <a:rPr lang="en-GB" sz="1200" dirty="0">
                <a:latin typeface="Arial" panose="020B0604020202020204" pitchFamily="34" charset="0"/>
                <a:cs typeface="Arial" panose="020B0604020202020204" pitchFamily="34" charset="0"/>
              </a:rPr>
              <a:t>Signals are only detectable at a single IMS array within about 250km of the source.</a:t>
            </a:r>
          </a:p>
          <a:p>
            <a:pPr marL="171450" indent="-171450" algn="just">
              <a:buFont typeface="Wingdings" pitchFamily="2" charset="2"/>
              <a:buChar char="§"/>
            </a:pPr>
            <a:r>
              <a:rPr lang="en-GB" sz="1200" noProof="0" dirty="0">
                <a:latin typeface="Arial" panose="020B0604020202020204" pitchFamily="34" charset="0"/>
                <a:cs typeface="Arial" panose="020B0604020202020204" pitchFamily="34" charset="0"/>
              </a:rPr>
              <a:t>Eart</a:t>
            </a:r>
            <a:r>
              <a:rPr lang="en-GB" sz="1200" dirty="0" err="1">
                <a:latin typeface="Arial" panose="020B0604020202020204" pitchFamily="34" charset="0"/>
                <a:cs typeface="Arial" panose="020B0604020202020204" pitchFamily="34" charset="0"/>
              </a:rPr>
              <a:t>hquake</a:t>
            </a:r>
            <a:r>
              <a:rPr lang="en-GB" sz="1200" dirty="0">
                <a:latin typeface="Arial" panose="020B0604020202020204" pitchFamily="34" charset="0"/>
                <a:cs typeface="Arial" panose="020B0604020202020204" pitchFamily="34" charset="0"/>
              </a:rPr>
              <a:t> sources need not locate near the template event.</a:t>
            </a:r>
          </a:p>
          <a:p>
            <a:pPr algn="just"/>
            <a:endParaRPr lang="en-GB" sz="1200" noProof="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Earthquake seismicity also reduces detection rates of correlators that use </a:t>
            </a:r>
            <a:r>
              <a:rPr lang="en-GB" sz="1200" i="1" dirty="0">
                <a:latin typeface="Arial" panose="020B0604020202020204" pitchFamily="34" charset="0"/>
                <a:cs typeface="Arial" panose="020B0604020202020204" pitchFamily="34" charset="0"/>
              </a:rPr>
              <a:t>earthquake-sourced templates. </a:t>
            </a:r>
            <a:r>
              <a:rPr lang="en-GB" sz="1200" dirty="0">
                <a:latin typeface="Arial" panose="020B0604020202020204" pitchFamily="34" charset="0"/>
                <a:cs typeface="Arial" panose="020B0604020202020204" pitchFamily="34" charset="0"/>
              </a:rPr>
              <a:t>This reduction is more pronounced. We conclude:</a:t>
            </a:r>
          </a:p>
          <a:p>
            <a:pPr algn="just"/>
            <a:endParaRPr lang="en-GB" sz="1200" i="1" noProof="0" dirty="0">
              <a:latin typeface="Arial" panose="020B0604020202020204" pitchFamily="34" charset="0"/>
              <a:cs typeface="Arial" panose="020B0604020202020204" pitchFamily="34" charset="0"/>
            </a:endParaRPr>
          </a:p>
          <a:p>
            <a:pPr marL="171450" indent="-171450" algn="just">
              <a:buFont typeface="Wingdings" pitchFamily="2" charset="2"/>
              <a:buChar char="§"/>
            </a:pPr>
            <a:r>
              <a:rPr lang="en-GB" sz="1200" noProof="0" dirty="0">
                <a:latin typeface="Arial" panose="020B0604020202020204" pitchFamily="34" charset="0"/>
                <a:cs typeface="Arial" panose="020B0604020202020204" pitchFamily="34" charset="0"/>
              </a:rPr>
              <a:t>Correlators likely miss low magnitude repeaters in earthquake swarms.</a:t>
            </a:r>
          </a:p>
          <a:p>
            <a:pPr marL="171450" indent="-171450" algn="just">
              <a:buFont typeface="Wingdings" pitchFamily="2" charset="2"/>
              <a:buChar char="§"/>
            </a:pPr>
            <a:r>
              <a:rPr lang="en-GB" sz="1200" dirty="0" err="1">
                <a:latin typeface="Arial" panose="020B0604020202020204" pitchFamily="34" charset="0"/>
                <a:cs typeface="Arial" panose="020B0604020202020204" pitchFamily="34" charset="0"/>
              </a:rPr>
              <a:t>Catalogs</a:t>
            </a:r>
            <a:r>
              <a:rPr lang="en-GB" sz="1200" dirty="0">
                <a:latin typeface="Arial" panose="020B0604020202020204" pitchFamily="34" charset="0"/>
                <a:cs typeface="Arial" panose="020B0604020202020204" pitchFamily="34" charset="0"/>
              </a:rPr>
              <a:t> may substantially undercount seismicity in such swarms.</a:t>
            </a:r>
          </a:p>
          <a:p>
            <a:pPr marL="171450" indent="-171450" algn="just">
              <a:buFont typeface="Wingdings" pitchFamily="2" charset="2"/>
              <a:buChar char="§"/>
            </a:pPr>
            <a:endParaRPr lang="en-GB" sz="1200" noProof="0" dirty="0">
              <a:latin typeface="Arial" panose="020B0604020202020204" pitchFamily="34" charset="0"/>
              <a:cs typeface="Arial" panose="020B0604020202020204" pitchFamily="34" charset="0"/>
            </a:endParaRPr>
          </a:p>
          <a:p>
            <a:pPr algn="just"/>
            <a:r>
              <a:rPr lang="en-GB" sz="1200" b="1" u="sng" noProof="0" dirty="0">
                <a:latin typeface="Arial" panose="020B0604020202020204" pitchFamily="34" charset="0"/>
                <a:cs typeface="Arial" panose="020B0604020202020204" pitchFamily="34" charset="0"/>
              </a:rPr>
              <a:t>Future Work</a:t>
            </a:r>
            <a:r>
              <a:rPr lang="en-GB" sz="1200" dirty="0">
                <a:latin typeface="Arial" panose="020B0604020202020204" pitchFamily="34" charset="0"/>
                <a:cs typeface="Arial" panose="020B0604020202020204" pitchFamily="34" charset="0"/>
              </a:rPr>
              <a:t>: We will build additional augmented datasets of explosion sourced waveforms that we amplitude scale and inject back into natural data to mimic larger populations of explosion sourced waveforms. We will use this data to build performance curves like that in </a:t>
            </a:r>
            <a:r>
              <a:rPr lang="en-GB" sz="1200" b="1" dirty="0">
                <a:solidFill>
                  <a:srgbClr val="1A3A64"/>
                </a:solidFill>
                <a:latin typeface="Arial" panose="020B0604020202020204" pitchFamily="34" charset="0"/>
                <a:cs typeface="Arial" panose="020B0604020202020204" pitchFamily="34" charset="0"/>
              </a:rPr>
              <a:t>Fig. 3 </a:t>
            </a:r>
            <a:r>
              <a:rPr lang="en-GB" sz="1200" dirty="0">
                <a:solidFill>
                  <a:srgbClr val="1A3A64"/>
                </a:solidFill>
                <a:latin typeface="Arial" panose="020B0604020202020204" pitchFamily="34" charset="0"/>
                <a:cs typeface="Arial" panose="020B0604020202020204" pitchFamily="34" charset="0"/>
              </a:rPr>
              <a:t>and</a:t>
            </a:r>
            <a:r>
              <a:rPr lang="en-GB" sz="1200" b="1" dirty="0">
                <a:solidFill>
                  <a:srgbClr val="1A3A64"/>
                </a:solidFill>
                <a:latin typeface="Arial" panose="020B0604020202020204" pitchFamily="34" charset="0"/>
                <a:cs typeface="Arial" panose="020B0604020202020204" pitchFamily="34" charset="0"/>
              </a:rPr>
              <a:t> Fig. 6 </a:t>
            </a:r>
            <a:r>
              <a:rPr lang="en-GB" sz="1200" dirty="0">
                <a:latin typeface="Arial" panose="020B0604020202020204" pitchFamily="34" charset="0"/>
                <a:cs typeface="Arial" panose="020B0604020202020204" pitchFamily="34" charset="0"/>
              </a:rPr>
              <a:t>at more IMS arrays.</a:t>
            </a:r>
            <a:endParaRPr lang="en-GB" sz="1200" noProof="0"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AB752118-9AD8-59E2-FDF9-508066AE9EE4}"/>
              </a:ext>
            </a:extLst>
          </p:cNvPr>
          <p:cNvPicPr>
            <a:picLocks noChangeAspect="1"/>
          </p:cNvPicPr>
          <p:nvPr/>
        </p:nvPicPr>
        <p:blipFill>
          <a:blip r:embed="rId2"/>
          <a:srcRect t="3785" r="1695"/>
          <a:stretch>
            <a:fillRect/>
          </a:stretch>
        </p:blipFill>
        <p:spPr>
          <a:xfrm>
            <a:off x="160019" y="4308328"/>
            <a:ext cx="3931920" cy="2228720"/>
          </a:xfrm>
          <a:prstGeom prst="rect">
            <a:avLst/>
          </a:prstGeom>
        </p:spPr>
      </p:pic>
      <p:sp>
        <p:nvSpPr>
          <p:cNvPr id="3" name="TextBox 2">
            <a:extLst>
              <a:ext uri="{FF2B5EF4-FFF2-40B4-BE49-F238E27FC236}">
                <a16:creationId xmlns:a16="http://schemas.microsoft.com/office/drawing/2014/main" id="{26FA8E67-FDCB-FFDE-909C-00388C39E49A}"/>
              </a:ext>
            </a:extLst>
          </p:cNvPr>
          <p:cNvSpPr txBox="1"/>
          <p:nvPr/>
        </p:nvSpPr>
        <p:spPr>
          <a:xfrm>
            <a:off x="3218453" y="4582214"/>
            <a:ext cx="693824" cy="276999"/>
          </a:xfrm>
          <a:prstGeom prst="rect">
            <a:avLst/>
          </a:prstGeom>
          <a:noFill/>
        </p:spPr>
        <p:txBody>
          <a:bodyPr wrap="square" rtlCol="0">
            <a:spAutoFit/>
          </a:bodyPr>
          <a:lstStyle/>
          <a:p>
            <a:pPr algn="r"/>
            <a:r>
              <a:rPr lang="en-US" sz="1200" b="1" dirty="0"/>
              <a:t>Fig. 6</a:t>
            </a:r>
          </a:p>
        </p:txBody>
      </p:sp>
      <p:pic>
        <p:nvPicPr>
          <p:cNvPr id="28" name="Picture 27">
            <a:extLst>
              <a:ext uri="{FF2B5EF4-FFF2-40B4-BE49-F238E27FC236}">
                <a16:creationId xmlns:a16="http://schemas.microsoft.com/office/drawing/2014/main" id="{941B3E0C-ECE4-5D0D-163A-19A4C5F3C90D}"/>
              </a:ext>
            </a:extLst>
          </p:cNvPr>
          <p:cNvPicPr>
            <a:picLocks noChangeAspect="1"/>
          </p:cNvPicPr>
          <p:nvPr/>
        </p:nvPicPr>
        <p:blipFill>
          <a:blip r:embed="rId3"/>
          <a:stretch>
            <a:fillRect/>
          </a:stretch>
        </p:blipFill>
        <p:spPr>
          <a:xfrm>
            <a:off x="265114" y="2225348"/>
            <a:ext cx="3657600" cy="2042160"/>
          </a:xfrm>
          <a:prstGeom prst="rect">
            <a:avLst/>
          </a:prstGeom>
        </p:spPr>
      </p:pic>
      <p:sp>
        <p:nvSpPr>
          <p:cNvPr id="29" name="TextBox 28">
            <a:extLst>
              <a:ext uri="{FF2B5EF4-FFF2-40B4-BE49-F238E27FC236}">
                <a16:creationId xmlns:a16="http://schemas.microsoft.com/office/drawing/2014/main" id="{3FC18D7D-9035-D358-96F1-D922C783B25E}"/>
              </a:ext>
            </a:extLst>
          </p:cNvPr>
          <p:cNvSpPr txBox="1"/>
          <p:nvPr/>
        </p:nvSpPr>
        <p:spPr>
          <a:xfrm>
            <a:off x="3210435" y="2480118"/>
            <a:ext cx="693824" cy="276999"/>
          </a:xfrm>
          <a:prstGeom prst="rect">
            <a:avLst/>
          </a:prstGeom>
          <a:noFill/>
        </p:spPr>
        <p:txBody>
          <a:bodyPr wrap="square" rtlCol="0">
            <a:spAutoFit/>
          </a:bodyPr>
          <a:lstStyle/>
          <a:p>
            <a:pPr algn="r"/>
            <a:r>
              <a:rPr lang="en-US" sz="1200" b="1" dirty="0"/>
              <a:t>Fig. 5</a:t>
            </a:r>
          </a:p>
        </p:txBody>
      </p:sp>
      <p:sp>
        <p:nvSpPr>
          <p:cNvPr id="31" name="TextBox 3">
            <a:extLst>
              <a:ext uri="{FF2B5EF4-FFF2-40B4-BE49-F238E27FC236}">
                <a16:creationId xmlns:a16="http://schemas.microsoft.com/office/drawing/2014/main" id="{D5FAEBDC-F236-F77B-CC20-128BC620EF18}"/>
              </a:ext>
            </a:extLst>
          </p:cNvPr>
          <p:cNvSpPr txBox="1"/>
          <p:nvPr/>
        </p:nvSpPr>
        <p:spPr>
          <a:xfrm>
            <a:off x="8260080" y="1275660"/>
            <a:ext cx="3771901" cy="87015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b="1" u="sng" noProof="0" dirty="0"/>
              <a:t>Scaling</a:t>
            </a:r>
            <a:r>
              <a:rPr lang="en-GB" sz="1200" b="1" noProof="0" dirty="0"/>
              <a:t>: </a:t>
            </a:r>
            <a:r>
              <a:rPr lang="en-GB" sz="1200" noProof="0" dirty="0"/>
              <a:t>We amplitude scaled seismic waveforms according to yield-to-magnitude relations that historical work developed at the Nevada National Security Site:</a:t>
            </a:r>
          </a:p>
          <a:p>
            <a:endParaRPr lang="en-GB" sz="1200" noProof="0" dirty="0"/>
          </a:p>
        </p:txBody>
      </p:sp>
      <p:sp>
        <p:nvSpPr>
          <p:cNvPr id="32" name="TextBox 3">
            <a:extLst>
              <a:ext uri="{FF2B5EF4-FFF2-40B4-BE49-F238E27FC236}">
                <a16:creationId xmlns:a16="http://schemas.microsoft.com/office/drawing/2014/main" id="{B4548124-4774-1A16-BB38-DCD14CBA1C35}"/>
              </a:ext>
            </a:extLst>
          </p:cNvPr>
          <p:cNvSpPr txBox="1"/>
          <p:nvPr/>
        </p:nvSpPr>
        <p:spPr>
          <a:xfrm>
            <a:off x="8260080" y="5278416"/>
            <a:ext cx="3739464"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Publications and References</a:t>
            </a:r>
          </a:p>
        </p:txBody>
      </p:sp>
      <p:pic>
        <p:nvPicPr>
          <p:cNvPr id="33" name="Graphic 32">
            <a:extLst>
              <a:ext uri="{FF2B5EF4-FFF2-40B4-BE49-F238E27FC236}">
                <a16:creationId xmlns:a16="http://schemas.microsoft.com/office/drawing/2014/main" id="{4BB8168D-AC3B-CBE5-FB98-65722DDB21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35672" y="6623530"/>
            <a:ext cx="914400" cy="179462"/>
          </a:xfrm>
          <a:prstGeom prst="rect">
            <a:avLst/>
          </a:prstGeom>
        </p:spPr>
      </p:pic>
      <p:pic>
        <p:nvPicPr>
          <p:cNvPr id="35" name="Picture 34" descr="Chart&#10;&#10;AI-generated content may be incorrect.">
            <a:extLst>
              <a:ext uri="{FF2B5EF4-FFF2-40B4-BE49-F238E27FC236}">
                <a16:creationId xmlns:a16="http://schemas.microsoft.com/office/drawing/2014/main" id="{A1CB767E-90DD-B6CC-E1D2-64451DA443E8}"/>
              </a:ext>
            </a:extLst>
          </p:cNvPr>
          <p:cNvPicPr>
            <a:picLocks noChangeAspect="1"/>
          </p:cNvPicPr>
          <p:nvPr/>
        </p:nvPicPr>
        <p:blipFill>
          <a:blip r:embed="rId6">
            <a:extLst>
              <a:ext uri="{28A0092B-C50C-407E-A947-70E740481C1C}">
                <a14:useLocalDpi xmlns:a14="http://schemas.microsoft.com/office/drawing/2010/main" val="0"/>
              </a:ext>
            </a:extLst>
          </a:blip>
          <a:srcRect l="3161" t="10772" r="9159" b="1451"/>
          <a:stretch>
            <a:fillRect/>
          </a:stretch>
        </p:blipFill>
        <p:spPr>
          <a:xfrm>
            <a:off x="8281599" y="2725674"/>
            <a:ext cx="3758184" cy="2508227"/>
          </a:xfrm>
          <a:prstGeom prst="rect">
            <a:avLst/>
          </a:prstGeom>
        </p:spPr>
      </p:pic>
      <p:sp>
        <p:nvSpPr>
          <p:cNvPr id="36" name="TextBox 35">
            <a:extLst>
              <a:ext uri="{FF2B5EF4-FFF2-40B4-BE49-F238E27FC236}">
                <a16:creationId xmlns:a16="http://schemas.microsoft.com/office/drawing/2014/main" id="{6DE00D48-1A9E-FB49-8086-7D7CB32CD18C}"/>
              </a:ext>
            </a:extLst>
          </p:cNvPr>
          <p:cNvSpPr txBox="1"/>
          <p:nvPr/>
        </p:nvSpPr>
        <p:spPr>
          <a:xfrm>
            <a:off x="11273670" y="2826998"/>
            <a:ext cx="693824" cy="276999"/>
          </a:xfrm>
          <a:prstGeom prst="rect">
            <a:avLst/>
          </a:prstGeom>
          <a:noFill/>
        </p:spPr>
        <p:txBody>
          <a:bodyPr wrap="square" rtlCol="0">
            <a:spAutoFit/>
          </a:bodyPr>
          <a:lstStyle/>
          <a:p>
            <a:pPr algn="r"/>
            <a:r>
              <a:rPr lang="en-US" sz="1200" b="1" dirty="0"/>
              <a:t>Fig. 7</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DC751D1-19ED-C9EB-8619-F45933E6F9E6}"/>
                  </a:ext>
                </a:extLst>
              </p:cNvPr>
              <p:cNvSpPr txBox="1"/>
              <p:nvPr/>
            </p:nvSpPr>
            <p:spPr>
              <a:xfrm>
                <a:off x="8251034" y="1821751"/>
                <a:ext cx="3789992" cy="276999"/>
              </a:xfrm>
              <a:prstGeom prst="rect">
                <a:avLst/>
              </a:prstGeom>
              <a:noFill/>
            </p:spPr>
            <p:txBody>
              <a:bodyPr wrap="square">
                <a:spAutoFit/>
              </a:bodyPr>
              <a:lstStyle/>
              <a:p>
                <a:pPr algn="ct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𝑚</m:t>
                        </m:r>
                      </m:e>
                      <m:sub>
                        <m:r>
                          <a:rPr lang="en-US" sz="1200" b="0" i="1" smtClean="0">
                            <a:latin typeface="Cambria Math" panose="02040503050406030204" pitchFamily="18" charset="0"/>
                          </a:rPr>
                          <m:t>𝑏</m:t>
                        </m:r>
                      </m:sub>
                    </m:sSub>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𝑌</m:t>
                        </m:r>
                      </m:e>
                    </m:d>
                    <m:r>
                      <a:rPr lang="en-US" sz="1200" b="0" i="1" smtClean="0">
                        <a:latin typeface="Cambria Math" panose="02040503050406030204" pitchFamily="18" charset="0"/>
                      </a:rPr>
                      <m:t>=−0.083</m:t>
                    </m:r>
                    <m:sSup>
                      <m:sSupPr>
                        <m:ctrlPr>
                          <a:rPr lang="en-US" sz="1200" b="0" i="1" smtClean="0">
                            <a:latin typeface="Cambria Math" panose="02040503050406030204" pitchFamily="18" charset="0"/>
                          </a:rPr>
                        </m:ctrlPr>
                      </m:sSupPr>
                      <m:e>
                        <m:d>
                          <m:dPr>
                            <m:ctrlPr>
                              <a:rPr lang="en-US" sz="1200" i="1">
                                <a:latin typeface="Cambria Math" panose="02040503050406030204" pitchFamily="18" charset="0"/>
                              </a:rPr>
                            </m:ctrlPr>
                          </m:dPr>
                          <m:e>
                            <m:func>
                              <m:funcPr>
                                <m:ctrlPr>
                                  <a:rPr lang="en-US" sz="1200" i="1">
                                    <a:latin typeface="Cambria Math" panose="02040503050406030204" pitchFamily="18" charset="0"/>
                                  </a:rPr>
                                </m:ctrlPr>
                              </m:funcPr>
                              <m:fName>
                                <m:sSub>
                                  <m:sSubPr>
                                    <m:ctrlPr>
                                      <a:rPr lang="en-US" sz="1200" i="1">
                                        <a:latin typeface="Cambria Math" panose="02040503050406030204" pitchFamily="18" charset="0"/>
                                      </a:rPr>
                                    </m:ctrlPr>
                                  </m:sSubPr>
                                  <m:e>
                                    <m:r>
                                      <m:rPr>
                                        <m:sty m:val="p"/>
                                      </m:rPr>
                                      <a:rPr lang="en-US" sz="1200">
                                        <a:latin typeface="Cambria Math" panose="02040503050406030204" pitchFamily="18" charset="0"/>
                                      </a:rPr>
                                      <m:t>log</m:t>
                                    </m:r>
                                  </m:e>
                                  <m:sub>
                                    <m:r>
                                      <a:rPr lang="en-US" sz="1200" i="1">
                                        <a:latin typeface="Cambria Math" panose="02040503050406030204" pitchFamily="18" charset="0"/>
                                      </a:rPr>
                                      <m:t>10</m:t>
                                    </m:r>
                                  </m:sub>
                                </m:sSub>
                              </m:fName>
                              <m:e>
                                <m:d>
                                  <m:dPr>
                                    <m:ctrlPr>
                                      <a:rPr lang="en-US" sz="1200" i="1">
                                        <a:latin typeface="Cambria Math" panose="02040503050406030204" pitchFamily="18" charset="0"/>
                                      </a:rPr>
                                    </m:ctrlPr>
                                  </m:dPr>
                                  <m:e>
                                    <m:r>
                                      <a:rPr lang="en-US" sz="1200" i="1">
                                        <a:latin typeface="Cambria Math" panose="02040503050406030204" pitchFamily="18" charset="0"/>
                                      </a:rPr>
                                      <m:t>𝑌</m:t>
                                    </m:r>
                                  </m:e>
                                </m:d>
                              </m:e>
                            </m:func>
                          </m:e>
                        </m:d>
                      </m:e>
                      <m:sup>
                        <m:r>
                          <a:rPr lang="en-US" sz="1200" b="0" i="1" smtClean="0">
                            <a:latin typeface="Cambria Math" panose="02040503050406030204" pitchFamily="18" charset="0"/>
                          </a:rPr>
                          <m:t>2</m:t>
                        </m:r>
                      </m:sup>
                    </m:sSup>
                    <m:r>
                      <a:rPr lang="en-US" sz="1200" b="0" i="1" smtClean="0">
                        <a:latin typeface="Cambria Math" panose="02040503050406030204" pitchFamily="18" charset="0"/>
                      </a:rPr>
                      <m:t>+1.112</m:t>
                    </m:r>
                  </m:oMath>
                </a14:m>
                <a:r>
                  <a:rPr lang="en-US" sz="1200" dirty="0"/>
                  <a:t> </a:t>
                </a:r>
                <a14:m>
                  <m:oMath xmlns:m="http://schemas.openxmlformats.org/officeDocument/2006/math">
                    <m:func>
                      <m:funcPr>
                        <m:ctrlPr>
                          <a:rPr lang="en-US" sz="1200" i="1">
                            <a:latin typeface="Cambria Math" panose="02040503050406030204" pitchFamily="18" charset="0"/>
                          </a:rPr>
                        </m:ctrlPr>
                      </m:funcPr>
                      <m:fName>
                        <m:sSub>
                          <m:sSubPr>
                            <m:ctrlPr>
                              <a:rPr lang="en-US" sz="1200" i="1">
                                <a:latin typeface="Cambria Math" panose="02040503050406030204" pitchFamily="18" charset="0"/>
                              </a:rPr>
                            </m:ctrlPr>
                          </m:sSubPr>
                          <m:e>
                            <m:r>
                              <m:rPr>
                                <m:sty m:val="p"/>
                              </m:rPr>
                              <a:rPr lang="en-US" sz="1200">
                                <a:latin typeface="Cambria Math" panose="02040503050406030204" pitchFamily="18" charset="0"/>
                              </a:rPr>
                              <m:t>log</m:t>
                            </m:r>
                          </m:e>
                          <m:sub>
                            <m:r>
                              <a:rPr lang="en-US" sz="1200" i="1">
                                <a:latin typeface="Cambria Math" panose="02040503050406030204" pitchFamily="18" charset="0"/>
                              </a:rPr>
                              <m:t>10</m:t>
                            </m:r>
                          </m:sub>
                        </m:sSub>
                      </m:fName>
                      <m:e>
                        <m:d>
                          <m:dPr>
                            <m:ctrlPr>
                              <a:rPr lang="en-US" sz="1200" i="1">
                                <a:latin typeface="Cambria Math" panose="02040503050406030204" pitchFamily="18" charset="0"/>
                              </a:rPr>
                            </m:ctrlPr>
                          </m:dPr>
                          <m:e>
                            <m:r>
                              <a:rPr lang="en-US" sz="1200" i="1">
                                <a:latin typeface="Cambria Math" panose="02040503050406030204" pitchFamily="18" charset="0"/>
                              </a:rPr>
                              <m:t>𝑌</m:t>
                            </m:r>
                          </m:e>
                        </m:d>
                      </m:e>
                    </m:func>
                    <m:r>
                      <a:rPr lang="en-US" sz="1200" b="0" i="1" smtClean="0">
                        <a:latin typeface="Cambria Math" panose="02040503050406030204" pitchFamily="18" charset="0"/>
                      </a:rPr>
                      <m:t>+3.94.</m:t>
                    </m:r>
                  </m:oMath>
                </a14:m>
                <a:endParaRPr lang="en-GB" sz="1200" dirty="0"/>
              </a:p>
            </p:txBody>
          </p:sp>
        </mc:Choice>
        <mc:Fallback xmlns="">
          <p:sp>
            <p:nvSpPr>
              <p:cNvPr id="38" name="TextBox 37">
                <a:extLst>
                  <a:ext uri="{FF2B5EF4-FFF2-40B4-BE49-F238E27FC236}">
                    <a16:creationId xmlns:a16="http://schemas.microsoft.com/office/drawing/2014/main" id="{3DC751D1-19ED-C9EB-8619-F45933E6F9E6}"/>
                  </a:ext>
                </a:extLst>
              </p:cNvPr>
              <p:cNvSpPr txBox="1">
                <a:spLocks noRot="1" noChangeAspect="1" noMove="1" noResize="1" noEditPoints="1" noAdjustHandles="1" noChangeArrowheads="1" noChangeShapeType="1" noTextEdit="1"/>
              </p:cNvSpPr>
              <p:nvPr/>
            </p:nvSpPr>
            <p:spPr>
              <a:xfrm>
                <a:off x="8251034" y="1821751"/>
                <a:ext cx="3789992" cy="276999"/>
              </a:xfrm>
              <a:prstGeom prst="rect">
                <a:avLst/>
              </a:prstGeom>
              <a:blipFill>
                <a:blip r:embed="rId7"/>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
                <a:extLst>
                  <a:ext uri="{FF2B5EF4-FFF2-40B4-BE49-F238E27FC236}">
                    <a16:creationId xmlns:a16="http://schemas.microsoft.com/office/drawing/2014/main" id="{DA5C76F8-271B-A468-3AEB-741795AF70BC}"/>
                  </a:ext>
                </a:extLst>
              </p:cNvPr>
              <p:cNvSpPr txBox="1"/>
              <p:nvPr/>
            </p:nvSpPr>
            <p:spPr>
              <a:xfrm>
                <a:off x="8286179" y="2082444"/>
                <a:ext cx="3771901" cy="87015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𝑚</m:t>
                        </m:r>
                      </m:e>
                      <m:sub>
                        <m:r>
                          <a:rPr lang="en-US" sz="1200" i="1">
                            <a:latin typeface="Cambria Math" panose="02040503050406030204" pitchFamily="18" charset="0"/>
                          </a:rPr>
                          <m:t>𝑏</m:t>
                        </m:r>
                      </m:sub>
                    </m:sSub>
                    <m:d>
                      <m:dPr>
                        <m:ctrlPr>
                          <a:rPr lang="en-US" sz="1200" i="1">
                            <a:latin typeface="Cambria Math" panose="02040503050406030204" pitchFamily="18" charset="0"/>
                          </a:rPr>
                        </m:ctrlPr>
                      </m:dPr>
                      <m:e>
                        <m:r>
                          <a:rPr lang="en-US" sz="1200" i="1">
                            <a:latin typeface="Cambria Math" panose="02040503050406030204" pitchFamily="18" charset="0"/>
                          </a:rPr>
                          <m:t>𝑌</m:t>
                        </m:r>
                      </m:e>
                    </m:d>
                    <m:r>
                      <a:rPr lang="en-US" sz="1200" i="1">
                        <a:latin typeface="Cambria Math" panose="02040503050406030204" pitchFamily="18" charset="0"/>
                      </a:rPr>
                      <m:t> </m:t>
                    </m:r>
                  </m:oMath>
                </a14:m>
                <a:r>
                  <a:rPr lang="en-GB" sz="1200" dirty="0"/>
                  <a:t>relates to equations for relative waveform amplitude. Source modelling (</a:t>
                </a:r>
                <a:r>
                  <a:rPr lang="en-GB" sz="1200" b="1" dirty="0">
                    <a:solidFill>
                      <a:srgbClr val="1A3A64"/>
                    </a:solidFill>
                  </a:rPr>
                  <a:t>Fig. 7</a:t>
                </a:r>
                <a:r>
                  <a:rPr lang="en-GB" sz="1200" dirty="0"/>
                  <a:t>) predicts that scaled waveform shape reasonably matches templates.</a:t>
                </a:r>
                <a:endParaRPr lang="en-GB" sz="1200" noProof="0" dirty="0"/>
              </a:p>
              <a:p>
                <a:endParaRPr lang="en-GB" sz="1200" noProof="0" dirty="0"/>
              </a:p>
            </p:txBody>
          </p:sp>
        </mc:Choice>
        <mc:Fallback xmlns="">
          <p:sp>
            <p:nvSpPr>
              <p:cNvPr id="39" name="TextBox 3">
                <a:extLst>
                  <a:ext uri="{FF2B5EF4-FFF2-40B4-BE49-F238E27FC236}">
                    <a16:creationId xmlns:a16="http://schemas.microsoft.com/office/drawing/2014/main" id="{DA5C76F8-271B-A468-3AEB-741795AF70BC}"/>
                  </a:ext>
                </a:extLst>
              </p:cNvPr>
              <p:cNvSpPr txBox="1">
                <a:spLocks noRot="1" noChangeAspect="1" noMove="1" noResize="1" noEditPoints="1" noAdjustHandles="1" noChangeArrowheads="1" noChangeShapeType="1" noTextEdit="1"/>
              </p:cNvSpPr>
              <p:nvPr/>
            </p:nvSpPr>
            <p:spPr>
              <a:xfrm>
                <a:off x="8286179" y="2082444"/>
                <a:ext cx="3771901" cy="870152"/>
              </a:xfrm>
              <a:prstGeom prst="rect">
                <a:avLst/>
              </a:prstGeom>
              <a:blipFill>
                <a:blip r:embed="rId8"/>
                <a:stretch>
                  <a:fillRect l="-2349" t="-5797" r="-2349"/>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3122FB91-9E60-258E-EF8D-3130DBC2BE32}"/>
              </a:ext>
            </a:extLst>
          </p:cNvPr>
          <p:cNvSpPr txBox="1"/>
          <p:nvPr/>
        </p:nvSpPr>
        <p:spPr>
          <a:xfrm>
            <a:off x="8260079" y="5600148"/>
            <a:ext cx="3751993" cy="954107"/>
          </a:xfrm>
          <a:prstGeom prst="rect">
            <a:avLst/>
          </a:prstGeom>
          <a:noFill/>
        </p:spPr>
        <p:txBody>
          <a:bodyPr wrap="square">
            <a:spAutoFit/>
          </a:bodyPr>
          <a:lstStyle/>
          <a:p>
            <a:r>
              <a:rPr lang="en-US" sz="800" dirty="0"/>
              <a:t>Carmichael, J. D., Delbridge, B. G., &amp; Alfaro‐Diaz, R. (2025). The Reduced Detection Rate of Signals That Are Hidden by Earthquakes: Case Studies with Spotlight Detectors That Operate at Seismic Arrays. </a:t>
            </a:r>
            <a:r>
              <a:rPr lang="en-US" sz="800" i="1" dirty="0"/>
              <a:t>Bulletin of the Seismological Society of America</a:t>
            </a:r>
            <a:r>
              <a:rPr lang="en-US" sz="800" dirty="0"/>
              <a:t>.</a:t>
            </a:r>
            <a:endParaRPr lang="en-US" sz="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buNone/>
            </a:pPr>
            <a:r>
              <a:rPr lang="en-US" sz="800" dirty="0">
                <a:solidFill>
                  <a:srgbClr val="000000"/>
                </a:solidFill>
                <a:effectLst/>
                <a:latin typeface="Arial" panose="020B0604020202020204" pitchFamily="34" charset="0"/>
                <a:ea typeface="Arial" panose="020B0604020202020204" pitchFamily="34" charset="0"/>
                <a:cs typeface="Arial" panose="020B0604020202020204" pitchFamily="34" charset="0"/>
              </a:rPr>
              <a:t>U.S. Congress, Office of Technology Assessment, Seismic Verification of Nuclear Testing Treaties, OTA-ISC-361 (Washington, DC: U.S. Government Printing Office, May 1988)</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6" name="TextBox 45">
            <a:extLst>
              <a:ext uri="{FF2B5EF4-FFF2-40B4-BE49-F238E27FC236}">
                <a16:creationId xmlns:a16="http://schemas.microsoft.com/office/drawing/2014/main" id="{C5C9A9C6-75F0-782E-6AB9-654CAF5E6D3C}"/>
              </a:ext>
            </a:extLst>
          </p:cNvPr>
          <p:cNvSpPr txBox="1"/>
          <p:nvPr/>
        </p:nvSpPr>
        <p:spPr>
          <a:xfrm>
            <a:off x="3264195" y="6657294"/>
            <a:ext cx="6206836" cy="215444"/>
          </a:xfrm>
          <a:prstGeom prst="rect">
            <a:avLst/>
          </a:prstGeom>
          <a:noFill/>
        </p:spPr>
        <p:txBody>
          <a:bodyPr wrap="square">
            <a:spAutoFit/>
          </a:bodyPr>
          <a:lstStyle/>
          <a:p>
            <a:pPr algn="ctr"/>
            <a:r>
              <a:rPr lang="en-US" sz="800" b="1" dirty="0">
                <a:solidFill>
                  <a:srgbClr val="1A3A64"/>
                </a:solidFill>
                <a:effectLst/>
                <a:latin typeface="Arial" panose="020B0604020202020204" pitchFamily="34" charset="0"/>
                <a:ea typeface="Roboto" panose="02000000000000000000" pitchFamily="2" charset="0"/>
                <a:cs typeface="Arial" panose="020B0604020202020204" pitchFamily="34" charset="0"/>
              </a:rPr>
              <a:t>LA-UR-22-24224 </a:t>
            </a:r>
            <a:endParaRPr lang="en-US" sz="800" b="1" dirty="0">
              <a:solidFill>
                <a:srgbClr val="1A3A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6560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Template>
  <TotalTime>298</TotalTime>
  <Words>905</Words>
  <Application>Microsoft Macintosh PowerPoint</Application>
  <PresentationFormat>Widescreen</PresentationFormat>
  <Paragraphs>56</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Cambria Math</vt:lpstr>
      <vt:lpstr>Wingdings</vt:lpstr>
      <vt:lpstr>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Carmichael, Joshua Daniel</dc:creator>
  <cp:lastModifiedBy>Carmichael, Joshua Daniel</cp:lastModifiedBy>
  <cp:revision>90</cp:revision>
  <dcterms:created xsi:type="dcterms:W3CDTF">2025-07-23T20:42:30Z</dcterms:created>
  <dcterms:modified xsi:type="dcterms:W3CDTF">2025-08-28T18:38:48Z</dcterms:modified>
</cp:coreProperties>
</file>