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5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9"/>
            <p14:sldId id="256"/>
          </p14:sldIdLst>
        </p14:section>
        <p14:section name="Lightning Poster" id="{E9032457-4383-4D50-A302-4384F3690261}">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118" d="100"/>
          <a:sy n="118" d="100"/>
        </p:scale>
        <p:origin x="1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Assessing energy estimation methods for bolides in atmospheric monitoring</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lnSpcReduction="10000"/>
          </a:bodyPr>
          <a:lstStyle/>
          <a:p>
            <a:r>
              <a:rPr lang="en-GB" noProof="0" dirty="0">
                <a:solidFill>
                  <a:srgbClr val="1A3A64"/>
                </a:solidFill>
                <a:latin typeface="Arial" panose="020B0604020202020204" pitchFamily="34" charset="0"/>
                <a:cs typeface="Arial" panose="020B0604020202020204" pitchFamily="34" charset="0"/>
              </a:rPr>
              <a:t>Elizabeth A. Silber</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Christoph Pilger</a:t>
            </a:r>
            <a:r>
              <a:rPr lang="en-GB"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Iyare</a:t>
            </a:r>
            <a:r>
              <a:rPr lang="en-GB" noProof="0" dirty="0">
                <a:solidFill>
                  <a:srgbClr val="1A3A64"/>
                </a:solidFill>
                <a:latin typeface="Arial" panose="020B0604020202020204" pitchFamily="34" charset="0"/>
                <a:cs typeface="Arial" panose="020B0604020202020204" pitchFamily="34" charset="0"/>
              </a:rPr>
              <a:t> Oseghae</a:t>
            </a:r>
            <a:r>
              <a:rPr lang="en-GB" baseline="30000" noProof="0" dirty="0">
                <a:solidFill>
                  <a:srgbClr val="1A3A64"/>
                </a:solidFill>
                <a:latin typeface="Arial" panose="020B0604020202020204" pitchFamily="34" charset="0"/>
                <a:cs typeface="Arial" panose="020B0604020202020204" pitchFamily="34" charset="0"/>
              </a:rPr>
              <a:t>3,*</a:t>
            </a:r>
            <a:r>
              <a:rPr lang="en-GB" noProof="0" dirty="0">
                <a:solidFill>
                  <a:srgbClr val="1A3A64"/>
                </a:solidFill>
                <a:latin typeface="Arial" panose="020B0604020202020204" pitchFamily="34" charset="0"/>
                <a:cs typeface="Arial" panose="020B0604020202020204" pitchFamily="34" charset="0"/>
              </a:rPr>
              <a:t>, Miro </a:t>
            </a:r>
            <a:r>
              <a:rPr lang="en-GB" noProof="0" dirty="0" err="1">
                <a:solidFill>
                  <a:srgbClr val="1A3A64"/>
                </a:solidFill>
                <a:latin typeface="Arial" panose="020B0604020202020204" pitchFamily="34" charset="0"/>
                <a:cs typeface="Arial" panose="020B0604020202020204" pitchFamily="34" charset="0"/>
              </a:rPr>
              <a:t>Ronac</a:t>
            </a:r>
            <a:r>
              <a:rPr lang="en-GB" noProof="0" dirty="0">
                <a:solidFill>
                  <a:srgbClr val="1A3A64"/>
                </a:solidFill>
                <a:latin typeface="Arial" panose="020B0604020202020204" pitchFamily="34" charset="0"/>
                <a:cs typeface="Arial" panose="020B0604020202020204" pitchFamily="34" charset="0"/>
              </a:rPr>
              <a:t> Giannone</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Patrick Hupe</a:t>
            </a:r>
            <a:r>
              <a:rPr lang="en-GB"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Vedant Sawal</a:t>
            </a:r>
            <a:r>
              <a:rPr lang="en-GB" baseline="30000" noProof="0" dirty="0">
                <a:solidFill>
                  <a:srgbClr val="1A3A64"/>
                </a:solidFill>
                <a:latin typeface="Arial" panose="020B0604020202020204" pitchFamily="34" charset="0"/>
                <a:cs typeface="Arial" panose="020B0604020202020204" pitchFamily="34" charset="0"/>
              </a:rPr>
              <a:t>1</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6"/>
            <a:ext cx="8058149" cy="746575"/>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baseline="30000" noProof="0" dirty="0"/>
              <a:t>1</a:t>
            </a:r>
            <a:r>
              <a:rPr lang="en-GB" sz="1400" noProof="0" dirty="0"/>
              <a:t>Sandia National Laboratories, Albuquerque, NM, 87123; </a:t>
            </a:r>
            <a:r>
              <a:rPr lang="en-GB" sz="1400" baseline="30000" noProof="0" dirty="0"/>
              <a:t>2</a:t>
            </a:r>
            <a:r>
              <a:rPr lang="en-US" sz="1400" noProof="0" dirty="0"/>
              <a:t>Federal Institute for Geosciences and Natural Resources (BGR), Hannover, Germany</a:t>
            </a:r>
            <a:r>
              <a:rPr lang="en-GB" sz="1400" noProof="0" dirty="0"/>
              <a:t>; </a:t>
            </a:r>
            <a:r>
              <a:rPr lang="en-US" sz="1400" baseline="30000" noProof="0" dirty="0"/>
              <a:t>3</a:t>
            </a:r>
            <a:r>
              <a:rPr lang="en-US" sz="1400" noProof="0" dirty="0"/>
              <a:t>University of Texas at San Antonio, San Antonio, Texas, 78249, USA</a:t>
            </a:r>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*work performed during summer internship at Sandia</a:t>
            </a:r>
          </a:p>
          <a:p>
            <a:r>
              <a:rPr lang="en-US" sz="800" noProof="0" dirty="0">
                <a:solidFill>
                  <a:schemeClr val="bg1">
                    <a:lumMod val="65000"/>
                  </a:schemeClr>
                </a:solidFill>
              </a:rPr>
              <a:t>SNL is managed and operated by NTESS under DOE NNSA contract DE-NA0003525</a:t>
            </a:r>
            <a:r>
              <a:rPr lang="en-GB" sz="800" noProof="0" dirty="0">
                <a:solidFill>
                  <a:schemeClr val="bg1">
                    <a:lumMod val="65000"/>
                  </a:schemeClr>
                </a:solidFill>
              </a:rPr>
              <a:t>. </a:t>
            </a:r>
            <a:r>
              <a:rPr lang="en-US" sz="800" dirty="0">
                <a:solidFill>
                  <a:schemeClr val="bg1">
                    <a:lumMod val="65000"/>
                  </a:schemeClr>
                </a:solidFill>
              </a:rPr>
              <a:t>The views expressed here do not necessarily reflect the opinion of the United States Government, the United States Department of Energy, or NTESS. SAND2025-11112C</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solidFill>
                  <a:schemeClr val="tx2">
                    <a:lumMod val="90000"/>
                    <a:lumOff val="10000"/>
                  </a:schemeClr>
                </a:solidFill>
              </a:rPr>
              <a:t>Infrasound signals generated by bolides can be used to estimate their energy deposition. Using 362 high-quality infrasound detections from 138 events, we derived new empirical period–yield relations, explicitly accounting for entry geometry and fragmentation processes. These refinements improve yield estimation accuracy, bolide characterization, and atmospheric monitoring.</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A26D3C-6BFA-4518-914B-B0E116D5D2B2}"/>
              </a:ext>
            </a:extLst>
          </p:cNvPr>
          <p:cNvPicPr>
            <a:picLocks noChangeAspect="1"/>
          </p:cNvPicPr>
          <p:nvPr/>
        </p:nvPicPr>
        <p:blipFill rotWithShape="1">
          <a:blip r:embed="rId3"/>
          <a:srcRect t="27570" r="841" b="31309"/>
          <a:stretch/>
        </p:blipFill>
        <p:spPr>
          <a:xfrm>
            <a:off x="9672643" y="2952157"/>
            <a:ext cx="1358135" cy="563220"/>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D575-DB94-CAA1-AF3F-3DF981EB82DC}"/>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7121030B-6C24-14D6-E964-3D1D4C02243B}"/>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Our analysis produced new, robust empirical period–yield relations explicitly tailored to bolide events, improving on previously published models.</a:t>
            </a:r>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dirty="0"/>
          </a:p>
        </p:txBody>
      </p:sp>
      <p:sp>
        <p:nvSpPr>
          <p:cNvPr id="20" name="TextBox 3">
            <a:extLst>
              <a:ext uri="{FF2B5EF4-FFF2-40B4-BE49-F238E27FC236}">
                <a16:creationId xmlns:a16="http://schemas.microsoft.com/office/drawing/2014/main" id="{B7EEF767-3D6D-B5B1-932A-C01CEB583EA3}"/>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600"/>
              </a:spcAft>
            </a:pPr>
            <a:r>
              <a:rPr lang="en-GB" sz="1200" noProof="0" dirty="0"/>
              <a:t>We compiled a comprehensive dataset of bolide infrasound signals, totalling 362 high-quality detections from 138 bolide events observed by 59 infrasound stations globally (see map below).</a:t>
            </a:r>
          </a:p>
          <a:p>
            <a:pPr>
              <a:spcAft>
                <a:spcPts val="600"/>
              </a:spcAft>
            </a:pPr>
            <a:endParaRPr lang="en-GB" sz="1200" noProof="0" dirty="0"/>
          </a:p>
          <a:p>
            <a:pPr>
              <a:spcAft>
                <a:spcPts val="1200"/>
              </a:spcAft>
            </a:pPr>
            <a:endParaRPr lang="en-GB" sz="1200" dirty="0"/>
          </a:p>
          <a:p>
            <a:pPr>
              <a:spcAft>
                <a:spcPts val="1200"/>
              </a:spcAft>
            </a:pPr>
            <a:endParaRPr lang="en-GB" sz="1200" noProof="0" dirty="0"/>
          </a:p>
          <a:p>
            <a:pPr>
              <a:spcAft>
                <a:spcPts val="1200"/>
              </a:spcAft>
            </a:pPr>
            <a:endParaRPr lang="en-GB" sz="1200" dirty="0"/>
          </a:p>
          <a:p>
            <a:pPr>
              <a:spcAft>
                <a:spcPts val="1200"/>
              </a:spcAft>
            </a:pPr>
            <a:endParaRPr lang="en-GB" sz="1200" noProof="0" dirty="0"/>
          </a:p>
          <a:p>
            <a:pPr>
              <a:spcAft>
                <a:spcPts val="1200"/>
              </a:spcAft>
            </a:pPr>
            <a:endParaRPr lang="en-GB" sz="1200" noProof="0" dirty="0"/>
          </a:p>
          <a:p>
            <a:pPr>
              <a:spcAft>
                <a:spcPts val="1200"/>
              </a:spcAft>
            </a:pPr>
            <a:r>
              <a:rPr lang="en-GB" sz="1200" noProof="0" dirty="0"/>
              <a:t>Bolide parameters, including velocity, entry angle, peak-brightness altitude, and light-curve data, were obtained from the NASA JPL CNEOS database [3].</a:t>
            </a:r>
          </a:p>
          <a:p>
            <a:pPr>
              <a:spcAft>
                <a:spcPts val="1200"/>
              </a:spcAft>
            </a:pPr>
            <a:r>
              <a:rPr lang="en-GB" sz="1200" noProof="0" dirty="0"/>
              <a:t>We systematically </a:t>
            </a:r>
            <a:r>
              <a:rPr lang="en-GB" sz="1200" noProof="0" dirty="0" err="1"/>
              <a:t>analyzed</a:t>
            </a:r>
            <a:r>
              <a:rPr lang="en-GB" sz="1200" noProof="0" dirty="0"/>
              <a:t> infrasound periods, applying statistical regression and bootstrap resampling techniques to derive robust empirical period–yield relations.</a:t>
            </a:r>
          </a:p>
          <a:p>
            <a:pPr>
              <a:spcAft>
                <a:spcPts val="1200"/>
              </a:spcAft>
            </a:pPr>
            <a:r>
              <a:rPr lang="en-GB" sz="1200" noProof="0" dirty="0"/>
              <a:t>Bolide fragmentation </a:t>
            </a:r>
            <a:r>
              <a:rPr lang="en-GB" sz="1200" noProof="0" dirty="0" err="1"/>
              <a:t>behavior</a:t>
            </a:r>
            <a:r>
              <a:rPr lang="en-GB" sz="1200" noProof="0" dirty="0"/>
              <a:t> and entry geometry were explicitly incorporated into our analysis to refine period–yield models and evaluate parameter-specific variability.</a:t>
            </a:r>
          </a:p>
        </p:txBody>
      </p:sp>
      <p:sp>
        <p:nvSpPr>
          <p:cNvPr id="7" name="TextBox 3">
            <a:extLst>
              <a:ext uri="{FF2B5EF4-FFF2-40B4-BE49-F238E27FC236}">
                <a16:creationId xmlns:a16="http://schemas.microsoft.com/office/drawing/2014/main" id="{163320F4-AD43-2591-8B0A-01E008997957}"/>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Assessing energy estimation methods for bolides in atmospheric monitoring</a:t>
            </a:r>
          </a:p>
        </p:txBody>
      </p:sp>
      <p:sp>
        <p:nvSpPr>
          <p:cNvPr id="8" name="TextBox 3">
            <a:extLst>
              <a:ext uri="{FF2B5EF4-FFF2-40B4-BE49-F238E27FC236}">
                <a16:creationId xmlns:a16="http://schemas.microsoft.com/office/drawing/2014/main" id="{6DB31AD3-A7E5-FB54-462B-8504A1611CE4}"/>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noProof="0" dirty="0"/>
              <a:t>Bolides entering Earth's atmosphere produce distinctive low-frequency infrasound signals, offering a direct and measurable proxy for their atmospheric energy deposition.</a:t>
            </a:r>
          </a:p>
          <a:p>
            <a:pPr>
              <a:spcAft>
                <a:spcPts val="1200"/>
              </a:spcAft>
            </a:pPr>
            <a:r>
              <a:rPr lang="en-US" sz="1200" noProof="0" dirty="0"/>
              <a:t>Existing empirical infrasound-based energy relations were initially developed for stationary anthropogenic explosions, not specifically for bolide-generated shock waves, potentially limiting their accuracy.</a:t>
            </a:r>
          </a:p>
          <a:p>
            <a:pPr>
              <a:spcAft>
                <a:spcPts val="1200"/>
              </a:spcAft>
            </a:pPr>
            <a:r>
              <a:rPr lang="en-US" sz="1200" noProof="0" dirty="0"/>
              <a:t>Previous studies (e.g., 1) developed global empirical relations for bolide energy estimation, but these did not fully account for the variability introduced by diverse bolide entry conditions and fragmentation behavior.</a:t>
            </a:r>
          </a:p>
          <a:p>
            <a:pPr>
              <a:spcAft>
                <a:spcPts val="1200"/>
              </a:spcAft>
            </a:pPr>
            <a:r>
              <a:rPr lang="en-US" sz="1200" noProof="0" dirty="0"/>
              <a:t>Observed infrasound signal periods from bolides exhibit substantial variability [2], influenced by factors such as atmospheric entry angle, fragmentation behavior, burst altitude, and propagation effects.</a:t>
            </a:r>
          </a:p>
          <a:p>
            <a:pPr>
              <a:spcAft>
                <a:spcPts val="1200"/>
              </a:spcAft>
            </a:pPr>
            <a:r>
              <a:rPr lang="en-US" sz="1200" noProof="0" dirty="0"/>
              <a:t>Developing refined period–yield relations tailored explicitly to bolide characteristics and dynamics is essential for improving atmospheric monitoring accuracy, bolide energy estimation, and planetary defense assessments.</a:t>
            </a:r>
            <a:endParaRPr lang="en-GB" sz="1200" noProof="0" dirty="0"/>
          </a:p>
        </p:txBody>
      </p:sp>
      <p:sp>
        <p:nvSpPr>
          <p:cNvPr id="15" name="TextBox 3">
            <a:extLst>
              <a:ext uri="{FF2B5EF4-FFF2-40B4-BE49-F238E27FC236}">
                <a16:creationId xmlns:a16="http://schemas.microsoft.com/office/drawing/2014/main" id="{ABB1F677-4DD0-39DE-67EA-CF9BCCA7F151}"/>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Elizabeth A. Silber, Christoph Pilger, </a:t>
            </a:r>
            <a:r>
              <a:rPr lang="en-GB" sz="1200" noProof="0" dirty="0" err="1">
                <a:solidFill>
                  <a:srgbClr val="1A3A64"/>
                </a:solidFill>
                <a:latin typeface="Arial" panose="020B0604020202020204" pitchFamily="34" charset="0"/>
                <a:cs typeface="Arial" panose="020B0604020202020204" pitchFamily="34" charset="0"/>
              </a:rPr>
              <a:t>Iyare</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Oseghae</a:t>
            </a:r>
            <a:r>
              <a:rPr lang="en-GB" sz="1200" noProof="0" dirty="0">
                <a:solidFill>
                  <a:srgbClr val="1A3A64"/>
                </a:solidFill>
                <a:latin typeface="Arial" panose="020B0604020202020204" pitchFamily="34" charset="0"/>
                <a:cs typeface="Arial" panose="020B0604020202020204" pitchFamily="34" charset="0"/>
              </a:rPr>
              <a:t>, Miro </a:t>
            </a:r>
            <a:r>
              <a:rPr lang="en-GB" sz="1200" noProof="0" dirty="0" err="1">
                <a:solidFill>
                  <a:srgbClr val="1A3A64"/>
                </a:solidFill>
                <a:latin typeface="Arial" panose="020B0604020202020204" pitchFamily="34" charset="0"/>
                <a:cs typeface="Arial" panose="020B0604020202020204" pitchFamily="34" charset="0"/>
              </a:rPr>
              <a:t>Ronac</a:t>
            </a:r>
            <a:r>
              <a:rPr lang="en-GB" sz="1200" noProof="0" dirty="0">
                <a:solidFill>
                  <a:srgbClr val="1A3A64"/>
                </a:solidFill>
                <a:latin typeface="Arial" panose="020B0604020202020204" pitchFamily="34" charset="0"/>
                <a:cs typeface="Arial" panose="020B0604020202020204" pitchFamily="34" charset="0"/>
              </a:rPr>
              <a:t> Giannone, Patrick Hupe, Vedant Sawal</a:t>
            </a:r>
          </a:p>
        </p:txBody>
      </p:sp>
      <p:sp>
        <p:nvSpPr>
          <p:cNvPr id="16" name="TextBox 3">
            <a:extLst>
              <a:ext uri="{FF2B5EF4-FFF2-40B4-BE49-F238E27FC236}">
                <a16:creationId xmlns:a16="http://schemas.microsoft.com/office/drawing/2014/main" id="{1CE6729E-0D5B-E996-00CB-07D7AAC69B16}"/>
              </a:ext>
            </a:extLst>
          </p:cNvPr>
          <p:cNvSpPr txBox="1"/>
          <p:nvPr/>
        </p:nvSpPr>
        <p:spPr>
          <a:xfrm>
            <a:off x="187156" y="6247054"/>
            <a:ext cx="3798000" cy="563220"/>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SNL is managed and operated by NTESS under DOE NNSA contract DE-NA0003525. The views expressed here do not necessarily reflect the opinion of the United States Government, the United States Department of Energy, or NTESS. SAND2025-11112C</a:t>
            </a:r>
            <a:endParaRPr lang="en-GB" sz="800" dirty="0">
              <a:solidFill>
                <a:schemeClr val="bg1">
                  <a:lumMod val="65000"/>
                </a:schemeClr>
              </a:solidFill>
            </a:endParaRPr>
          </a:p>
        </p:txBody>
      </p:sp>
      <p:sp>
        <p:nvSpPr>
          <p:cNvPr id="24" name="TextBox 3">
            <a:extLst>
              <a:ext uri="{FF2B5EF4-FFF2-40B4-BE49-F238E27FC236}">
                <a16:creationId xmlns:a16="http://schemas.microsoft.com/office/drawing/2014/main" id="{199B11EB-0E23-860B-87EF-B54BF0A53F9B}"/>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Background and Motivation</a:t>
            </a:r>
          </a:p>
        </p:txBody>
      </p:sp>
      <p:sp>
        <p:nvSpPr>
          <p:cNvPr id="26" name="TextBox 3">
            <a:extLst>
              <a:ext uri="{FF2B5EF4-FFF2-40B4-BE49-F238E27FC236}">
                <a16:creationId xmlns:a16="http://schemas.microsoft.com/office/drawing/2014/main" id="{E3F46D8E-C33B-B114-DBA4-8D68EF4FDF10}"/>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sp>
        <p:nvSpPr>
          <p:cNvPr id="27" name="TextBox 3">
            <a:extLst>
              <a:ext uri="{FF2B5EF4-FFF2-40B4-BE49-F238E27FC236}">
                <a16:creationId xmlns:a16="http://schemas.microsoft.com/office/drawing/2014/main" id="{FBC5D957-D1B8-2A50-78A5-B92556CE28B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EBCE8462-6DA5-373D-5799-9BA44005522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79C5FB-265F-4EFE-437D-1E7646020DF3}"/>
              </a:ext>
            </a:extLst>
          </p:cNvPr>
          <p:cNvPicPr>
            <a:picLocks noChangeAspect="1"/>
          </p:cNvPicPr>
          <p:nvPr/>
        </p:nvPicPr>
        <p:blipFill rotWithShape="1">
          <a:blip r:embed="rId2"/>
          <a:srcRect t="27570" r="841" b="31309"/>
          <a:stretch/>
        </p:blipFill>
        <p:spPr>
          <a:xfrm>
            <a:off x="10582448" y="6159332"/>
            <a:ext cx="1358135" cy="563220"/>
          </a:xfrm>
          <a:prstGeom prst="rect">
            <a:avLst/>
          </a:prstGeom>
        </p:spPr>
      </p:pic>
      <p:pic>
        <p:nvPicPr>
          <p:cNvPr id="4" name="Picture 3">
            <a:extLst>
              <a:ext uri="{FF2B5EF4-FFF2-40B4-BE49-F238E27FC236}">
                <a16:creationId xmlns:a16="http://schemas.microsoft.com/office/drawing/2014/main" id="{95022EB6-6198-AAA0-19F7-B93FF8EB539A}"/>
              </a:ext>
            </a:extLst>
          </p:cNvPr>
          <p:cNvPicPr>
            <a:picLocks noChangeAspect="1"/>
          </p:cNvPicPr>
          <p:nvPr/>
        </p:nvPicPr>
        <p:blipFill>
          <a:blip r:embed="rId3"/>
          <a:stretch>
            <a:fillRect/>
          </a:stretch>
        </p:blipFill>
        <p:spPr>
          <a:xfrm>
            <a:off x="5105025" y="2319958"/>
            <a:ext cx="1981950" cy="1953278"/>
          </a:xfrm>
          <a:prstGeom prst="rect">
            <a:avLst/>
          </a:prstGeom>
        </p:spPr>
      </p:pic>
      <p:pic>
        <p:nvPicPr>
          <p:cNvPr id="6" name="Picture 5">
            <a:extLst>
              <a:ext uri="{FF2B5EF4-FFF2-40B4-BE49-F238E27FC236}">
                <a16:creationId xmlns:a16="http://schemas.microsoft.com/office/drawing/2014/main" id="{56EA6D85-A4BA-BAC6-0C30-3270F320AE36}"/>
              </a:ext>
            </a:extLst>
          </p:cNvPr>
          <p:cNvPicPr>
            <a:picLocks noChangeAspect="1"/>
          </p:cNvPicPr>
          <p:nvPr/>
        </p:nvPicPr>
        <p:blipFill>
          <a:blip r:embed="rId4"/>
          <a:stretch>
            <a:fillRect/>
          </a:stretch>
        </p:blipFill>
        <p:spPr>
          <a:xfrm>
            <a:off x="8252072" y="4492455"/>
            <a:ext cx="2372680" cy="1948487"/>
          </a:xfrm>
          <a:prstGeom prst="rect">
            <a:avLst/>
          </a:prstGeom>
        </p:spPr>
      </p:pic>
      <p:pic>
        <p:nvPicPr>
          <p:cNvPr id="12" name="Picture 11" descr="A graph of data with numbers and symbols&#10;&#10;AI-generated content may be incorrect.">
            <a:extLst>
              <a:ext uri="{FF2B5EF4-FFF2-40B4-BE49-F238E27FC236}">
                <a16:creationId xmlns:a16="http://schemas.microsoft.com/office/drawing/2014/main" id="{0664A5C7-742C-11EA-AA8B-30DF4803B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025" y="2194059"/>
            <a:ext cx="2645505" cy="2204248"/>
          </a:xfrm>
          <a:prstGeom prst="rect">
            <a:avLst/>
          </a:prstGeom>
        </p:spPr>
      </p:pic>
      <p:pic>
        <p:nvPicPr>
          <p:cNvPr id="17" name="Picture 16">
            <a:extLst>
              <a:ext uri="{FF2B5EF4-FFF2-40B4-BE49-F238E27FC236}">
                <a16:creationId xmlns:a16="http://schemas.microsoft.com/office/drawing/2014/main" id="{A23120B6-35AE-54DA-A92A-A275DCC26329}"/>
              </a:ext>
            </a:extLst>
          </p:cNvPr>
          <p:cNvPicPr>
            <a:picLocks noChangeAspect="1"/>
          </p:cNvPicPr>
          <p:nvPr/>
        </p:nvPicPr>
        <p:blipFill>
          <a:blip r:embed="rId6"/>
          <a:stretch>
            <a:fillRect/>
          </a:stretch>
        </p:blipFill>
        <p:spPr>
          <a:xfrm>
            <a:off x="10720631" y="4495798"/>
            <a:ext cx="322387" cy="391717"/>
          </a:xfrm>
          <a:prstGeom prst="rect">
            <a:avLst/>
          </a:prstGeom>
        </p:spPr>
      </p:pic>
    </p:spTree>
    <p:extLst>
      <p:ext uri="{BB962C8B-B14F-4D97-AF65-F5344CB8AC3E}">
        <p14:creationId xmlns:p14="http://schemas.microsoft.com/office/powerpoint/2010/main" val="168871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noProof="0" dirty="0"/>
              <a:t>Our newly derived, bolide-specific empirical period–yield relations improve energy estimation accuracy by explicitly incorporating the effects of bolide entry geometry, altitude, and fragmentation behavior.</a:t>
            </a:r>
          </a:p>
          <a:p>
            <a:pPr>
              <a:spcAft>
                <a:spcPts val="1200"/>
              </a:spcAft>
            </a:pPr>
            <a:r>
              <a:rPr lang="en-US" sz="1200" noProof="0" dirty="0"/>
              <a:t>These refined infrasound-based models significantly enhance capabilities in global atmospheric monitoring, bolide characterization, and planetary defense, overcoming key limitations of previous generalized explosion-based methods.</a:t>
            </a:r>
          </a:p>
          <a:p>
            <a:pPr>
              <a:spcAft>
                <a:spcPts val="1200"/>
              </a:spcAft>
            </a:pPr>
            <a:r>
              <a:rPr lang="en-US" sz="1200" noProof="0" dirty="0"/>
              <a:t>The broader implication is that tailored, multiparametric models are essential not only for improved scientific understanding of atmospheric entry dynamics but also for strengthening observational strategies and risk assessments</a:t>
            </a:r>
          </a:p>
          <a:p>
            <a:pPr>
              <a:spcAft>
                <a:spcPts val="1200"/>
              </a:spcAft>
            </a:pPr>
            <a:r>
              <a:rPr lang="en-US" sz="1200" noProof="0" dirty="0"/>
              <a:t>References:</a:t>
            </a:r>
          </a:p>
          <a:p>
            <a:pPr>
              <a:spcAft>
                <a:spcPts val="1200"/>
              </a:spcAft>
            </a:pPr>
            <a:r>
              <a:rPr lang="en-US" sz="1200" dirty="0"/>
              <a:t>[1] Revelle, D.O., 1997. Historical Detection of Atmospheric Impacts by Large Bolides Using Acoustic-Gravity </a:t>
            </a:r>
            <a:r>
              <a:rPr lang="en-US" sz="1200" dirty="0" err="1"/>
              <a:t>Wavesa</a:t>
            </a:r>
            <a:r>
              <a:rPr lang="en-US" sz="1200" dirty="0"/>
              <a:t>. Annals of the New York Academy of Sciences 822, 284-302; [2] Silber et al. 2025. Multiparameter constraints on empirical infrasound period–yield relations for bolides and implications for planetary defense. AJ, </a:t>
            </a:r>
            <a:r>
              <a:rPr lang="en-US" sz="1200" dirty="0" err="1"/>
              <a:t>doi</a:t>
            </a:r>
            <a:r>
              <a:rPr lang="en-US" sz="1200" dirty="0"/>
              <a:t>: 10.3847/1538-3881/add47d.</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noProof="0" dirty="0"/>
              <a:t>Our analysis demonstrates the significant influence of bolide-specific parameters, such as fragmentation type, entry geometry, and burst altitude, on infrasound signal characteristics, demonstrating why generalized period–yield relations can yield inaccurate results.</a:t>
            </a:r>
          </a:p>
          <a:p>
            <a:pPr>
              <a:spcAft>
                <a:spcPts val="1200"/>
              </a:spcAft>
            </a:pPr>
            <a:r>
              <a:rPr lang="en-US" sz="1200" noProof="0" dirty="0"/>
              <a:t>Partitioning the dataset into parameter-defined subsets revealed systematic variations in period–yield slopes, emphasizing that single universal relations are inadequate for accurately capturing the physical complexity of bolide-generated shocks.</a:t>
            </a:r>
          </a:p>
          <a:p>
            <a:pPr>
              <a:spcAft>
                <a:spcPts val="1200"/>
              </a:spcAft>
            </a:pPr>
            <a:r>
              <a:rPr lang="en-US" sz="1200" noProof="0" dirty="0"/>
              <a:t>The minimal effect of Doppler corrections across the global dataset confirms earlier findings; however, notable deviations in individual events indicate that atmospheric wind profiles remain important for accurate event-specific analyses.</a:t>
            </a:r>
          </a:p>
          <a:p>
            <a:pPr>
              <a:spcAft>
                <a:spcPts val="1200"/>
              </a:spcAft>
            </a:pPr>
            <a:r>
              <a:rPr lang="en-US" sz="1200" noProof="0" dirty="0"/>
              <a:t>The marked correlation between bolide energy and maximum detection range illustrates the effectiveness of infrasound as a remote-sensing tool, facilitating the discrimination of bolide signals from other atmospheric acoustic sources.</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Assessing energy estimation methods for bolides in atmospheric monitoring</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dirty="0"/>
              <a:t>Bolide entry geometry and fragmentation strongly influence the period–yield relationship; steeper entries and single-burst events exhibit distinct slopes compared to shallow-entry or multifragmentation cases</a:t>
            </a:r>
            <a:r>
              <a:rPr lang="en-GB" sz="1200" dirty="0"/>
              <a:t>.</a:t>
            </a:r>
          </a:p>
          <a:p>
            <a:pPr>
              <a:spcAft>
                <a:spcPts val="1200"/>
              </a:spcAft>
            </a:pPr>
            <a:endParaRPr lang="en-GB" sz="1200" dirty="0"/>
          </a:p>
          <a:p>
            <a:pPr>
              <a:spcAft>
                <a:spcPts val="1200"/>
              </a:spcAft>
            </a:pPr>
            <a:endParaRPr lang="en-GB" sz="1200" dirty="0"/>
          </a:p>
          <a:p>
            <a:pPr>
              <a:spcAft>
                <a:spcPts val="1200"/>
              </a:spcAft>
            </a:pPr>
            <a:endParaRPr lang="en-US" sz="1200" dirty="0"/>
          </a:p>
          <a:p>
            <a:pPr>
              <a:spcAft>
                <a:spcPts val="1200"/>
              </a:spcAft>
            </a:pPr>
            <a:endParaRPr lang="en-US" sz="1200" noProof="0" dirty="0"/>
          </a:p>
          <a:p>
            <a:pPr>
              <a:spcAft>
                <a:spcPts val="1200"/>
              </a:spcAft>
            </a:pPr>
            <a:endParaRPr lang="en-US" sz="1200" dirty="0"/>
          </a:p>
          <a:p>
            <a:pPr>
              <a:spcAft>
                <a:spcPts val="1200"/>
              </a:spcAft>
            </a:pPr>
            <a:r>
              <a:rPr lang="en-US" sz="1200" noProof="0" dirty="0"/>
              <a:t>We also </a:t>
            </a:r>
            <a:r>
              <a:rPr lang="en-US" sz="1200" dirty="0"/>
              <a:t>derived </a:t>
            </a:r>
            <a:r>
              <a:rPr lang="en-US" sz="1200" noProof="0" dirty="0"/>
              <a:t>a refined, well-constrained empirical range–energy relationship.</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Elizabeth A. Silber, Christoph Pilger, </a:t>
            </a:r>
            <a:r>
              <a:rPr lang="en-GB" sz="1200" noProof="0" dirty="0" err="1">
                <a:solidFill>
                  <a:srgbClr val="1A3A64"/>
                </a:solidFill>
                <a:latin typeface="Arial" panose="020B0604020202020204" pitchFamily="34" charset="0"/>
                <a:cs typeface="Arial" panose="020B0604020202020204" pitchFamily="34" charset="0"/>
              </a:rPr>
              <a:t>Iyare</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Oseghae</a:t>
            </a:r>
            <a:r>
              <a:rPr lang="en-GB" sz="1200" noProof="0" dirty="0">
                <a:solidFill>
                  <a:srgbClr val="1A3A64"/>
                </a:solidFill>
                <a:latin typeface="Arial" panose="020B0604020202020204" pitchFamily="34" charset="0"/>
                <a:cs typeface="Arial" panose="020B0604020202020204" pitchFamily="34" charset="0"/>
              </a:rPr>
              <a:t>, Miro </a:t>
            </a:r>
            <a:r>
              <a:rPr lang="en-GB" sz="1200" noProof="0" dirty="0" err="1">
                <a:solidFill>
                  <a:srgbClr val="1A3A64"/>
                </a:solidFill>
                <a:latin typeface="Arial" panose="020B0604020202020204" pitchFamily="34" charset="0"/>
                <a:cs typeface="Arial" panose="020B0604020202020204" pitchFamily="34" charset="0"/>
              </a:rPr>
              <a:t>Ronac</a:t>
            </a:r>
            <a:r>
              <a:rPr lang="en-GB" sz="1200" noProof="0" dirty="0">
                <a:solidFill>
                  <a:srgbClr val="1A3A64"/>
                </a:solidFill>
                <a:latin typeface="Arial" panose="020B0604020202020204" pitchFamily="34" charset="0"/>
                <a:cs typeface="Arial" panose="020B0604020202020204" pitchFamily="34" charset="0"/>
              </a:rPr>
              <a:t> Giannone, Patrick Hupe, Vedant Sawal</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4295832"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SNL is managed and operated by NTESS under DOE NNSA contract DE-NA0003525. The views expressed here do not necessarily reflect the opinion of the United States Government, the United States Department of Energy, or NTESS. SAND2025-11112C</a:t>
            </a:r>
            <a:endParaRPr lang="en-GB" sz="800" dirty="0">
              <a:solidFill>
                <a:schemeClr val="bg1">
                  <a:lumMod val="65000"/>
                </a:schemeClr>
              </a:solidFill>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 (cont’d)</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Discussion</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09C3FC8-DDB2-86EB-743C-BC43BA001B3F}"/>
              </a:ext>
            </a:extLst>
          </p:cNvPr>
          <p:cNvPicPr>
            <a:picLocks noChangeAspect="1"/>
          </p:cNvPicPr>
          <p:nvPr/>
        </p:nvPicPr>
        <p:blipFill rotWithShape="1">
          <a:blip r:embed="rId2"/>
          <a:srcRect t="27570" r="841" b="31309"/>
          <a:stretch/>
        </p:blipFill>
        <p:spPr>
          <a:xfrm>
            <a:off x="10582448" y="6159332"/>
            <a:ext cx="1358135" cy="563220"/>
          </a:xfrm>
          <a:prstGeom prst="rect">
            <a:avLst/>
          </a:prstGeom>
        </p:spPr>
      </p:pic>
      <p:pic>
        <p:nvPicPr>
          <p:cNvPr id="5" name="Picture 4">
            <a:extLst>
              <a:ext uri="{FF2B5EF4-FFF2-40B4-BE49-F238E27FC236}">
                <a16:creationId xmlns:a16="http://schemas.microsoft.com/office/drawing/2014/main" id="{A859CD85-D627-0BB6-EF18-D3A97488F7B1}"/>
              </a:ext>
            </a:extLst>
          </p:cNvPr>
          <p:cNvPicPr>
            <a:picLocks noChangeAspect="1"/>
          </p:cNvPicPr>
          <p:nvPr/>
        </p:nvPicPr>
        <p:blipFill>
          <a:blip r:embed="rId3"/>
          <a:stretch>
            <a:fillRect/>
          </a:stretch>
        </p:blipFill>
        <p:spPr>
          <a:xfrm>
            <a:off x="7522767" y="5612155"/>
            <a:ext cx="482405" cy="586148"/>
          </a:xfrm>
          <a:prstGeom prst="rect">
            <a:avLst/>
          </a:prstGeom>
        </p:spPr>
      </p:pic>
      <p:pic>
        <p:nvPicPr>
          <p:cNvPr id="9" name="Picture 8" descr="A graph of energy and energy&#10;&#10;AI-generated content may be incorrect.">
            <a:extLst>
              <a:ext uri="{FF2B5EF4-FFF2-40B4-BE49-F238E27FC236}">
                <a16:creationId xmlns:a16="http://schemas.microsoft.com/office/drawing/2014/main" id="{EEB8191F-E782-80F2-F3FE-D2EF4D79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 y="4464162"/>
            <a:ext cx="2551650" cy="1972532"/>
          </a:xfrm>
          <a:prstGeom prst="rect">
            <a:avLst/>
          </a:prstGeom>
        </p:spPr>
      </p:pic>
      <p:pic>
        <p:nvPicPr>
          <p:cNvPr id="14" name="Picture 13">
            <a:extLst>
              <a:ext uri="{FF2B5EF4-FFF2-40B4-BE49-F238E27FC236}">
                <a16:creationId xmlns:a16="http://schemas.microsoft.com/office/drawing/2014/main" id="{2A413A1C-34DA-DACA-193D-F1D72F12B8F7}"/>
              </a:ext>
            </a:extLst>
          </p:cNvPr>
          <p:cNvPicPr>
            <a:picLocks noChangeAspect="1"/>
          </p:cNvPicPr>
          <p:nvPr/>
        </p:nvPicPr>
        <p:blipFill>
          <a:blip r:embed="rId5"/>
          <a:stretch>
            <a:fillRect/>
          </a:stretch>
        </p:blipFill>
        <p:spPr>
          <a:xfrm>
            <a:off x="451962" y="2333655"/>
            <a:ext cx="3403387" cy="1622780"/>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D5AE4295-86D6-0ED9-4F2B-A8BCD338E5F5}"/>
              </a:ext>
            </a:extLst>
          </p:cNvPr>
          <p:cNvSpPr txBox="1"/>
          <p:nvPr/>
        </p:nvSpPr>
        <p:spPr>
          <a:xfrm>
            <a:off x="187156" y="6153228"/>
            <a:ext cx="3798000" cy="657046"/>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*work performed during summer internship at Sandia</a:t>
            </a:r>
          </a:p>
          <a:p>
            <a:r>
              <a:rPr lang="en-US" sz="800" dirty="0">
                <a:solidFill>
                  <a:schemeClr val="bg1">
                    <a:lumMod val="65000"/>
                  </a:schemeClr>
                </a:solidFill>
              </a:rPr>
              <a:t>SNL is managed and operated by NTESS under DOE NNSA contract DE-NA0003525</a:t>
            </a:r>
            <a:r>
              <a:rPr lang="en-GB" sz="800" noProof="0" dirty="0">
                <a:solidFill>
                  <a:schemeClr val="bg1">
                    <a:lumMod val="65000"/>
                  </a:schemeClr>
                </a:solidFill>
              </a:rPr>
              <a:t>. </a:t>
            </a:r>
            <a:r>
              <a:rPr lang="en-US" sz="800" dirty="0">
                <a:solidFill>
                  <a:schemeClr val="bg1">
                    <a:lumMod val="65000"/>
                  </a:schemeClr>
                </a:solidFill>
              </a:rPr>
              <a:t>The views expressed here do not necessarily reflect the opinion of the United States Government, the United States Department of Energy, or NTESS. SAND2025-11112C</a:t>
            </a:r>
            <a:endParaRPr lang="en-GB" sz="800" noProof="0" dirty="0">
              <a:solidFill>
                <a:schemeClr val="bg1">
                  <a:lumMod val="65000"/>
                </a:schemeClr>
              </a:solidFill>
            </a:endParaRPr>
          </a:p>
        </p:txBody>
      </p:sp>
      <p:pic>
        <p:nvPicPr>
          <p:cNvPr id="2" name="Grafik 1" descr="Ein Bild, das Text, Screenshot, Brief, Briefumschlag enthält.&#10;&#10;KI-generierte Inhalte können fehlerhaft sein.">
            <a:extLst>
              <a:ext uri="{FF2B5EF4-FFF2-40B4-BE49-F238E27FC236}">
                <a16:creationId xmlns:a16="http://schemas.microsoft.com/office/drawing/2014/main" id="{12132E0B-E116-9D7D-3E94-CE25DE0CD618}"/>
              </a:ext>
            </a:extLst>
          </p:cNvPr>
          <p:cNvPicPr>
            <a:picLocks noChangeAspect="1"/>
          </p:cNvPicPr>
          <p:nvPr/>
        </p:nvPicPr>
        <p:blipFill>
          <a:blip r:embed="rId2">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1" name="Grafik 10" descr="Ein Bild, das Text, Screenshot, Brief, Briefumschlag enthält.&#10;&#10;KI-generierte Inhalte können fehlerhaft sein.">
            <a:extLst>
              <a:ext uri="{FF2B5EF4-FFF2-40B4-BE49-F238E27FC236}">
                <a16:creationId xmlns:a16="http://schemas.microsoft.com/office/drawing/2014/main" id="{0A982369-6EB6-234C-C0A7-58E556ED17AC}"/>
              </a:ext>
            </a:extLst>
          </p:cNvPr>
          <p:cNvPicPr>
            <a:picLocks noChangeAspect="1"/>
          </p:cNvPicPr>
          <p:nvPr/>
        </p:nvPicPr>
        <p:blipFill>
          <a:blip r:embed="rId2">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4" name="Grafik 13" descr="Ein Bild, das Text, Screenshot, Brief, Briefumschlag enthält.&#10;&#10;KI-generierte Inhalte können fehlerhaft sein.">
            <a:extLst>
              <a:ext uri="{FF2B5EF4-FFF2-40B4-BE49-F238E27FC236}">
                <a16:creationId xmlns:a16="http://schemas.microsoft.com/office/drawing/2014/main" id="{DF35B26D-BD9A-11F3-E5E5-FEB1BDE26698}"/>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5" name="Grafik 14" descr="Ein Bild, das Text, Screenshot, Brief, Briefumschlag enthält.&#10;&#10;KI-generierte Inhalte können fehlerhaft sein.">
            <a:extLst>
              <a:ext uri="{FF2B5EF4-FFF2-40B4-BE49-F238E27FC236}">
                <a16:creationId xmlns:a16="http://schemas.microsoft.com/office/drawing/2014/main" id="{F744C5CF-ABA7-8191-B25E-DC7835232A90}"/>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6" name="Grafik 15" descr="Ein Bild, das Text, Screenshot, Brief, Briefumschlag enthält.&#10;&#10;KI-generierte Inhalte können fehlerhaft sein.">
            <a:extLst>
              <a:ext uri="{FF2B5EF4-FFF2-40B4-BE49-F238E27FC236}">
                <a16:creationId xmlns:a16="http://schemas.microsoft.com/office/drawing/2014/main" id="{ECE73A0F-CB91-0545-6D23-F3B16FF6ADC9}"/>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sp>
        <p:nvSpPr>
          <p:cNvPr id="9" name="TextBox 3">
            <a:extLst>
              <a:ext uri="{FF2B5EF4-FFF2-40B4-BE49-F238E27FC236}">
                <a16:creationId xmlns:a16="http://schemas.microsoft.com/office/drawing/2014/main" id="{89EA74CD-7C66-4B77-605D-E0D86DB56FF2}"/>
              </a:ext>
            </a:extLst>
          </p:cNvPr>
          <p:cNvSpPr txBox="1"/>
          <p:nvPr/>
        </p:nvSpPr>
        <p:spPr>
          <a:xfrm>
            <a:off x="3595515" y="1426351"/>
            <a:ext cx="7793154" cy="4930775"/>
          </a:xfrm>
          <a:prstGeom prst="rect">
            <a:avLst/>
          </a:prstGeom>
          <a:noFill/>
          <a:ln w="9525">
            <a:noFill/>
          </a:ln>
        </p:spPr>
        <p:txBody>
          <a:bodyPr wrap="square" lIns="0" tIns="0" rIns="0" bIns="0" rtlCol="0" anchor="t">
            <a:noAutofit/>
          </a:bodyPr>
          <a:lstStyle/>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We derived a new set of empirical infrasound period–yield relations for bolides.</a:t>
            </a:r>
          </a:p>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Accurate energy estimation of bolides is critical for global atmospheric monitoring and impact risk assessment.</a:t>
            </a:r>
          </a:p>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Our refined relations improve the accuracy of bolide energy characterization</a:t>
            </a:r>
          </a:p>
          <a:p>
            <a:pPr marL="285750" indent="-285750">
              <a:lnSpc>
                <a:spcPct val="200000"/>
              </a:lnSpc>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Come over for a chat in front of our poster to find out more!</a:t>
            </a:r>
            <a:endParaRPr lang="en-GB" sz="1400" noProof="0" dirty="0">
              <a:solidFill>
                <a:srgbClr val="1A3A64"/>
              </a:solidFill>
              <a:latin typeface="Arial" panose="020B0604020202020204" pitchFamily="34" charset="0"/>
              <a:cs typeface="Arial" panose="020B0604020202020204" pitchFamily="34" charset="0"/>
            </a:endParaRPr>
          </a:p>
          <a:p>
            <a:pPr>
              <a:lnSpc>
                <a:spcPct val="200000"/>
              </a:lnSpc>
              <a:buClr>
                <a:srgbClr val="1A3A64"/>
              </a:buClr>
            </a:pPr>
            <a:endParaRPr lang="en-GB" sz="140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85BEB553-B80A-F162-FB89-86C2A440C13A}"/>
              </a:ext>
            </a:extLst>
          </p:cNvPr>
          <p:cNvSpPr txBox="1"/>
          <p:nvPr/>
        </p:nvSpPr>
        <p:spPr>
          <a:xfrm>
            <a:off x="3756661" y="61299"/>
            <a:ext cx="6606540"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Assessing energy estimation methods for bolides in atmospheric monitoring</a:t>
            </a:r>
            <a:endParaRPr lang="en-US" sz="1600" b="1" noProof="0" dirty="0">
              <a:solidFill>
                <a:schemeClr val="bg1"/>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B80091A9-21A6-ACE8-7D0F-BF92C1995514}"/>
              </a:ext>
            </a:extLst>
          </p:cNvPr>
          <p:cNvSpPr txBox="1"/>
          <p:nvPr/>
        </p:nvSpPr>
        <p:spPr>
          <a:xfrm>
            <a:off x="3756661" y="704772"/>
            <a:ext cx="7518160" cy="683733"/>
          </a:xfrm>
          <a:prstGeom prst="rect">
            <a:avLst/>
          </a:prstGeom>
          <a:noFill/>
        </p:spPr>
        <p:txBody>
          <a:bodyPr wrap="square" lIns="0" tIns="0" rIns="0" bIns="0" rtlCol="0" anchor="t">
            <a:normAutofit fontScale="92500"/>
          </a:bodyPr>
          <a:lstStyle/>
          <a:p>
            <a:pPr>
              <a:spcAft>
                <a:spcPts val="600"/>
              </a:spcAft>
            </a:pPr>
            <a:r>
              <a:rPr lang="en-US" sz="1300" noProof="0" dirty="0">
                <a:solidFill>
                  <a:srgbClr val="1A3A64"/>
                </a:solidFill>
                <a:latin typeface="Arial" panose="020B0604020202020204" pitchFamily="34" charset="0"/>
                <a:cs typeface="Arial" panose="020B0604020202020204" pitchFamily="34" charset="0"/>
              </a:rPr>
              <a:t>Elizabeth A. Silber</a:t>
            </a:r>
            <a:r>
              <a:rPr lang="en-US" sz="1300" baseline="30000" noProof="0" dirty="0">
                <a:solidFill>
                  <a:srgbClr val="1A3A64"/>
                </a:solidFill>
                <a:latin typeface="Arial" panose="020B0604020202020204" pitchFamily="34" charset="0"/>
                <a:cs typeface="Arial" panose="020B0604020202020204" pitchFamily="34" charset="0"/>
              </a:rPr>
              <a:t>1</a:t>
            </a:r>
            <a:r>
              <a:rPr lang="en-US" sz="1300" noProof="0" dirty="0">
                <a:solidFill>
                  <a:srgbClr val="1A3A64"/>
                </a:solidFill>
                <a:latin typeface="Arial" panose="020B0604020202020204" pitchFamily="34" charset="0"/>
                <a:cs typeface="Arial" panose="020B0604020202020204" pitchFamily="34" charset="0"/>
              </a:rPr>
              <a:t>, Christoph Pilger</a:t>
            </a:r>
            <a:r>
              <a:rPr lang="en-US" sz="1300" baseline="30000" noProof="0" dirty="0">
                <a:solidFill>
                  <a:srgbClr val="1A3A64"/>
                </a:solidFill>
                <a:latin typeface="Arial" panose="020B0604020202020204" pitchFamily="34" charset="0"/>
                <a:cs typeface="Arial" panose="020B0604020202020204" pitchFamily="34" charset="0"/>
              </a:rPr>
              <a:t>2</a:t>
            </a:r>
            <a:r>
              <a:rPr lang="en-US" sz="1300" noProof="0" dirty="0">
                <a:solidFill>
                  <a:srgbClr val="1A3A64"/>
                </a:solidFill>
                <a:latin typeface="Arial" panose="020B0604020202020204" pitchFamily="34" charset="0"/>
                <a:cs typeface="Arial" panose="020B0604020202020204" pitchFamily="34" charset="0"/>
              </a:rPr>
              <a:t>, </a:t>
            </a:r>
            <a:r>
              <a:rPr lang="en-US" sz="1300" noProof="0" dirty="0" err="1">
                <a:solidFill>
                  <a:srgbClr val="1A3A64"/>
                </a:solidFill>
                <a:latin typeface="Arial" panose="020B0604020202020204" pitchFamily="34" charset="0"/>
                <a:cs typeface="Arial" panose="020B0604020202020204" pitchFamily="34" charset="0"/>
              </a:rPr>
              <a:t>Iyare</a:t>
            </a:r>
            <a:r>
              <a:rPr lang="en-US" sz="1300" noProof="0" dirty="0">
                <a:solidFill>
                  <a:srgbClr val="1A3A64"/>
                </a:solidFill>
                <a:latin typeface="Arial" panose="020B0604020202020204" pitchFamily="34" charset="0"/>
                <a:cs typeface="Arial" panose="020B0604020202020204" pitchFamily="34" charset="0"/>
              </a:rPr>
              <a:t> Oseghae</a:t>
            </a:r>
            <a:r>
              <a:rPr lang="en-US" sz="1300" baseline="30000" noProof="0" dirty="0">
                <a:solidFill>
                  <a:srgbClr val="1A3A64"/>
                </a:solidFill>
                <a:latin typeface="Arial" panose="020B0604020202020204" pitchFamily="34" charset="0"/>
                <a:cs typeface="Arial" panose="020B0604020202020204" pitchFamily="34" charset="0"/>
              </a:rPr>
              <a:t>3,*</a:t>
            </a:r>
            <a:r>
              <a:rPr lang="en-US" sz="1300" noProof="0" dirty="0">
                <a:solidFill>
                  <a:srgbClr val="1A3A64"/>
                </a:solidFill>
                <a:latin typeface="Arial" panose="020B0604020202020204" pitchFamily="34" charset="0"/>
                <a:cs typeface="Arial" panose="020B0604020202020204" pitchFamily="34" charset="0"/>
              </a:rPr>
              <a:t>, Miro </a:t>
            </a:r>
            <a:r>
              <a:rPr lang="en-US" sz="1300" noProof="0" dirty="0" err="1">
                <a:solidFill>
                  <a:srgbClr val="1A3A64"/>
                </a:solidFill>
                <a:latin typeface="Arial" panose="020B0604020202020204" pitchFamily="34" charset="0"/>
                <a:cs typeface="Arial" panose="020B0604020202020204" pitchFamily="34" charset="0"/>
              </a:rPr>
              <a:t>Ronac</a:t>
            </a:r>
            <a:r>
              <a:rPr lang="en-US" sz="1300" noProof="0" dirty="0">
                <a:solidFill>
                  <a:srgbClr val="1A3A64"/>
                </a:solidFill>
                <a:latin typeface="Arial" panose="020B0604020202020204" pitchFamily="34" charset="0"/>
                <a:cs typeface="Arial" panose="020B0604020202020204" pitchFamily="34" charset="0"/>
              </a:rPr>
              <a:t> Giannone</a:t>
            </a:r>
            <a:r>
              <a:rPr lang="en-US" sz="1300" baseline="30000" noProof="0" dirty="0">
                <a:solidFill>
                  <a:srgbClr val="1A3A64"/>
                </a:solidFill>
                <a:latin typeface="Arial" panose="020B0604020202020204" pitchFamily="34" charset="0"/>
                <a:cs typeface="Arial" panose="020B0604020202020204" pitchFamily="34" charset="0"/>
              </a:rPr>
              <a:t>1</a:t>
            </a:r>
            <a:r>
              <a:rPr lang="en-US" sz="1300" noProof="0" dirty="0">
                <a:solidFill>
                  <a:srgbClr val="1A3A64"/>
                </a:solidFill>
                <a:latin typeface="Arial" panose="020B0604020202020204" pitchFamily="34" charset="0"/>
                <a:cs typeface="Arial" panose="020B0604020202020204" pitchFamily="34" charset="0"/>
              </a:rPr>
              <a:t>, Patrick Hupe</a:t>
            </a:r>
            <a:r>
              <a:rPr lang="en-US" sz="1300" baseline="30000" noProof="0" dirty="0">
                <a:solidFill>
                  <a:srgbClr val="1A3A64"/>
                </a:solidFill>
                <a:latin typeface="Arial" panose="020B0604020202020204" pitchFamily="34" charset="0"/>
                <a:cs typeface="Arial" panose="020B0604020202020204" pitchFamily="34" charset="0"/>
              </a:rPr>
              <a:t>2</a:t>
            </a:r>
            <a:r>
              <a:rPr lang="en-US" sz="1300" noProof="0" dirty="0">
                <a:solidFill>
                  <a:srgbClr val="1A3A64"/>
                </a:solidFill>
                <a:latin typeface="Arial" panose="020B0604020202020204" pitchFamily="34" charset="0"/>
                <a:cs typeface="Arial" panose="020B0604020202020204" pitchFamily="34" charset="0"/>
              </a:rPr>
              <a:t>, Vedant Sawal</a:t>
            </a:r>
            <a:r>
              <a:rPr lang="en-US" sz="1300" baseline="30000" noProof="0" dirty="0">
                <a:solidFill>
                  <a:srgbClr val="1A3A64"/>
                </a:solidFill>
                <a:latin typeface="Arial" panose="020B0604020202020204" pitchFamily="34" charset="0"/>
                <a:cs typeface="Arial" panose="020B0604020202020204" pitchFamily="34" charset="0"/>
              </a:rPr>
              <a:t>1</a:t>
            </a:r>
          </a:p>
          <a:p>
            <a:r>
              <a:rPr lang="en-GB" sz="1300" baseline="30000" noProof="0" dirty="0">
                <a:solidFill>
                  <a:srgbClr val="1A3A64"/>
                </a:solidFill>
                <a:latin typeface="Arial" panose="020B0604020202020204" pitchFamily="34" charset="0"/>
                <a:cs typeface="Arial" panose="020B0604020202020204" pitchFamily="34" charset="0"/>
              </a:rPr>
              <a:t>1</a:t>
            </a:r>
            <a:r>
              <a:rPr lang="en-GB" sz="1300" noProof="0" dirty="0">
                <a:solidFill>
                  <a:srgbClr val="1A3A64"/>
                </a:solidFill>
                <a:latin typeface="Arial" panose="020B0604020202020204" pitchFamily="34" charset="0"/>
                <a:cs typeface="Arial" panose="020B0604020202020204" pitchFamily="34" charset="0"/>
              </a:rPr>
              <a:t>Sandia National Laboratories, Albuquerque, NM, 87123; </a:t>
            </a:r>
            <a:r>
              <a:rPr lang="en-GB" sz="1300" baseline="30000" noProof="0" dirty="0">
                <a:solidFill>
                  <a:srgbClr val="1A3A64"/>
                </a:solidFill>
                <a:latin typeface="Arial" panose="020B0604020202020204" pitchFamily="34" charset="0"/>
                <a:cs typeface="Arial" panose="020B0604020202020204" pitchFamily="34" charset="0"/>
              </a:rPr>
              <a:t>2</a:t>
            </a:r>
            <a:r>
              <a:rPr lang="en-GB" sz="1300" noProof="0" dirty="0">
                <a:solidFill>
                  <a:srgbClr val="1A3A64"/>
                </a:solidFill>
                <a:latin typeface="Arial" panose="020B0604020202020204" pitchFamily="34" charset="0"/>
                <a:cs typeface="Arial" panose="020B0604020202020204" pitchFamily="34" charset="0"/>
              </a:rPr>
              <a:t>Federal Institute for Geosciences and Natural Resources (BGR), Hannover, Germany; </a:t>
            </a:r>
            <a:r>
              <a:rPr lang="en-GB" sz="1300" baseline="30000" noProof="0" dirty="0">
                <a:solidFill>
                  <a:srgbClr val="1A3A64"/>
                </a:solidFill>
                <a:latin typeface="Arial" panose="020B0604020202020204" pitchFamily="34" charset="0"/>
                <a:cs typeface="Arial" panose="020B0604020202020204" pitchFamily="34" charset="0"/>
              </a:rPr>
              <a:t>3</a:t>
            </a:r>
            <a:r>
              <a:rPr lang="en-GB" sz="1300" noProof="0" dirty="0">
                <a:solidFill>
                  <a:srgbClr val="1A3A64"/>
                </a:solidFill>
                <a:latin typeface="Arial" panose="020B0604020202020204" pitchFamily="34" charset="0"/>
                <a:cs typeface="Arial" panose="020B0604020202020204" pitchFamily="34" charset="0"/>
              </a:rPr>
              <a:t>University of Texas at San Antonio, San Antonio, Texas, 78249, USA</a:t>
            </a: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545F3E5-D3CC-F39D-D5A4-E99C5076F25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DBE016-DDF4-444D-BDF0-2595E9C40377}"/>
              </a:ext>
            </a:extLst>
          </p:cNvPr>
          <p:cNvPicPr>
            <a:picLocks noChangeAspect="1"/>
          </p:cNvPicPr>
          <p:nvPr/>
        </p:nvPicPr>
        <p:blipFill rotWithShape="1">
          <a:blip r:embed="rId3"/>
          <a:srcRect t="27570" r="841" b="31309"/>
          <a:stretch/>
        </p:blipFill>
        <p:spPr>
          <a:xfrm>
            <a:off x="10582448" y="6159332"/>
            <a:ext cx="1358135" cy="563220"/>
          </a:xfrm>
          <a:prstGeom prst="rect">
            <a:avLst/>
          </a:prstGeom>
        </p:spPr>
      </p:pic>
      <p:pic>
        <p:nvPicPr>
          <p:cNvPr id="7" name="Picture 6">
            <a:extLst>
              <a:ext uri="{FF2B5EF4-FFF2-40B4-BE49-F238E27FC236}">
                <a16:creationId xmlns:a16="http://schemas.microsoft.com/office/drawing/2014/main" id="{A656D712-DCCA-A116-35F0-D9AE8812205C}"/>
              </a:ext>
            </a:extLst>
          </p:cNvPr>
          <p:cNvPicPr>
            <a:picLocks noChangeAspect="1"/>
          </p:cNvPicPr>
          <p:nvPr/>
        </p:nvPicPr>
        <p:blipFill>
          <a:blip r:embed="rId4"/>
          <a:stretch>
            <a:fillRect/>
          </a:stretch>
        </p:blipFill>
        <p:spPr>
          <a:xfrm>
            <a:off x="6645319" y="5741094"/>
            <a:ext cx="562718" cy="683733"/>
          </a:xfrm>
          <a:prstGeom prst="rect">
            <a:avLst/>
          </a:prstGeom>
        </p:spPr>
      </p:pic>
      <p:pic>
        <p:nvPicPr>
          <p:cNvPr id="8" name="Picture 7">
            <a:extLst>
              <a:ext uri="{FF2B5EF4-FFF2-40B4-BE49-F238E27FC236}">
                <a16:creationId xmlns:a16="http://schemas.microsoft.com/office/drawing/2014/main" id="{A6F05478-C309-DD7C-83F1-B536B07938EB}"/>
              </a:ext>
            </a:extLst>
          </p:cNvPr>
          <p:cNvPicPr>
            <a:picLocks noChangeAspect="1"/>
          </p:cNvPicPr>
          <p:nvPr/>
        </p:nvPicPr>
        <p:blipFill>
          <a:blip r:embed="rId5"/>
          <a:stretch>
            <a:fillRect/>
          </a:stretch>
        </p:blipFill>
        <p:spPr>
          <a:xfrm>
            <a:off x="3136113" y="3731087"/>
            <a:ext cx="4071924" cy="1941548"/>
          </a:xfrm>
          <a:prstGeom prst="rect">
            <a:avLst/>
          </a:prstGeom>
        </p:spPr>
      </p:pic>
      <p:pic>
        <p:nvPicPr>
          <p:cNvPr id="12" name="Picture 11" descr="A graph of a graph with different colored lines&#10;&#10;AI-generated content may be incorrect.">
            <a:extLst>
              <a:ext uri="{FF2B5EF4-FFF2-40B4-BE49-F238E27FC236}">
                <a16:creationId xmlns:a16="http://schemas.microsoft.com/office/drawing/2014/main" id="{64D01B1F-7C0B-D892-4CCC-6201C49699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328" y="3731087"/>
            <a:ext cx="3289255" cy="2701135"/>
          </a:xfrm>
          <a:prstGeom prst="rect">
            <a:avLst/>
          </a:prstGeom>
        </p:spPr>
      </p:pic>
    </p:spTree>
    <p:extLst>
      <p:ext uri="{BB962C8B-B14F-4D97-AF65-F5344CB8AC3E}">
        <p14:creationId xmlns:p14="http://schemas.microsoft.com/office/powerpoint/2010/main" val="36498606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112</TotalTime>
  <Words>1102</Words>
  <PresentationFormat>Widescreen</PresentationFormat>
  <Paragraphs>74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Kabel LT Std Book</vt: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2025-07-07T05:33:18Z</dcterms:created>
  <dcterms:modified xsi:type="dcterms:W3CDTF">2025-09-04T21:32:50Z</dcterms:modified>
</cp:coreProperties>
</file>