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3673" autoAdjust="0"/>
  </p:normalViewPr>
  <p:slideViewPr>
    <p:cSldViewPr snapToGrid="0">
      <p:cViewPr>
        <p:scale>
          <a:sx n="77" d="100"/>
          <a:sy n="77" d="100"/>
        </p:scale>
        <p:origin x="267"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BB9E20-B1D7-4604-B148-B759A3FCB088}" type="datetimeFigureOut">
              <a:rPr lang="fr-FR" smtClean="0"/>
              <a:t>30/08/2025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8D84B4-D473-42A2-8A8B-E1758BFEC10C}" type="slidenum">
              <a:rPr lang="fr-FR" smtClean="0"/>
              <a:t>‹N°›</a:t>
            </a:fld>
            <a:endParaRPr lang="fr-FR"/>
          </a:p>
        </p:txBody>
      </p:sp>
    </p:spTree>
    <p:extLst>
      <p:ext uri="{BB962C8B-B14F-4D97-AF65-F5344CB8AC3E}">
        <p14:creationId xmlns:p14="http://schemas.microsoft.com/office/powerpoint/2010/main" val="1242701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78D84B4-D473-42A2-8A8B-E1758BFEC10C}" type="slidenum">
              <a:rPr lang="fr-FR" smtClean="0"/>
              <a:t>2</a:t>
            </a:fld>
            <a:endParaRPr lang="fr-FR"/>
          </a:p>
        </p:txBody>
      </p:sp>
    </p:spTree>
    <p:extLst>
      <p:ext uri="{BB962C8B-B14F-4D97-AF65-F5344CB8AC3E}">
        <p14:creationId xmlns:p14="http://schemas.microsoft.com/office/powerpoint/2010/main" val="49128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fr-FR"/>
              <a:t>Modifiez le style du titre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fr-FR"/>
              <a:t>Modifiez le style du titre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fr-FR"/>
              <a:t>Modifiez le style du titre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fr-FR"/>
              <a:t>Modifiez le style du titre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fr-FR"/>
              <a:t>Modifiez le style du titre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‹N°›</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fr-FR" sz="2200" b="1" dirty="0" err="1">
                <a:latin typeface="Arial Rounded MT Bold" panose="020F0704030504030204" pitchFamily="34" charset="0"/>
                <a:cs typeface="Arial" panose="020B0604020202020204" pitchFamily="34" charset="0"/>
              </a:rPr>
              <a:t>Applying</a:t>
            </a:r>
            <a:r>
              <a:rPr lang="fr-FR" sz="2200" b="1" dirty="0">
                <a:latin typeface="Arial Rounded MT Bold" panose="020F0704030504030204" pitchFamily="34" charset="0"/>
                <a:cs typeface="Arial" panose="020B0604020202020204" pitchFamily="34" charset="0"/>
              </a:rPr>
              <a:t> </a:t>
            </a:r>
            <a:r>
              <a:rPr lang="fr-FR" sz="2200" b="1" dirty="0" err="1">
                <a:latin typeface="Arial Rounded MT Bold" panose="020F0704030504030204" pitchFamily="34" charset="0"/>
                <a:cs typeface="Arial" panose="020B0604020202020204" pitchFamily="34" charset="0"/>
              </a:rPr>
              <a:t>Radioxenon</a:t>
            </a:r>
            <a:r>
              <a:rPr lang="fr-FR" sz="2200" b="1" dirty="0">
                <a:latin typeface="Arial Rounded MT Bold" panose="020F0704030504030204" pitchFamily="34" charset="0"/>
                <a:cs typeface="Arial" panose="020B0604020202020204" pitchFamily="34" charset="0"/>
              </a:rPr>
              <a:t> </a:t>
            </a:r>
            <a:r>
              <a:rPr lang="fr-FR" sz="2200" b="1" dirty="0" err="1">
                <a:latin typeface="Arial Rounded MT Bold" panose="020F0704030504030204" pitchFamily="34" charset="0"/>
                <a:cs typeface="Arial" panose="020B0604020202020204" pitchFamily="34" charset="0"/>
              </a:rPr>
              <a:t>Isotopic</a:t>
            </a:r>
            <a:r>
              <a:rPr lang="fr-FR" sz="2200" b="1" dirty="0">
                <a:latin typeface="Arial Rounded MT Bold" panose="020F0704030504030204" pitchFamily="34" charset="0"/>
                <a:cs typeface="Arial" panose="020B0604020202020204" pitchFamily="34" charset="0"/>
              </a:rPr>
              <a:t> Ratios for </a:t>
            </a:r>
            <a:r>
              <a:rPr lang="fr-FR" sz="2200" b="1" dirty="0" err="1">
                <a:latin typeface="Arial Rounded MT Bold" panose="020F0704030504030204" pitchFamily="34" charset="0"/>
                <a:cs typeface="Arial" panose="020B0604020202020204" pitchFamily="34" charset="0"/>
              </a:rPr>
              <a:t>Nuclear</a:t>
            </a:r>
            <a:r>
              <a:rPr lang="fr-FR" sz="2200" b="1" dirty="0">
                <a:latin typeface="Arial Rounded MT Bold" panose="020F0704030504030204" pitchFamily="34" charset="0"/>
                <a:cs typeface="Arial" panose="020B0604020202020204" pitchFamily="34" charset="0"/>
              </a:rPr>
              <a:t> Explosion Monitoring: </a:t>
            </a:r>
            <a:endParaRPr lang="fr-FR" sz="2200" dirty="0">
              <a:latin typeface="Arial Rounded MT Bold" panose="020F0704030504030204" pitchFamily="34" charset="0"/>
              <a:cs typeface="Arial" panose="020B0604020202020204" pitchFamily="34" charset="0"/>
            </a:endParaRPr>
          </a:p>
          <a:p>
            <a:r>
              <a:rPr lang="fr-FR" sz="2200" b="1" dirty="0" err="1">
                <a:latin typeface="Arial Rounded MT Bold" panose="020F0704030504030204" pitchFamily="34" charset="0"/>
                <a:cs typeface="Arial" panose="020B0604020202020204" pitchFamily="34" charset="0"/>
              </a:rPr>
              <a:t>Determining</a:t>
            </a:r>
            <a:r>
              <a:rPr lang="fr-FR" sz="2200" b="1" dirty="0">
                <a:latin typeface="Arial Rounded MT Bold" panose="020F0704030504030204" pitchFamily="34" charset="0"/>
                <a:cs typeface="Arial" panose="020B0604020202020204" pitchFamily="34" charset="0"/>
              </a:rPr>
              <a:t> the Origin Time</a:t>
            </a:r>
            <a:endParaRPr lang="fr-FR" sz="2200" dirty="0">
              <a:latin typeface="Arial Rounded MT Bold" panose="020F070403050403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81585" y="2306763"/>
            <a:ext cx="10272988" cy="502511"/>
          </a:xfrm>
          <a:prstGeom prst="rect">
            <a:avLst/>
          </a:prstGeom>
          <a:noFill/>
        </p:spPr>
        <p:txBody>
          <a:bodyPr wrap="square" lIns="0" tIns="0" rIns="0" bIns="0" rtlCol="0" anchor="ctr">
            <a:normAutofit/>
          </a:bodyPr>
          <a:lstStyle/>
          <a:p>
            <a:r>
              <a:rPr lang="en-GB" noProof="0" dirty="0">
                <a:solidFill>
                  <a:srgbClr val="1A3A64"/>
                </a:solidFill>
                <a:latin typeface="Arial" panose="020B0604020202020204" pitchFamily="34" charset="0"/>
                <a:cs typeface="Arial" panose="020B0604020202020204" pitchFamily="34" charset="0"/>
              </a:rPr>
              <a:t>Idrissa Ouedraogo :Burkina Faso; Martin B Kalinowski: Peace science collaboration,Vienna,Austria</a:t>
            </a: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dirty="0"/>
              <a:t>PAX NUCLEUS</a:t>
            </a:r>
            <a:endParaRPr lang="en-GB" sz="1400" noProof="0" dirty="0"/>
          </a:p>
          <a:p>
            <a:endParaRPr lang="en-GB" sz="1400" noProof="0" dirty="0"/>
          </a:p>
        </p:txBody>
      </p:sp>
      <p:sp>
        <p:nvSpPr>
          <p:cNvPr id="13" name="TextBox 3">
            <a:extLst>
              <a:ext uri="{FF2B5EF4-FFF2-40B4-BE49-F238E27FC236}">
                <a16:creationId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800" i="1"/>
              <a:t>The views expressed in this presentation are solely those of the authors and do not necessarily reflect the views of any organization with which the authors are currently or have previously been affiliated.</a:t>
            </a:r>
            <a:endParaRPr lang="en-GB" sz="800" dirty="0">
              <a:solidFill>
                <a:schemeClr val="bg1">
                  <a:lumMod val="65000"/>
                </a:schemeClr>
              </a:solidFill>
            </a:endParaRPr>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fr-FR" dirty="0">
                <a:latin typeface="Arial Rounded MT Bold" panose="020F0704030504030204" pitchFamily="34" charset="0"/>
              </a:rPr>
              <a:t>This </a:t>
            </a:r>
            <a:r>
              <a:rPr lang="fr-FR" dirty="0" err="1">
                <a:latin typeface="Arial Rounded MT Bold" panose="020F0704030504030204" pitchFamily="34" charset="0"/>
              </a:rPr>
              <a:t>study</a:t>
            </a:r>
            <a:r>
              <a:rPr lang="fr-FR" dirty="0">
                <a:latin typeface="Arial Rounded MT Bold" panose="020F0704030504030204" pitchFamily="34" charset="0"/>
              </a:rPr>
              <a:t> </a:t>
            </a:r>
            <a:r>
              <a:rPr lang="fr-FR" dirty="0" err="1">
                <a:latin typeface="Arial Rounded MT Bold" panose="020F0704030504030204" pitchFamily="34" charset="0"/>
              </a:rPr>
              <a:t>is</a:t>
            </a:r>
            <a:r>
              <a:rPr lang="fr-FR" dirty="0">
                <a:latin typeface="Arial Rounded MT Bold" panose="020F0704030504030204" pitchFamily="34" charset="0"/>
              </a:rPr>
              <a:t> to </a:t>
            </a:r>
            <a:r>
              <a:rPr lang="fr-FR" dirty="0" err="1">
                <a:latin typeface="Arial Rounded MT Bold" panose="020F0704030504030204" pitchFamily="34" charset="0"/>
              </a:rPr>
              <a:t>estimate</a:t>
            </a:r>
            <a:r>
              <a:rPr lang="fr-FR" dirty="0">
                <a:latin typeface="Arial Rounded MT Bold" panose="020F0704030504030204" pitchFamily="34" charset="0"/>
              </a:rPr>
              <a:t> the </a:t>
            </a:r>
            <a:r>
              <a:rPr lang="fr-FR" dirty="0" err="1">
                <a:latin typeface="Arial Rounded MT Bold" panose="020F0704030504030204" pitchFamily="34" charset="0"/>
              </a:rPr>
              <a:t>origin</a:t>
            </a:r>
            <a:r>
              <a:rPr lang="fr-FR" dirty="0">
                <a:latin typeface="Arial Rounded MT Bold" panose="020F0704030504030204" pitchFamily="34" charset="0"/>
              </a:rPr>
              <a:t> time of </a:t>
            </a:r>
            <a:r>
              <a:rPr lang="fr-FR" dirty="0" err="1">
                <a:latin typeface="Arial Rounded MT Bold" panose="020F0704030504030204" pitchFamily="34" charset="0"/>
              </a:rPr>
              <a:t>nuclear</a:t>
            </a:r>
            <a:r>
              <a:rPr lang="fr-FR" dirty="0">
                <a:latin typeface="Arial Rounded MT Bold" panose="020F0704030504030204" pitchFamily="34" charset="0"/>
              </a:rPr>
              <a:t> explosions </a:t>
            </a:r>
            <a:r>
              <a:rPr lang="fr-FR" dirty="0" err="1">
                <a:latin typeface="Arial Rounded MT Bold" panose="020F0704030504030204" pitchFamily="34" charset="0"/>
              </a:rPr>
              <a:t>using</a:t>
            </a:r>
            <a:r>
              <a:rPr lang="fr-FR" dirty="0">
                <a:latin typeface="Arial Rounded MT Bold" panose="020F0704030504030204" pitchFamily="34" charset="0"/>
              </a:rPr>
              <a:t> </a:t>
            </a:r>
            <a:r>
              <a:rPr lang="fr-FR" dirty="0" err="1">
                <a:latin typeface="Arial Rounded MT Bold" panose="020F0704030504030204" pitchFamily="34" charset="0"/>
              </a:rPr>
              <a:t>radioxenon</a:t>
            </a:r>
            <a:r>
              <a:rPr lang="fr-FR" dirty="0">
                <a:latin typeface="Arial Rounded MT Bold" panose="020F0704030504030204" pitchFamily="34" charset="0"/>
              </a:rPr>
              <a:t> </a:t>
            </a:r>
            <a:r>
              <a:rPr lang="fr-FR" dirty="0" err="1">
                <a:latin typeface="Arial Rounded MT Bold" panose="020F0704030504030204" pitchFamily="34" charset="0"/>
              </a:rPr>
              <a:t>isotopic</a:t>
            </a:r>
            <a:r>
              <a:rPr lang="fr-FR" dirty="0">
                <a:latin typeface="Arial Rounded MT Bold" panose="020F0704030504030204" pitchFamily="34" charset="0"/>
              </a:rPr>
              <a:t> ratios </a:t>
            </a:r>
            <a:r>
              <a:rPr lang="fr-FR" dirty="0" err="1">
                <a:latin typeface="Arial Rounded MT Bold" panose="020F0704030504030204" pitchFamily="34" charset="0"/>
              </a:rPr>
              <a:t>from</a:t>
            </a:r>
            <a:r>
              <a:rPr lang="fr-FR" dirty="0">
                <a:latin typeface="Arial Rounded MT Bold" panose="020F0704030504030204" pitchFamily="34" charset="0"/>
              </a:rPr>
              <a:t> IMS stations.</a:t>
            </a:r>
          </a:p>
          <a:p>
            <a:r>
              <a:rPr lang="fr-FR" dirty="0" err="1">
                <a:latin typeface="Arial Rounded MT Bold" panose="020F0704030504030204" pitchFamily="34" charset="0"/>
              </a:rPr>
              <a:t>Decay</a:t>
            </a:r>
            <a:r>
              <a:rPr lang="fr-FR" dirty="0">
                <a:latin typeface="Arial Rounded MT Bold" panose="020F0704030504030204" pitchFamily="34" charset="0"/>
              </a:rPr>
              <a:t> modeling </a:t>
            </a:r>
            <a:r>
              <a:rPr lang="fr-FR" dirty="0" err="1">
                <a:latin typeface="Arial Rounded MT Bold" panose="020F0704030504030204" pitchFamily="34" charset="0"/>
              </a:rPr>
              <a:t>with</a:t>
            </a:r>
            <a:r>
              <a:rPr lang="fr-FR" dirty="0">
                <a:latin typeface="Arial Rounded MT Bold" panose="020F0704030504030204" pitchFamily="34" charset="0"/>
              </a:rPr>
              <a:t> </a:t>
            </a:r>
            <a:r>
              <a:rPr lang="fr-FR" dirty="0" err="1">
                <a:latin typeface="Arial Rounded MT Bold" panose="020F0704030504030204" pitchFamily="34" charset="0"/>
              </a:rPr>
              <a:t>violin</a:t>
            </a:r>
            <a:r>
              <a:rPr lang="fr-FR" dirty="0">
                <a:latin typeface="Arial Rounded MT Bold" panose="020F0704030504030204" pitchFamily="34" charset="0"/>
              </a:rPr>
              <a:t> plots </a:t>
            </a:r>
            <a:r>
              <a:rPr lang="fr-FR" dirty="0" err="1">
                <a:latin typeface="Arial Rounded MT Bold" panose="020F0704030504030204" pitchFamily="34" charset="0"/>
              </a:rPr>
              <a:t>from</a:t>
            </a:r>
            <a:r>
              <a:rPr lang="fr-FR" dirty="0">
                <a:latin typeface="Arial Rounded MT Bold" panose="020F0704030504030204" pitchFamily="34" charset="0"/>
              </a:rPr>
              <a:t> Xe-135/Xe133 and Xe-131m/Xe-133 </a:t>
            </a:r>
            <a:r>
              <a:rPr lang="fr-FR" dirty="0" err="1">
                <a:latin typeface="Arial Rounded MT Bold" panose="020F0704030504030204" pitchFamily="34" charset="0"/>
              </a:rPr>
              <a:t>improves</a:t>
            </a:r>
            <a:r>
              <a:rPr lang="fr-FR" dirty="0">
                <a:latin typeface="Arial Rounded MT Bold" panose="020F0704030504030204" pitchFamily="34" charset="0"/>
              </a:rPr>
              <a:t> </a:t>
            </a:r>
            <a:r>
              <a:rPr lang="fr-FR" dirty="0" err="1">
                <a:latin typeface="Arial Rounded MT Bold" panose="020F0704030504030204" pitchFamily="34" charset="0"/>
              </a:rPr>
              <a:t>accuracy</a:t>
            </a:r>
            <a:r>
              <a:rPr lang="fr-FR" dirty="0">
                <a:latin typeface="Arial Rounded MT Bold" panose="020F0704030504030204" pitchFamily="34" charset="0"/>
              </a:rPr>
              <a:t> and </a:t>
            </a:r>
            <a:r>
              <a:rPr lang="fr-FR" dirty="0" err="1">
                <a:latin typeface="Arial Rounded MT Bold" panose="020F0704030504030204" pitchFamily="34" charset="0"/>
              </a:rPr>
              <a:t>detects</a:t>
            </a:r>
            <a:r>
              <a:rPr lang="fr-FR" dirty="0">
                <a:latin typeface="Arial Rounded MT Bold" panose="020F0704030504030204" pitchFamily="34" charset="0"/>
              </a:rPr>
              <a:t> anomalies.</a:t>
            </a:r>
          </a:p>
          <a:p>
            <a:r>
              <a:rPr lang="fr-FR" dirty="0">
                <a:latin typeface="Arial Rounded MT Bold" panose="020F0704030504030204" pitchFamily="34" charset="0"/>
              </a:rPr>
              <a:t>Results </a:t>
            </a:r>
            <a:r>
              <a:rPr lang="fr-FR" dirty="0" err="1">
                <a:latin typeface="Arial Rounded MT Bold" panose="020F0704030504030204" pitchFamily="34" charset="0"/>
              </a:rPr>
              <a:t>agree</a:t>
            </a:r>
            <a:r>
              <a:rPr lang="fr-FR" dirty="0">
                <a:latin typeface="Arial Rounded MT Bold" panose="020F0704030504030204" pitchFamily="34" charset="0"/>
              </a:rPr>
              <a:t> </a:t>
            </a:r>
            <a:r>
              <a:rPr lang="fr-FR" dirty="0" err="1">
                <a:latin typeface="Arial Rounded MT Bold" panose="020F0704030504030204" pitchFamily="34" charset="0"/>
              </a:rPr>
              <a:t>with</a:t>
            </a:r>
            <a:r>
              <a:rPr lang="fr-FR" dirty="0">
                <a:latin typeface="Arial Rounded MT Bold" panose="020F0704030504030204" pitchFamily="34" charset="0"/>
              </a:rPr>
              <a:t> </a:t>
            </a:r>
            <a:r>
              <a:rPr lang="fr-FR" dirty="0" err="1">
                <a:latin typeface="Arial Rounded MT Bold" panose="020F0704030504030204" pitchFamily="34" charset="0"/>
              </a:rPr>
              <a:t>seismic</a:t>
            </a:r>
            <a:r>
              <a:rPr lang="fr-FR" dirty="0">
                <a:latin typeface="Arial Rounded MT Bold" panose="020F0704030504030204" pitchFamily="34" charset="0"/>
              </a:rPr>
              <a:t> data, </a:t>
            </a:r>
            <a:r>
              <a:rPr lang="fr-FR" dirty="0" err="1">
                <a:latin typeface="Arial Rounded MT Bold" panose="020F0704030504030204" pitchFamily="34" charset="0"/>
              </a:rPr>
              <a:t>confirming</a:t>
            </a:r>
            <a:r>
              <a:rPr lang="fr-FR" dirty="0">
                <a:latin typeface="Arial Rounded MT Bold" panose="020F0704030504030204" pitchFamily="34" charset="0"/>
              </a:rPr>
              <a:t> the </a:t>
            </a:r>
            <a:r>
              <a:rPr lang="fr-FR" dirty="0" err="1">
                <a:latin typeface="Arial Rounded MT Bold" panose="020F0704030504030204" pitchFamily="34" charset="0"/>
              </a:rPr>
              <a:t>method’s</a:t>
            </a:r>
            <a:r>
              <a:rPr lang="fr-FR" dirty="0">
                <a:latin typeface="Arial Rounded MT Bold" panose="020F0704030504030204" pitchFamily="34" charset="0"/>
              </a:rPr>
              <a:t> </a:t>
            </a:r>
            <a:r>
              <a:rPr lang="fr-FR" dirty="0" err="1">
                <a:latin typeface="Arial Rounded MT Bold" panose="020F0704030504030204" pitchFamily="34" charset="0"/>
              </a:rPr>
              <a:t>reliability</a:t>
            </a:r>
            <a:r>
              <a:rPr lang="fr-FR" dirty="0">
                <a:latin typeface="Arial Rounded MT Bold" panose="020F0704030504030204" pitchFamily="34" charset="0"/>
              </a:rPr>
              <a:t>.</a:t>
            </a:r>
          </a:p>
          <a:p>
            <a:r>
              <a:rPr lang="fr-FR" dirty="0"/>
              <a:t> </a:t>
            </a:r>
          </a:p>
        </p:txBody>
      </p:sp>
      <p:sp>
        <p:nvSpPr>
          <p:cNvPr id="16" name="Title 1">
            <a:extLst>
              <a:ext uri="{FF2B5EF4-FFF2-40B4-BE49-F238E27FC236}">
                <a16:creationId xmlns:a16="http://schemas.microsoft.com/office/drawing/2014/main" id="{6910C544-B75A-90B9-D114-868E155C073E}"/>
              </a:ext>
            </a:extLst>
          </p:cNvPr>
          <p:cNvSpPr txBox="1">
            <a:spLocks/>
          </p:cNvSpPr>
          <p:nvPr/>
        </p:nvSpPr>
        <p:spPr>
          <a:xfrm>
            <a:off x="9157333" y="2917618"/>
            <a:ext cx="2173607" cy="618215"/>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900" b="1" dirty="0">
              <a:solidFill>
                <a:srgbClr val="FF00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a:solidFill>
                  <a:srgbClr val="1B3B65"/>
                </a:solidFill>
                <a:latin typeface="Arial" panose="020B0604020202020204" pitchFamily="34" charset="0"/>
                <a:cs typeface="Arial" panose="020B0604020202020204" pitchFamily="34" charset="0"/>
              </a:rPr>
              <a:t>P.2.1-471</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2BB7A360-2B0A-4F98-45C7-8000420161D1}"/>
              </a:ext>
            </a:extLst>
          </p:cNvPr>
          <p:cNvPicPr>
            <a:picLocks noChangeAspect="1"/>
          </p:cNvPicPr>
          <p:nvPr/>
        </p:nvPicPr>
        <p:blipFill>
          <a:blip r:embed="rId3"/>
          <a:srcRect/>
          <a:stretch>
            <a:fillRect/>
          </a:stretch>
        </p:blipFill>
        <p:spPr bwMode="auto">
          <a:xfrm>
            <a:off x="10024282" y="2952157"/>
            <a:ext cx="566382" cy="583676"/>
          </a:xfrm>
          <a:prstGeom prst="rect">
            <a:avLst/>
          </a:prstGeom>
          <a:noFill/>
          <a:ln w="9525">
            <a:noFill/>
            <a:miter lim="800000"/>
            <a:headEnd/>
            <a:tailEnd/>
          </a:ln>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3">
            <a:extLst>
              <a:ext uri="{FF2B5EF4-FFF2-40B4-BE49-F238E27FC236}">
                <a16:creationId xmlns:a16="http://schemas.microsoft.com/office/drawing/2014/main" id="{E5B67DD5-AF62-4996-BFC8-D0709EAAF04C}"/>
              </a:ext>
            </a:extLst>
          </p:cNvPr>
          <p:cNvSpPr txBox="1"/>
          <p:nvPr/>
        </p:nvSpPr>
        <p:spPr>
          <a:xfrm>
            <a:off x="8164554" y="1487363"/>
            <a:ext cx="4027445" cy="5370638"/>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fr-FR" b="1" dirty="0"/>
          </a:p>
          <a:p>
            <a:endParaRPr lang="fr-FR" b="1" dirty="0"/>
          </a:p>
          <a:p>
            <a:endParaRPr lang="fr-FR" b="1" dirty="0"/>
          </a:p>
          <a:p>
            <a:endParaRPr lang="fr-FR" b="1" dirty="0"/>
          </a:p>
          <a:p>
            <a:endParaRPr lang="fr-FR" b="1" dirty="0"/>
          </a:p>
          <a:p>
            <a:endParaRPr lang="fr-FR" b="1" dirty="0"/>
          </a:p>
          <a:p>
            <a:endParaRPr lang="fr-FR" b="1" dirty="0"/>
          </a:p>
          <a:p>
            <a:endParaRPr lang="fr-FR" b="1" dirty="0"/>
          </a:p>
          <a:p>
            <a:endParaRPr lang="fr-FR" b="1" dirty="0"/>
          </a:p>
          <a:p>
            <a:endParaRPr lang="fr-FR" b="1" dirty="0"/>
          </a:p>
          <a:p>
            <a:r>
              <a:rPr lang="fr-FR" b="1" dirty="0">
                <a:latin typeface="Arial Rounded MT Bold" panose="020F0704030504030204" pitchFamily="34" charset="0"/>
              </a:rPr>
              <a:t>                             </a:t>
            </a:r>
            <a:r>
              <a:rPr lang="fr-FR" sz="800" b="1" dirty="0">
                <a:latin typeface="Arial Rounded MT Bold" panose="020F0704030504030204" pitchFamily="34" charset="0"/>
              </a:rPr>
              <a:t>Radioactive </a:t>
            </a:r>
            <a:r>
              <a:rPr lang="fr-FR" sz="800" b="1" dirty="0" err="1">
                <a:latin typeface="Arial Rounded MT Bold" panose="020F0704030504030204" pitchFamily="34" charset="0"/>
              </a:rPr>
              <a:t>decay</a:t>
            </a:r>
            <a:r>
              <a:rPr lang="fr-FR" sz="800" b="1" dirty="0">
                <a:latin typeface="Arial Rounded MT Bold" panose="020F0704030504030204" pitchFamily="34" charset="0"/>
              </a:rPr>
              <a:t> </a:t>
            </a:r>
            <a:r>
              <a:rPr lang="fr-FR" sz="800" b="1" dirty="0" err="1">
                <a:latin typeface="Arial Rounded MT Bold" panose="020F0704030504030204" pitchFamily="34" charset="0"/>
              </a:rPr>
              <a:t>curves</a:t>
            </a:r>
            <a:endParaRPr lang="fr-FR" sz="800" b="1" dirty="0">
              <a:latin typeface="Arial Rounded MT Bold" panose="020F0704030504030204" pitchFamily="34" charset="0"/>
            </a:endParaRPr>
          </a:p>
          <a:p>
            <a:r>
              <a:rPr lang="fr-FR" b="1" dirty="0">
                <a:latin typeface="Arial Rounded MT Bold" panose="020F0704030504030204" pitchFamily="34" charset="0"/>
              </a:rPr>
              <a:t>Conclusion</a:t>
            </a:r>
            <a:endParaRPr lang="fr-FR" dirty="0">
              <a:latin typeface="Arial Rounded MT Bold" panose="020F0704030504030204" pitchFamily="34" charset="0"/>
            </a:endParaRPr>
          </a:p>
          <a:p>
            <a:pPr algn="l"/>
            <a:r>
              <a:rPr lang="fr-FR" dirty="0">
                <a:latin typeface="Arial Rounded MT Bold" panose="020F0704030504030204" pitchFamily="34" charset="0"/>
              </a:rPr>
              <a:t>violon plots show consistent </a:t>
            </a:r>
            <a:r>
              <a:rPr lang="fr-FR" dirty="0" err="1">
                <a:latin typeface="Arial Rounded MT Bold" panose="020F0704030504030204" pitchFamily="34" charset="0"/>
              </a:rPr>
              <a:t>median</a:t>
            </a:r>
            <a:r>
              <a:rPr lang="fr-FR" dirty="0">
                <a:latin typeface="Arial Rounded MT Bold" panose="020F0704030504030204" pitchFamily="34" charset="0"/>
              </a:rPr>
              <a:t> </a:t>
            </a:r>
            <a:r>
              <a:rPr lang="fr-FR" dirty="0" err="1">
                <a:latin typeface="Arial Rounded MT Bold" panose="020F0704030504030204" pitchFamily="34" charset="0"/>
              </a:rPr>
              <a:t>ages</a:t>
            </a:r>
            <a:r>
              <a:rPr lang="fr-FR" dirty="0">
                <a:latin typeface="Arial Rounded MT Bold" panose="020F0704030504030204" pitchFamily="34" charset="0"/>
              </a:rPr>
              <a:t> </a:t>
            </a:r>
            <a:r>
              <a:rPr lang="fr-FR" dirty="0" err="1">
                <a:latin typeface="Arial Rounded MT Bold" panose="020F0704030504030204" pitchFamily="34" charset="0"/>
              </a:rPr>
              <a:t>across</a:t>
            </a:r>
            <a:r>
              <a:rPr lang="fr-FR" dirty="0">
                <a:latin typeface="Arial Rounded MT Bold" panose="020F0704030504030204" pitchFamily="34" charset="0"/>
              </a:rPr>
              <a:t> stations </a:t>
            </a:r>
            <a:r>
              <a:rPr lang="fr-FR" dirty="0" err="1">
                <a:latin typeface="Arial Rounded MT Bold" panose="020F0704030504030204" pitchFamily="34" charset="0"/>
              </a:rPr>
              <a:t>with</a:t>
            </a:r>
            <a:r>
              <a:rPr lang="fr-FR" dirty="0">
                <a:latin typeface="Arial Rounded MT Bold" panose="020F0704030504030204" pitchFamily="34" charset="0"/>
              </a:rPr>
              <a:t> </a:t>
            </a:r>
            <a:r>
              <a:rPr lang="fr-FR" dirty="0" err="1">
                <a:latin typeface="Arial Rounded MT Bold" panose="020F0704030504030204" pitchFamily="34" charset="0"/>
              </a:rPr>
              <a:t>some</a:t>
            </a:r>
            <a:r>
              <a:rPr lang="fr-FR" dirty="0">
                <a:latin typeface="Arial Rounded MT Bold" panose="020F0704030504030204" pitchFamily="34" charset="0"/>
              </a:rPr>
              <a:t> </a:t>
            </a:r>
            <a:r>
              <a:rPr lang="fr-FR" dirty="0" err="1">
                <a:latin typeface="Arial Rounded MT Bold" panose="020F0704030504030204" pitchFamily="34" charset="0"/>
              </a:rPr>
              <a:t>outliers</a:t>
            </a:r>
            <a:r>
              <a:rPr lang="fr-FR" dirty="0">
                <a:latin typeface="Arial Rounded MT Bold" panose="020F0704030504030204" pitchFamily="34" charset="0"/>
              </a:rPr>
              <a:t>.</a:t>
            </a:r>
          </a:p>
          <a:p>
            <a:pPr algn="l"/>
            <a:r>
              <a:rPr lang="fr-FR" dirty="0" err="1">
                <a:latin typeface="Arial Rounded MT Bold" panose="020F0704030504030204" pitchFamily="34" charset="0"/>
              </a:rPr>
              <a:t>Combining</a:t>
            </a:r>
            <a:r>
              <a:rPr lang="fr-FR" dirty="0">
                <a:latin typeface="Arial Rounded MT Bold" panose="020F0704030504030204" pitchFamily="34" charset="0"/>
              </a:rPr>
              <a:t> </a:t>
            </a:r>
            <a:r>
              <a:rPr lang="fr-FR" dirty="0" err="1">
                <a:latin typeface="Arial Rounded MT Bold" panose="020F0704030504030204" pitchFamily="34" charset="0"/>
              </a:rPr>
              <a:t>decay</a:t>
            </a:r>
            <a:r>
              <a:rPr lang="fr-FR" dirty="0">
                <a:latin typeface="Arial Rounded MT Bold" panose="020F0704030504030204" pitchFamily="34" charset="0"/>
              </a:rPr>
              <a:t> modeling and </a:t>
            </a:r>
            <a:r>
              <a:rPr lang="fr-FR" dirty="0" err="1">
                <a:latin typeface="Arial Rounded MT Bold" panose="020F0704030504030204" pitchFamily="34" charset="0"/>
              </a:rPr>
              <a:t>statistical</a:t>
            </a:r>
            <a:r>
              <a:rPr lang="fr-FR" dirty="0">
                <a:latin typeface="Arial Rounded MT Bold" panose="020F0704030504030204" pitchFamily="34" charset="0"/>
              </a:rPr>
              <a:t> </a:t>
            </a:r>
            <a:r>
              <a:rPr lang="fr-FR" dirty="0" err="1">
                <a:latin typeface="Arial Rounded MT Bold" panose="020F0704030504030204" pitchFamily="34" charset="0"/>
              </a:rPr>
              <a:t>visualization</a:t>
            </a:r>
            <a:r>
              <a:rPr lang="fr-FR" dirty="0">
                <a:latin typeface="Arial Rounded MT Bold" panose="020F0704030504030204" pitchFamily="34" charset="0"/>
              </a:rPr>
              <a:t> </a:t>
            </a:r>
            <a:r>
              <a:rPr lang="fr-FR" dirty="0" err="1">
                <a:latin typeface="Arial Rounded MT Bold" panose="020F0704030504030204" pitchFamily="34" charset="0"/>
              </a:rPr>
              <a:t>refines</a:t>
            </a:r>
            <a:r>
              <a:rPr lang="fr-FR" dirty="0">
                <a:latin typeface="Arial Rounded MT Bold" panose="020F0704030504030204" pitchFamily="34" charset="0"/>
              </a:rPr>
              <a:t> the estimation of </a:t>
            </a:r>
            <a:r>
              <a:rPr lang="fr-FR" dirty="0" err="1">
                <a:latin typeface="Arial Rounded MT Bold" panose="020F0704030504030204" pitchFamily="34" charset="0"/>
              </a:rPr>
              <a:t>origin</a:t>
            </a:r>
            <a:r>
              <a:rPr lang="fr-FR" dirty="0">
                <a:latin typeface="Arial Rounded MT Bold" panose="020F0704030504030204" pitchFamily="34" charset="0"/>
              </a:rPr>
              <a:t> time.</a:t>
            </a:r>
          </a:p>
          <a:p>
            <a:pPr algn="l"/>
            <a:r>
              <a:rPr lang="fr-FR" dirty="0">
                <a:latin typeface="Arial Rounded MT Bold" panose="020F0704030504030204" pitchFamily="34" charset="0"/>
              </a:rPr>
              <a:t>Results </a:t>
            </a:r>
            <a:r>
              <a:rPr lang="fr-FR" dirty="0" err="1">
                <a:latin typeface="Arial Rounded MT Bold" panose="020F0704030504030204" pitchFamily="34" charset="0"/>
              </a:rPr>
              <a:t>align</a:t>
            </a:r>
            <a:r>
              <a:rPr lang="fr-FR" dirty="0">
                <a:latin typeface="Arial Rounded MT Bold" panose="020F0704030504030204" pitchFamily="34" charset="0"/>
              </a:rPr>
              <a:t> </a:t>
            </a:r>
            <a:r>
              <a:rPr lang="fr-FR" dirty="0" err="1">
                <a:latin typeface="Arial Rounded MT Bold" panose="020F0704030504030204" pitchFamily="34" charset="0"/>
              </a:rPr>
              <a:t>with</a:t>
            </a:r>
            <a:r>
              <a:rPr lang="fr-FR" dirty="0">
                <a:latin typeface="Arial Rounded MT Bold" panose="020F0704030504030204" pitchFamily="34" charset="0"/>
              </a:rPr>
              <a:t> </a:t>
            </a:r>
            <a:r>
              <a:rPr lang="fr-FR" dirty="0" err="1">
                <a:latin typeface="Arial Rounded MT Bold" panose="020F0704030504030204" pitchFamily="34" charset="0"/>
              </a:rPr>
              <a:t>independent</a:t>
            </a:r>
            <a:r>
              <a:rPr lang="fr-FR" dirty="0">
                <a:latin typeface="Arial Rounded MT Bold" panose="020F0704030504030204" pitchFamily="34" charset="0"/>
              </a:rPr>
              <a:t> </a:t>
            </a:r>
            <a:r>
              <a:rPr lang="fr-FR" dirty="0" err="1">
                <a:latin typeface="Arial Rounded MT Bold" panose="020F0704030504030204" pitchFamily="34" charset="0"/>
              </a:rPr>
              <a:t>seismic</a:t>
            </a:r>
            <a:r>
              <a:rPr lang="fr-FR" dirty="0">
                <a:latin typeface="Arial Rounded MT Bold" panose="020F0704030504030204" pitchFamily="34" charset="0"/>
              </a:rPr>
              <a:t> data, </a:t>
            </a:r>
            <a:r>
              <a:rPr lang="fr-FR" dirty="0" err="1">
                <a:latin typeface="Arial Rounded MT Bold" panose="020F0704030504030204" pitchFamily="34" charset="0"/>
              </a:rPr>
              <a:t>confirming</a:t>
            </a:r>
            <a:r>
              <a:rPr lang="fr-FR" dirty="0">
                <a:latin typeface="Arial Rounded MT Bold" panose="020F0704030504030204" pitchFamily="34" charset="0"/>
              </a:rPr>
              <a:t> the </a:t>
            </a:r>
            <a:r>
              <a:rPr lang="fr-FR" dirty="0" err="1">
                <a:latin typeface="Arial Rounded MT Bold" panose="020F0704030504030204" pitchFamily="34" charset="0"/>
              </a:rPr>
              <a:t>method’s</a:t>
            </a:r>
            <a:r>
              <a:rPr lang="fr-FR" dirty="0">
                <a:latin typeface="Arial Rounded MT Bold" panose="020F0704030504030204" pitchFamily="34" charset="0"/>
              </a:rPr>
              <a:t> </a:t>
            </a:r>
            <a:r>
              <a:rPr lang="fr-FR" dirty="0" err="1">
                <a:latin typeface="Arial Rounded MT Bold" panose="020F0704030504030204" pitchFamily="34" charset="0"/>
              </a:rPr>
              <a:t>reliability</a:t>
            </a:r>
            <a:r>
              <a:rPr lang="fr-FR" dirty="0">
                <a:latin typeface="Arial Rounded MT Bold" panose="020F0704030504030204" pitchFamily="34" charset="0"/>
              </a:rPr>
              <a:t>.</a:t>
            </a:r>
          </a:p>
          <a:p>
            <a:pPr algn="l"/>
            <a:r>
              <a:rPr lang="fr-FR" dirty="0">
                <a:latin typeface="Arial Rounded MT Bold" panose="020F0704030504030204" pitchFamily="34" charset="0"/>
              </a:rPr>
              <a:t>  </a:t>
            </a:r>
            <a:r>
              <a:rPr lang="fr-FR" dirty="0" err="1">
                <a:latin typeface="Arial Rounded MT Bold" panose="020F0704030504030204" pitchFamily="34" charset="0"/>
              </a:rPr>
              <a:t>Remaining</a:t>
            </a:r>
            <a:r>
              <a:rPr lang="fr-FR" dirty="0">
                <a:latin typeface="Arial Rounded MT Bold" panose="020F0704030504030204" pitchFamily="34" charset="0"/>
              </a:rPr>
              <a:t> challenges </a:t>
            </a:r>
            <a:r>
              <a:rPr lang="fr-FR" dirty="0" err="1">
                <a:latin typeface="Arial Rounded MT Bold" panose="020F0704030504030204" pitchFamily="34" charset="0"/>
              </a:rPr>
              <a:t>include</a:t>
            </a:r>
            <a:r>
              <a:rPr lang="fr-FR" dirty="0">
                <a:latin typeface="Arial Rounded MT Bold" panose="020F0704030504030204" pitchFamily="34" charset="0"/>
              </a:rPr>
              <a:t> modeling </a:t>
            </a:r>
            <a:r>
              <a:rPr lang="fr-FR" dirty="0" err="1">
                <a:latin typeface="Arial Rounded MT Bold" panose="020F0704030504030204" pitchFamily="34" charset="0"/>
              </a:rPr>
              <a:t>atmospheric</a:t>
            </a:r>
            <a:r>
              <a:rPr lang="fr-FR" dirty="0">
                <a:latin typeface="Arial Rounded MT Bold" panose="020F0704030504030204" pitchFamily="34" charset="0"/>
              </a:rPr>
              <a:t> transport and station network </a:t>
            </a:r>
            <a:r>
              <a:rPr lang="fr-FR" dirty="0" err="1">
                <a:latin typeface="Arial Rounded MT Bold" panose="020F0704030504030204" pitchFamily="34" charset="0"/>
              </a:rPr>
              <a:t>coverage</a:t>
            </a:r>
            <a:r>
              <a:rPr lang="fr-FR" dirty="0">
                <a:latin typeface="Arial Rounded MT Bold" panose="020F0704030504030204" pitchFamily="34" charset="0"/>
              </a:rPr>
              <a:t>.</a:t>
            </a:r>
          </a:p>
        </p:txBody>
      </p:sp>
      <p:sp>
        <p:nvSpPr>
          <p:cNvPr id="20" name="TextBox 3">
            <a:extLst>
              <a:ext uri="{FF2B5EF4-FFF2-40B4-BE49-F238E27FC236}">
                <a16:creationId xmlns:a16="http://schemas.microsoft.com/office/drawing/2014/main" id="{1E89CD43-FF80-3593-7026-BDF338BBFF94}"/>
              </a:ext>
            </a:extLst>
          </p:cNvPr>
          <p:cNvSpPr txBox="1"/>
          <p:nvPr/>
        </p:nvSpPr>
        <p:spPr>
          <a:xfrm>
            <a:off x="4196999" y="1456488"/>
            <a:ext cx="3798000" cy="507860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l"/>
            <a:r>
              <a:rPr lang="fr-FR" dirty="0">
                <a:latin typeface="Arial Rounded MT Bold" panose="020F0704030504030204" pitchFamily="34" charset="0"/>
              </a:rPr>
              <a:t>Use of real IMS network data </a:t>
            </a:r>
            <a:r>
              <a:rPr lang="fr-FR" dirty="0" err="1">
                <a:latin typeface="Arial Rounded MT Bold" panose="020F0704030504030204" pitchFamily="34" charset="0"/>
              </a:rPr>
              <a:t>from</a:t>
            </a:r>
            <a:r>
              <a:rPr lang="fr-FR" dirty="0">
                <a:latin typeface="Arial Rounded MT Bold" panose="020F0704030504030204" pitchFamily="34" charset="0"/>
              </a:rPr>
              <a:t> the DPRK </a:t>
            </a:r>
            <a:r>
              <a:rPr lang="fr-FR" dirty="0" err="1">
                <a:latin typeface="Arial Rounded MT Bold" panose="020F0704030504030204" pitchFamily="34" charset="0"/>
              </a:rPr>
              <a:t>nuclear</a:t>
            </a:r>
            <a:r>
              <a:rPr lang="fr-FR" dirty="0">
                <a:latin typeface="Arial Rounded MT Bold" panose="020F0704030504030204" pitchFamily="34" charset="0"/>
              </a:rPr>
              <a:t> tests in 2013.</a:t>
            </a:r>
          </a:p>
          <a:p>
            <a:r>
              <a:rPr lang="fr-FR" dirty="0">
                <a:latin typeface="Arial Rounded MT Bold" panose="020F0704030504030204" pitchFamily="34" charset="0"/>
              </a:rPr>
              <a:t>Simulation of </a:t>
            </a:r>
            <a:r>
              <a:rPr lang="fr-FR" dirty="0" err="1">
                <a:latin typeface="Arial Rounded MT Bold" panose="020F0704030504030204" pitchFamily="34" charset="0"/>
              </a:rPr>
              <a:t>isotopic</a:t>
            </a:r>
            <a:r>
              <a:rPr lang="fr-FR" dirty="0">
                <a:latin typeface="Arial Rounded MT Bold" panose="020F0704030504030204" pitchFamily="34" charset="0"/>
              </a:rPr>
              <a:t> ratios Xe-135/Xe-133 and Xe-131m/Xe-133.</a:t>
            </a:r>
          </a:p>
          <a:p>
            <a:pPr algn="l"/>
            <a:r>
              <a:rPr lang="fr-FR" dirty="0">
                <a:latin typeface="Arial Rounded MT Bold" panose="020F0704030504030204" pitchFamily="34" charset="0"/>
              </a:rPr>
              <a:t>Radioactive </a:t>
            </a:r>
            <a:r>
              <a:rPr lang="fr-FR" dirty="0" err="1">
                <a:latin typeface="Arial Rounded MT Bold" panose="020F0704030504030204" pitchFamily="34" charset="0"/>
              </a:rPr>
              <a:t>decay</a:t>
            </a:r>
            <a:r>
              <a:rPr lang="fr-FR" dirty="0">
                <a:latin typeface="Arial Rounded MT Bold" panose="020F0704030504030204" pitchFamily="34" charset="0"/>
              </a:rPr>
              <a:t> modeling to back-</a:t>
            </a:r>
            <a:r>
              <a:rPr lang="fr-FR" dirty="0" err="1">
                <a:latin typeface="Arial Rounded MT Bold" panose="020F0704030504030204" pitchFamily="34" charset="0"/>
              </a:rPr>
              <a:t>calculate</a:t>
            </a:r>
            <a:r>
              <a:rPr lang="fr-FR" dirty="0">
                <a:latin typeface="Arial Rounded MT Bold" panose="020F0704030504030204" pitchFamily="34" charset="0"/>
              </a:rPr>
              <a:t> the </a:t>
            </a:r>
            <a:r>
              <a:rPr lang="fr-FR" dirty="0" err="1">
                <a:latin typeface="Arial Rounded MT Bold" panose="020F0704030504030204" pitchFamily="34" charset="0"/>
              </a:rPr>
              <a:t>elapsed</a:t>
            </a:r>
            <a:r>
              <a:rPr lang="fr-FR" dirty="0">
                <a:latin typeface="Arial Rounded MT Bold" panose="020F0704030504030204" pitchFamily="34" charset="0"/>
              </a:rPr>
              <a:t> time </a:t>
            </a:r>
            <a:r>
              <a:rPr lang="fr-FR" dirty="0" err="1">
                <a:latin typeface="Arial Rounded MT Bold" panose="020F0704030504030204" pitchFamily="34" charset="0"/>
              </a:rPr>
              <a:t>since</a:t>
            </a:r>
            <a:r>
              <a:rPr lang="fr-FR" dirty="0">
                <a:latin typeface="Arial Rounded MT Bold" panose="020F0704030504030204" pitchFamily="34" charset="0"/>
              </a:rPr>
              <a:t> </a:t>
            </a:r>
            <a:r>
              <a:rPr lang="fr-FR" dirty="0" err="1">
                <a:latin typeface="Arial Rounded MT Bold" panose="020F0704030504030204" pitchFamily="34" charset="0"/>
              </a:rPr>
              <a:t>detonation</a:t>
            </a:r>
            <a:endParaRPr lang="fr-FR" dirty="0">
              <a:latin typeface="Arial Rounded MT Bold" panose="020F0704030504030204" pitchFamily="34" charset="0"/>
            </a:endParaRPr>
          </a:p>
          <a:p>
            <a:pPr algn="l"/>
            <a:r>
              <a:rPr lang="fr-FR" dirty="0" err="1">
                <a:latin typeface="Arial Rounded MT Bold" panose="020F0704030504030204" pitchFamily="34" charset="0"/>
              </a:rPr>
              <a:t>Statistical</a:t>
            </a:r>
            <a:r>
              <a:rPr lang="fr-FR" dirty="0">
                <a:latin typeface="Arial Rounded MT Bold" panose="020F0704030504030204" pitchFamily="34" charset="0"/>
              </a:rPr>
              <a:t> validation </a:t>
            </a:r>
            <a:r>
              <a:rPr lang="fr-FR" dirty="0" err="1">
                <a:latin typeface="Arial Rounded MT Bold" panose="020F0704030504030204" pitchFamily="34" charset="0"/>
              </a:rPr>
              <a:t>using</a:t>
            </a:r>
            <a:r>
              <a:rPr lang="fr-FR" dirty="0">
                <a:latin typeface="Arial Rounded MT Bold" panose="020F0704030504030204" pitchFamily="34" charset="0"/>
              </a:rPr>
              <a:t> violon plots to show </a:t>
            </a:r>
            <a:r>
              <a:rPr lang="fr-FR" dirty="0" err="1">
                <a:latin typeface="Arial Rounded MT Bold" panose="020F0704030504030204" pitchFamily="34" charset="0"/>
              </a:rPr>
              <a:t>median</a:t>
            </a:r>
            <a:r>
              <a:rPr lang="fr-FR" dirty="0">
                <a:latin typeface="Arial Rounded MT Bold" panose="020F0704030504030204" pitchFamily="34" charset="0"/>
              </a:rPr>
              <a:t>, spread and </a:t>
            </a:r>
            <a:r>
              <a:rPr lang="fr-FR" dirty="0" err="1">
                <a:latin typeface="Arial Rounded MT Bold" panose="020F0704030504030204" pitchFamily="34" charset="0"/>
              </a:rPr>
              <a:t>detect</a:t>
            </a:r>
            <a:r>
              <a:rPr lang="fr-FR" dirty="0">
                <a:latin typeface="Arial Rounded MT Bold" panose="020F0704030504030204" pitchFamily="34" charset="0"/>
              </a:rPr>
              <a:t> </a:t>
            </a:r>
            <a:r>
              <a:rPr lang="fr-FR" dirty="0" err="1">
                <a:latin typeface="Arial Rounded MT Bold" panose="020F0704030504030204" pitchFamily="34" charset="0"/>
              </a:rPr>
              <a:t>outliers</a:t>
            </a:r>
            <a:r>
              <a:rPr lang="fr-FR" dirty="0">
                <a:latin typeface="Arial Rounded MT Bold" panose="020F0704030504030204" pitchFamily="34" charset="0"/>
              </a:rPr>
              <a:t>.</a:t>
            </a:r>
          </a:p>
          <a:p>
            <a:r>
              <a:rPr lang="fr-FR" dirty="0">
                <a:latin typeface="Arial Rounded MT Bold" panose="020F0704030504030204" pitchFamily="34" charset="0"/>
              </a:rPr>
              <a:t>Cross-validation </a:t>
            </a:r>
            <a:r>
              <a:rPr lang="fr-FR" dirty="0" err="1">
                <a:latin typeface="Arial Rounded MT Bold" panose="020F0704030504030204" pitchFamily="34" charset="0"/>
              </a:rPr>
              <a:t>with</a:t>
            </a:r>
            <a:r>
              <a:rPr lang="fr-FR" dirty="0">
                <a:latin typeface="Arial Rounded MT Bold" panose="020F0704030504030204" pitchFamily="34" charset="0"/>
              </a:rPr>
              <a:t> </a:t>
            </a:r>
            <a:r>
              <a:rPr lang="fr-FR" dirty="0" err="1">
                <a:latin typeface="Arial Rounded MT Bold" panose="020F0704030504030204" pitchFamily="34" charset="0"/>
              </a:rPr>
              <a:t>seismic</a:t>
            </a:r>
            <a:r>
              <a:rPr lang="fr-FR" dirty="0">
                <a:latin typeface="Arial Rounded MT Bold" panose="020F0704030504030204" pitchFamily="34" charset="0"/>
              </a:rPr>
              <a:t> data</a:t>
            </a:r>
          </a:p>
          <a:p>
            <a:r>
              <a:rPr lang="fr-FR" sz="1200" noProof="0" dirty="0">
                <a:latin typeface="Arial Rounded MT Bold" panose="020F0704030504030204" pitchFamily="34" charset="0"/>
              </a:rPr>
              <a:t>  </a:t>
            </a:r>
            <a:r>
              <a:rPr lang="fr-FR" b="1" noProof="0" dirty="0">
                <a:latin typeface="Arial Rounded MT Bold" panose="020F0704030504030204" pitchFamily="34" charset="0"/>
              </a:rPr>
              <a:t>Results/Conclusion</a:t>
            </a:r>
          </a:p>
          <a:p>
            <a:r>
              <a:rPr lang="fr-FR" b="1" dirty="0">
                <a:latin typeface="Arial Rounded MT Bold" panose="020F0704030504030204" pitchFamily="34" charset="0"/>
              </a:rPr>
              <a:t>                                   Results</a:t>
            </a:r>
            <a:endParaRPr lang="en-GB" b="1" noProof="0" dirty="0">
              <a:latin typeface="Arial Rounded MT Bold" panose="020F0704030504030204" pitchFamily="34" charset="0"/>
            </a:endParaRPr>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dirty="0">
                <a:solidFill>
                  <a:schemeClr val="bg1"/>
                </a:solidFill>
                <a:latin typeface="Arial Rounded MT Bold" panose="020F0704030504030204" pitchFamily="34" charset="0"/>
                <a:cs typeface="Arial" panose="020B0604020202020204" pitchFamily="34" charset="0"/>
              </a:rPr>
              <a:t>Applying Radioxenon Isotopic Ratio for Nuclear Explosion Monitoring:</a:t>
            </a:r>
            <a:endParaRPr lang="en-GB" sz="1600" b="1" noProof="0" dirty="0">
              <a:solidFill>
                <a:schemeClr val="bg1"/>
              </a:solidFill>
              <a:latin typeface="Arial Rounded MT Bold" panose="020F0704030504030204" pitchFamily="34" charset="0"/>
              <a:cs typeface="Arial" panose="020B0604020202020204" pitchFamily="34" charset="0"/>
            </a:endParaRPr>
          </a:p>
          <a:p>
            <a:r>
              <a:rPr lang="en-GB" sz="1600" b="1" dirty="0">
                <a:solidFill>
                  <a:schemeClr val="bg1"/>
                </a:solidFill>
                <a:latin typeface="Arial Rounded MT Bold" panose="020F0704030504030204" pitchFamily="34" charset="0"/>
                <a:cs typeface="Arial" panose="020B0604020202020204" pitchFamily="34" charset="0"/>
              </a:rPr>
              <a:t>Determining of Origin Time</a:t>
            </a:r>
            <a:endParaRPr lang="en-GB" sz="1600" b="1" noProof="0" dirty="0">
              <a:solidFill>
                <a:schemeClr val="bg1"/>
              </a:solidFill>
              <a:latin typeface="Arial Rounded MT Bold" panose="020F0704030504030204" pitchFamily="34" charset="0"/>
              <a:cs typeface="Arial" panose="020B0604020202020204" pitchFamily="34" charset="0"/>
            </a:endParaRPr>
          </a:p>
        </p:txBody>
      </p:sp>
      <p:sp>
        <p:nvSpPr>
          <p:cNvPr id="8" name="TextBox 3">
            <a:extLst>
              <a:ext uri="{FF2B5EF4-FFF2-40B4-BE49-F238E27FC236}">
                <a16:creationId xmlns:a16="http://schemas.microsoft.com/office/drawing/2014/main" id="{E90810EB-C9FE-C1F2-4CE1-32C95CB36FE8}"/>
              </a:ext>
            </a:extLst>
          </p:cNvPr>
          <p:cNvSpPr txBox="1"/>
          <p:nvPr/>
        </p:nvSpPr>
        <p:spPr>
          <a:xfrm>
            <a:off x="141928" y="1471928"/>
            <a:ext cx="3950012" cy="506316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algn="l"/>
            <a:r>
              <a:rPr lang="en-US" dirty="0">
                <a:latin typeface="Arial Rounded MT Bold" panose="020F0704030504030204" pitchFamily="34" charset="0"/>
              </a:rPr>
              <a:t>Estimating the origin time of a nuclear explosion is key for verifying compliance with the CTBT.</a:t>
            </a:r>
            <a:br>
              <a:rPr lang="en-US" dirty="0">
                <a:latin typeface="Arial Rounded MT Bold" panose="020F0704030504030204" pitchFamily="34" charset="0"/>
              </a:rPr>
            </a:br>
            <a:endParaRPr lang="en-US" dirty="0">
              <a:latin typeface="Arial Rounded MT Bold" panose="020F0704030504030204" pitchFamily="34" charset="0"/>
            </a:endParaRPr>
          </a:p>
          <a:p>
            <a:pPr algn="l"/>
            <a:r>
              <a:rPr lang="en-US" dirty="0">
                <a:latin typeface="Arial Rounded MT Bold" panose="020F0704030504030204" pitchFamily="34" charset="0"/>
              </a:rPr>
              <a:t>Radioxenon isotopes (¹³¹mXe, ¹³³Xe, ¹³³mXe, ¹³⁵Xe) are produced during fission and detected by the IMS network.</a:t>
            </a:r>
          </a:p>
          <a:p>
            <a:pPr algn="l"/>
            <a:br>
              <a:rPr lang="en-US" dirty="0">
                <a:latin typeface="Arial Rounded MT Bold" panose="020F0704030504030204" pitchFamily="34" charset="0"/>
              </a:rPr>
            </a:br>
            <a:r>
              <a:rPr lang="en-US" dirty="0">
                <a:latin typeface="Arial Rounded MT Bold" panose="020F0704030504030204" pitchFamily="34" charset="0"/>
              </a:rPr>
              <a:t>Their isotopic ratios change over time because of radioactive decay, revealing the time since detonation.</a:t>
            </a:r>
          </a:p>
          <a:p>
            <a:pPr algn="l"/>
            <a:br>
              <a:rPr lang="en-US" dirty="0">
                <a:latin typeface="Arial Rounded MT Bold" panose="020F0704030504030204" pitchFamily="34" charset="0"/>
              </a:rPr>
            </a:br>
            <a:r>
              <a:rPr lang="en-US" dirty="0">
                <a:latin typeface="Arial Rounded MT Bold" panose="020F0704030504030204" pitchFamily="34" charset="0"/>
              </a:rPr>
              <a:t>The Xe-135/Xe-133 ratio decreases steadily due to the shorter half-life of Xe-135.</a:t>
            </a:r>
          </a:p>
          <a:p>
            <a:pPr algn="l"/>
            <a:br>
              <a:rPr lang="en-US" dirty="0">
                <a:latin typeface="Arial Rounded MT Bold" panose="020F0704030504030204" pitchFamily="34" charset="0"/>
              </a:rPr>
            </a:br>
            <a:r>
              <a:rPr lang="en-US" dirty="0">
                <a:latin typeface="Arial Rounded MT Bold" panose="020F0704030504030204" pitchFamily="34" charset="0"/>
              </a:rPr>
              <a:t>The Xe-131m/Xe-133 ratio provides an additional time marker.</a:t>
            </a:r>
          </a:p>
          <a:p>
            <a:pPr algn="l"/>
            <a:r>
              <a:rPr lang="en-US" dirty="0">
                <a:latin typeface="Arial Rounded MT Bold" panose="020F0704030504030204" pitchFamily="34" charset="0"/>
              </a:rPr>
              <a:t>Decay models applied to these ratios, combined with violin plots, improve origin time estimates.</a:t>
            </a:r>
          </a:p>
          <a:p>
            <a:pPr algn="l"/>
            <a:r>
              <a:rPr lang="en-US" dirty="0">
                <a:latin typeface="Arial Rounded MT Bold" panose="020F0704030504030204" pitchFamily="34" charset="0"/>
              </a:rPr>
              <a:t>This approach helps detect anomalies and is validated by </a:t>
            </a:r>
            <a:r>
              <a:rPr lang="en-US" dirty="0" err="1">
                <a:latin typeface="Arial Rounded MT Bold" panose="020F0704030504030204" pitchFamily="34" charset="0"/>
              </a:rPr>
              <a:t>sismic</a:t>
            </a:r>
            <a:r>
              <a:rPr lang="en-US" dirty="0">
                <a:latin typeface="Arial Rounded MT Bold" panose="020F0704030504030204" pitchFamily="34" charset="0"/>
              </a:rPr>
              <a:t> data   .</a:t>
            </a:r>
            <a:br>
              <a:rPr lang="en-US" dirty="0">
                <a:latin typeface="Arial Rounded MT Bold" panose="020F0704030504030204" pitchFamily="34" charset="0"/>
              </a:rPr>
            </a:br>
            <a:endParaRPr lang="en-US" dirty="0">
              <a:latin typeface="Arial Rounded MT Bold" panose="020F0704030504030204" pitchFamily="34" charset="0"/>
            </a:endParaRPr>
          </a:p>
        </p:txBody>
      </p:sp>
      <p:sp>
        <p:nvSpPr>
          <p:cNvPr id="15" name="TextBox 3">
            <a:extLst>
              <a:ext uri="{FF2B5EF4-FFF2-40B4-BE49-F238E27FC236}">
                <a16:creationId xmlns:a16="http://schemas.microsoft.com/office/drawing/2014/main" id="{143C780A-D306-D9FA-EEC7-455406624C00}"/>
              </a:ext>
            </a:extLst>
          </p:cNvPr>
          <p:cNvSpPr txBox="1"/>
          <p:nvPr/>
        </p:nvSpPr>
        <p:spPr>
          <a:xfrm>
            <a:off x="4187951" y="636452"/>
            <a:ext cx="7005502" cy="369332"/>
          </a:xfrm>
          <a:prstGeom prst="rect">
            <a:avLst/>
          </a:prstGeom>
          <a:noFill/>
        </p:spPr>
        <p:txBody>
          <a:bodyPr wrap="square" lIns="0" tIns="0" rIns="0" bIns="0" rtlCol="0" anchor="t">
            <a:normAutofit/>
          </a:bodyPr>
          <a:lstStyle/>
          <a:p>
            <a:r>
              <a:rPr lang="en-GB" sz="1200" dirty="0">
                <a:solidFill>
                  <a:srgbClr val="1A3A64"/>
                </a:solidFill>
                <a:latin typeface="Arial" panose="020B0604020202020204" pitchFamily="34" charset="0"/>
                <a:cs typeface="Arial" panose="020B0604020202020204" pitchFamily="34" charset="0"/>
              </a:rPr>
              <a:t>   </a:t>
            </a:r>
            <a:r>
              <a:rPr lang="en-GB" sz="1200" dirty="0">
                <a:solidFill>
                  <a:srgbClr val="1A3A64"/>
                </a:solidFill>
                <a:latin typeface="Arial Rounded MT Bold" panose="020F0704030504030204" pitchFamily="34" charset="0"/>
                <a:cs typeface="Arial" panose="020B0604020202020204" pitchFamily="34" charset="0"/>
              </a:rPr>
              <a:t>I</a:t>
            </a:r>
            <a:r>
              <a:rPr lang="en-GB" sz="1200" noProof="0" dirty="0" err="1">
                <a:solidFill>
                  <a:srgbClr val="1A3A64"/>
                </a:solidFill>
                <a:latin typeface="Arial Rounded MT Bold" panose="020F0704030504030204" pitchFamily="34" charset="0"/>
                <a:cs typeface="Arial" panose="020B0604020202020204" pitchFamily="34" charset="0"/>
              </a:rPr>
              <a:t>drissa</a:t>
            </a:r>
            <a:r>
              <a:rPr lang="en-GB" sz="1200" noProof="0" dirty="0">
                <a:solidFill>
                  <a:srgbClr val="1A3A64"/>
                </a:solidFill>
                <a:latin typeface="Arial Rounded MT Bold" panose="020F0704030504030204" pitchFamily="34" charset="0"/>
                <a:cs typeface="Arial" panose="020B0604020202020204" pitchFamily="34" charset="0"/>
              </a:rPr>
              <a:t> Ouedraogo , Martin B Kalinowski </a:t>
            </a:r>
            <a:endParaRPr lang="en-GB"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41928" y="105990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latin typeface="Arial Rounded MT Bold" panose="020F0704030504030204" pitchFamily="34" charset="0"/>
              </a:rPr>
              <a:t>Introduction  </a:t>
            </a:r>
            <a:endParaRPr lang="en-GB" dirty="0"/>
          </a:p>
        </p:txBody>
      </p:sp>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28737"/>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fr-FR" dirty="0">
                <a:latin typeface="Arial Rounded MT Bold" panose="020F0704030504030204" pitchFamily="34" charset="0"/>
              </a:rPr>
              <a:t>Methods/Data</a:t>
            </a:r>
          </a:p>
        </p:txBody>
      </p:sp>
      <p:sp>
        <p:nvSpPr>
          <p:cNvPr id="27" name="TextBox 3">
            <a:extLst>
              <a:ext uri="{FF2B5EF4-FFF2-40B4-BE49-F238E27FC236}">
                <a16:creationId xmlns:a16="http://schemas.microsoft.com/office/drawing/2014/main" id="{35C23D38-1D02-FA1F-40B5-BBB882222001}"/>
              </a:ext>
            </a:extLst>
          </p:cNvPr>
          <p:cNvSpPr txBox="1"/>
          <p:nvPr/>
        </p:nvSpPr>
        <p:spPr>
          <a:xfrm>
            <a:off x="8233976" y="105990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latin typeface="Arial Rounded MT Bold" panose="020F0704030504030204" pitchFamily="34" charset="0"/>
              </a:rPr>
              <a:t>Results/Conclusion </a:t>
            </a:r>
            <a:endParaRPr lang="en-GB" dirty="0"/>
          </a:p>
        </p:txBody>
      </p:sp>
      <p:sp>
        <p:nvSpPr>
          <p:cNvPr id="34" name="Title 1">
            <a:extLst>
              <a:ext uri="{FF2B5EF4-FFF2-40B4-BE49-F238E27FC236}">
                <a16:creationId xmlns:a16="http://schemas.microsoft.com/office/drawing/2014/main" id="{BEDA9E74-3579-844B-AE94-60F78ADADB80}"/>
              </a:ext>
            </a:extLst>
          </p:cNvPr>
          <p:cNvSpPr txBox="1">
            <a:spLocks/>
          </p:cNvSpPr>
          <p:nvPr/>
        </p:nvSpPr>
        <p:spPr>
          <a:xfrm>
            <a:off x="11376906" y="6246159"/>
            <a:ext cx="627938" cy="503891"/>
          </a:xfrm>
          <a:prstGeom prst="rect">
            <a:avLst/>
          </a:prstGeom>
          <a:ln>
            <a:solidFill>
              <a:srgbClr val="FF0000"/>
            </a:solidFill>
          </a:ln>
        </p:spPr>
        <p:txBody>
          <a:bodyPr anchor="ct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900" b="1" dirty="0">
              <a:solidFill>
                <a:srgbClr val="FF000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P2.1-471</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AFF40FB5-6CE8-27BD-F741-9C273F3582BD}"/>
              </a:ext>
            </a:extLst>
          </p:cNvPr>
          <p:cNvPicPr>
            <a:picLocks noChangeAspect="1"/>
          </p:cNvPicPr>
          <p:nvPr/>
        </p:nvPicPr>
        <p:blipFill>
          <a:blip r:embed="rId3"/>
          <a:srcRect/>
          <a:stretch>
            <a:fillRect/>
          </a:stretch>
        </p:blipFill>
        <p:spPr bwMode="auto">
          <a:xfrm>
            <a:off x="11490958" y="6226598"/>
            <a:ext cx="559113" cy="583676"/>
          </a:xfrm>
          <a:prstGeom prst="rect">
            <a:avLst/>
          </a:prstGeom>
          <a:noFill/>
          <a:ln w="9525">
            <a:noFill/>
            <a:miter lim="800000"/>
            <a:headEnd/>
            <a:tailEnd/>
          </a:ln>
        </p:spPr>
      </p:pic>
      <p:pic>
        <p:nvPicPr>
          <p:cNvPr id="4" name="Image 3">
            <a:extLst>
              <a:ext uri="{FF2B5EF4-FFF2-40B4-BE49-F238E27FC236}">
                <a16:creationId xmlns:a16="http://schemas.microsoft.com/office/drawing/2014/main" id="{EA0962F2-3C05-2593-588C-E3A5CD570587}"/>
              </a:ext>
            </a:extLst>
          </p:cNvPr>
          <p:cNvPicPr>
            <a:picLocks noChangeAspect="1"/>
          </p:cNvPicPr>
          <p:nvPr/>
        </p:nvPicPr>
        <p:blipFill>
          <a:blip r:embed="rId4"/>
          <a:stretch>
            <a:fillRect/>
          </a:stretch>
        </p:blipFill>
        <p:spPr>
          <a:xfrm>
            <a:off x="4253741" y="4015035"/>
            <a:ext cx="3684512" cy="2787957"/>
          </a:xfrm>
          <a:prstGeom prst="rect">
            <a:avLst/>
          </a:prstGeom>
        </p:spPr>
      </p:pic>
      <p:pic>
        <p:nvPicPr>
          <p:cNvPr id="5" name="Image 4">
            <a:extLst>
              <a:ext uri="{FF2B5EF4-FFF2-40B4-BE49-F238E27FC236}">
                <a16:creationId xmlns:a16="http://schemas.microsoft.com/office/drawing/2014/main" id="{67676DF4-7CE0-66D8-3888-E48AB5973320}"/>
              </a:ext>
            </a:extLst>
          </p:cNvPr>
          <p:cNvPicPr>
            <a:picLocks noChangeAspect="1"/>
          </p:cNvPicPr>
          <p:nvPr/>
        </p:nvPicPr>
        <p:blipFill>
          <a:blip r:embed="rId5"/>
          <a:stretch>
            <a:fillRect/>
          </a:stretch>
        </p:blipFill>
        <p:spPr>
          <a:xfrm>
            <a:off x="8186498" y="1827408"/>
            <a:ext cx="1934120" cy="1767993"/>
          </a:xfrm>
          <a:prstGeom prst="rect">
            <a:avLst/>
          </a:prstGeom>
        </p:spPr>
      </p:pic>
      <p:pic>
        <p:nvPicPr>
          <p:cNvPr id="9" name="Image 8">
            <a:extLst>
              <a:ext uri="{FF2B5EF4-FFF2-40B4-BE49-F238E27FC236}">
                <a16:creationId xmlns:a16="http://schemas.microsoft.com/office/drawing/2014/main" id="{28C60320-AD65-8E99-D137-A7DBD156EEE4}"/>
              </a:ext>
            </a:extLst>
          </p:cNvPr>
          <p:cNvPicPr>
            <a:picLocks noChangeAspect="1"/>
          </p:cNvPicPr>
          <p:nvPr/>
        </p:nvPicPr>
        <p:blipFill>
          <a:blip r:embed="rId6"/>
          <a:stretch>
            <a:fillRect/>
          </a:stretch>
        </p:blipFill>
        <p:spPr>
          <a:xfrm>
            <a:off x="10297816" y="1827408"/>
            <a:ext cx="1707028" cy="1767993"/>
          </a:xfrm>
          <a:prstGeom prst="rect">
            <a:avLst/>
          </a:prstGeom>
        </p:spPr>
      </p:pic>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421</TotalTime>
  <Words>409</Words>
  <Application>Microsoft Office PowerPoint</Application>
  <PresentationFormat>Grand écran</PresentationFormat>
  <Paragraphs>51</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Aptos</vt:lpstr>
      <vt:lpstr>Aptos Display</vt:lpstr>
      <vt:lpstr>Arial</vt:lpstr>
      <vt:lpstr>Arial Rounded MT Bold</vt:lpstr>
      <vt:lpstr>Calibri</vt:lpstr>
      <vt:lpstr>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Idrissa OUEDRAOGO</dc:creator>
  <cp:lastModifiedBy>Idrissa OUEDRAOGO</cp:lastModifiedBy>
  <cp:revision>15</cp:revision>
  <dcterms:created xsi:type="dcterms:W3CDTF">2025-08-11T07:44:01Z</dcterms:created>
  <dcterms:modified xsi:type="dcterms:W3CDTF">2025-08-30T07:55:15Z</dcterms:modified>
</cp:coreProperties>
</file>