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660"/>
  </p:normalViewPr>
  <p:slideViewPr>
    <p:cSldViewPr snapToGrid="0">
      <p:cViewPr varScale="1">
        <p:scale>
          <a:sx n="98" d="100"/>
          <a:sy n="98" d="100"/>
        </p:scale>
        <p:origin x="70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23.07.2025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ru-RU"/>
              <a:t>Образец заголовка</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23.07.2025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23.07.2025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ru-RU"/>
              <a:t>Образец заголовка</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23.07.2025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23.07.2025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ru-RU"/>
              <a:t>Образец заголовка</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23.07.2025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ru-RU"/>
              <a:t>Образец заголовка</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23.07.2025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ru-RU"/>
              <a:t>Образец заголовка</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23.07.2025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23.07.2025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23.07.2025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23.07.2025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23.07.2025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758926" y="998014"/>
            <a:ext cx="10272988" cy="746575"/>
          </a:xfrm>
          <a:prstGeom prst="rect">
            <a:avLst/>
          </a:prstGeom>
          <a:noFill/>
        </p:spPr>
        <p:txBody>
          <a:bodyPr wrap="square" lIns="0" tIns="0" rIns="0" bIns="0" rtlCol="0" anchor="ctr">
            <a:noAutofit/>
          </a:bodyPr>
          <a:lstStyle/>
          <a:p>
            <a:pPr algn="ctr"/>
            <a:r>
              <a:rPr lang="en-US" sz="2400" b="1" noProof="0" dirty="0">
                <a:solidFill>
                  <a:srgbClr val="1A3A64"/>
                </a:solidFill>
                <a:latin typeface="Arial" panose="020B0604020202020204" pitchFamily="34" charset="0"/>
                <a:cs typeface="Arial" panose="020B0604020202020204" pitchFamily="34" charset="0"/>
              </a:rPr>
              <a:t>Evolution of signals of aerosol variations, rock</a:t>
            </a:r>
            <a:r>
              <a:rPr lang="ru-RU" sz="2400" b="1" noProof="0" dirty="0">
                <a:solidFill>
                  <a:srgbClr val="1A3A64"/>
                </a:solidFill>
                <a:latin typeface="Arial" panose="020B0604020202020204" pitchFamily="34" charset="0"/>
                <a:cs typeface="Arial" panose="020B0604020202020204" pitchFamily="34" charset="0"/>
              </a:rPr>
              <a:t> </a:t>
            </a:r>
            <a:r>
              <a:rPr lang="en-US" sz="2400" b="1" noProof="0" dirty="0">
                <a:solidFill>
                  <a:srgbClr val="1A3A64"/>
                </a:solidFill>
                <a:latin typeface="Arial" panose="020B0604020202020204" pitchFamily="34" charset="0"/>
                <a:cs typeface="Arial" panose="020B0604020202020204" pitchFamily="34" charset="0"/>
              </a:rPr>
              <a:t>temperature, and crustal deformation in the far</a:t>
            </a:r>
            <a:r>
              <a:rPr lang="ru-RU" sz="2400" b="1" noProof="0" dirty="0">
                <a:solidFill>
                  <a:srgbClr val="1A3A64"/>
                </a:solidFill>
                <a:latin typeface="Arial" panose="020B0604020202020204" pitchFamily="34" charset="0"/>
                <a:cs typeface="Arial" panose="020B0604020202020204" pitchFamily="34" charset="0"/>
              </a:rPr>
              <a:t> </a:t>
            </a:r>
            <a:r>
              <a:rPr lang="en-US" sz="2400" b="1" noProof="0" dirty="0">
                <a:solidFill>
                  <a:srgbClr val="1A3A64"/>
                </a:solidFill>
                <a:latin typeface="Arial" panose="020B0604020202020204" pitchFamily="34" charset="0"/>
                <a:cs typeface="Arial" panose="020B0604020202020204" pitchFamily="34" charset="0"/>
              </a:rPr>
              <a:t>tunnel of the </a:t>
            </a:r>
            <a:r>
              <a:rPr lang="en-US" sz="2400" b="1" noProof="0" dirty="0" err="1">
                <a:solidFill>
                  <a:srgbClr val="1A3A64"/>
                </a:solidFill>
                <a:latin typeface="Arial" panose="020B0604020202020204" pitchFamily="34" charset="0"/>
                <a:cs typeface="Arial" panose="020B0604020202020204" pitchFamily="34" charset="0"/>
              </a:rPr>
              <a:t>Baksan</a:t>
            </a:r>
            <a:r>
              <a:rPr lang="en-US" sz="2400" b="1" noProof="0" dirty="0">
                <a:solidFill>
                  <a:srgbClr val="1A3A64"/>
                </a:solidFill>
                <a:latin typeface="Arial" panose="020B0604020202020204" pitchFamily="34" charset="0"/>
                <a:cs typeface="Arial" panose="020B0604020202020204" pitchFamily="34" charset="0"/>
              </a:rPr>
              <a:t> Neutrino Observatory during</a:t>
            </a:r>
            <a:r>
              <a:rPr lang="ru-RU" sz="2400" b="1" noProof="0" dirty="0">
                <a:solidFill>
                  <a:srgbClr val="1A3A64"/>
                </a:solidFill>
                <a:latin typeface="Arial" panose="020B0604020202020204" pitchFamily="34" charset="0"/>
                <a:cs typeface="Arial" panose="020B0604020202020204" pitchFamily="34" charset="0"/>
              </a:rPr>
              <a:t> </a:t>
            </a:r>
            <a:r>
              <a:rPr lang="en-US" sz="2400" b="1" noProof="0" dirty="0">
                <a:solidFill>
                  <a:srgbClr val="1A3A64"/>
                </a:solidFill>
                <a:latin typeface="Arial" panose="020B0604020202020204" pitchFamily="34" charset="0"/>
                <a:cs typeface="Arial" panose="020B0604020202020204" pitchFamily="34" charset="0"/>
              </a:rPr>
              <a:t>strong earthquakes In Turkey on 02/06/2023</a:t>
            </a:r>
            <a:endParaRPr lang="en-GB" sz="24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2" y="2348418"/>
            <a:ext cx="10272988" cy="502511"/>
          </a:xfrm>
          <a:prstGeom prst="rect">
            <a:avLst/>
          </a:prstGeom>
          <a:noFill/>
        </p:spPr>
        <p:txBody>
          <a:bodyPr wrap="square" lIns="0" tIns="0" rIns="0" bIns="0" rtlCol="0" anchor="ctr">
            <a:normAutofit/>
          </a:bodyPr>
          <a:lstStyle/>
          <a:p>
            <a:r>
              <a:rPr lang="en-US" dirty="0">
                <a:solidFill>
                  <a:srgbClr val="1A3A64"/>
                </a:solidFill>
                <a:latin typeface="Arial" panose="020B0604020202020204" pitchFamily="34" charset="0"/>
                <a:cs typeface="Arial" panose="020B0604020202020204" pitchFamily="34" charset="0"/>
              </a:rPr>
              <a:t>Gravirov V</a:t>
            </a:r>
            <a:r>
              <a:rPr lang="ru-RU" dirty="0">
                <a:solidFill>
                  <a:srgbClr val="1A3A64"/>
                </a:solidFill>
                <a:latin typeface="Arial" panose="020B0604020202020204" pitchFamily="34" charset="0"/>
                <a:cs typeface="Arial" panose="020B0604020202020204" pitchFamily="34" charset="0"/>
              </a:rPr>
              <a:t>.</a:t>
            </a:r>
            <a:r>
              <a:rPr lang="ru-RU" baseline="30000" dirty="0">
                <a:solidFill>
                  <a:srgbClr val="1A3A64"/>
                </a:solidFill>
                <a:latin typeface="Arial" panose="020B0604020202020204" pitchFamily="34" charset="0"/>
                <a:cs typeface="Arial" panose="020B0604020202020204" pitchFamily="34" charset="0"/>
              </a:rPr>
              <a:t>1</a:t>
            </a:r>
            <a:r>
              <a:rPr lang="ru-RU" noProof="0" dirty="0">
                <a:solidFill>
                  <a:srgbClr val="1A3A64"/>
                </a:solidFill>
                <a:latin typeface="Arial" panose="020B0604020202020204" pitchFamily="34" charset="0"/>
                <a:cs typeface="Arial" panose="020B0604020202020204" pitchFamily="34" charset="0"/>
              </a:rPr>
              <a:t>, </a:t>
            </a:r>
            <a:r>
              <a:rPr lang="en-GB" dirty="0">
                <a:solidFill>
                  <a:srgbClr val="1A3A64"/>
                </a:solidFill>
                <a:latin typeface="Arial" panose="020B0604020202020204" pitchFamily="34" charset="0"/>
                <a:cs typeface="Arial" panose="020B0604020202020204" pitchFamily="34" charset="0"/>
              </a:rPr>
              <a:t>Pershin S</a:t>
            </a:r>
            <a:r>
              <a:rPr lang="ru-RU" dirty="0">
                <a:solidFill>
                  <a:srgbClr val="1A3A64"/>
                </a:solidFill>
                <a:latin typeface="Arial" panose="020B0604020202020204" pitchFamily="34" charset="0"/>
                <a:cs typeface="Arial" panose="020B0604020202020204" pitchFamily="34" charset="0"/>
              </a:rPr>
              <a:t>.</a:t>
            </a:r>
            <a:r>
              <a:rPr lang="ru-RU" baseline="30000" noProof="0" dirty="0">
                <a:solidFill>
                  <a:srgbClr val="1A3A64"/>
                </a:solidFill>
                <a:latin typeface="Arial" panose="020B0604020202020204" pitchFamily="34" charset="0"/>
                <a:cs typeface="Arial" panose="020B0604020202020204" pitchFamily="34" charset="0"/>
              </a:rPr>
              <a:t>2</a:t>
            </a:r>
            <a:r>
              <a:rPr lang="en-GB" noProof="0" dirty="0">
                <a:solidFill>
                  <a:srgbClr val="1A3A64"/>
                </a:solidFill>
                <a:latin typeface="Arial" panose="020B0604020202020204" pitchFamily="34" charset="0"/>
                <a:cs typeface="Arial" panose="020B0604020202020204" pitchFamily="34" charset="0"/>
              </a:rPr>
              <a:t> </a:t>
            </a:r>
          </a:p>
          <a:p>
            <a:endParaRPr lang="en-GB"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ru-RU" sz="1400" noProof="0" dirty="0"/>
              <a:t>1. </a:t>
            </a:r>
            <a:r>
              <a:rPr lang="en-US" sz="1400" noProof="0" dirty="0"/>
              <a:t>The Schmidt Institute of Physics of the Earth of the Russian Academy</a:t>
            </a:r>
            <a:r>
              <a:rPr lang="ru-RU" sz="1400" noProof="0" dirty="0"/>
              <a:t> </a:t>
            </a:r>
            <a:r>
              <a:rPr lang="en-US" sz="1400" noProof="0" dirty="0"/>
              <a:t>of Sciences (IPE RAS)</a:t>
            </a:r>
            <a:endParaRPr lang="en-GB" sz="1400" noProof="0" dirty="0"/>
          </a:p>
          <a:p>
            <a:r>
              <a:rPr lang="ru-RU" sz="1400" noProof="0" dirty="0"/>
              <a:t>2. </a:t>
            </a:r>
            <a:r>
              <a:rPr lang="en-US" sz="1400" dirty="0"/>
              <a:t>The </a:t>
            </a:r>
            <a:r>
              <a:rPr lang="en-US" sz="1400" noProof="0" dirty="0"/>
              <a:t>Prokhorov Institute of General Physics of the Russian Academy of</a:t>
            </a:r>
            <a:r>
              <a:rPr lang="ru-RU" sz="1400" noProof="0" dirty="0"/>
              <a:t> </a:t>
            </a:r>
            <a:r>
              <a:rPr lang="en-US" sz="1400" noProof="0" dirty="0"/>
              <a:t>Sciences</a:t>
            </a:r>
            <a:r>
              <a:rPr lang="ru-RU" sz="1400" noProof="0" dirty="0"/>
              <a:t> </a:t>
            </a:r>
            <a:r>
              <a:rPr lang="en-US" sz="1400" noProof="0" dirty="0"/>
              <a:t>(IGP RAS)</a:t>
            </a:r>
            <a:r>
              <a:rPr lang="en-GB" sz="1400" noProof="0" dirty="0"/>
              <a:t> </a:t>
            </a: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Recently, we have discovered a correlation between the signals of a laser </a:t>
            </a:r>
            <a:r>
              <a:rPr lang="en-US" dirty="0" err="1"/>
              <a:t>strainmeter</a:t>
            </a:r>
            <a:r>
              <a:rPr lang="en-US" dirty="0"/>
              <a:t>, a laser lidar measuring the density of aerosol variations, and temperature values inside the rock base in the dead-end tunnel of the </a:t>
            </a:r>
            <a:r>
              <a:rPr lang="en-US" dirty="0" err="1"/>
              <a:t>Baksan</a:t>
            </a:r>
            <a:r>
              <a:rPr lang="en-US" dirty="0"/>
              <a:t> Neutrino Observatory (BNO), at the time of the first and second strong earthquakes in Turkey (02/06/2023), having almost identical magnitudes. An estimate of the radius of the stress zone from the epicenters gives a value of the order of 2000 km, which exceeds the distance to the BNO tunnels (about 900 km) and, thus, allows for the manifestation of variations in the stress-strain state in the signals of the </a:t>
            </a:r>
            <a:r>
              <a:rPr lang="en-US" dirty="0" err="1"/>
              <a:t>strainmeter</a:t>
            </a:r>
            <a:r>
              <a:rPr lang="en-US" dirty="0"/>
              <a:t>, thermometer and lidar.</a:t>
            </a:r>
            <a:endParaRPr lang="en-GB" dirty="0"/>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P1.4-380</a:t>
            </a:r>
          </a:p>
        </p:txBody>
      </p:sp>
      <p:pic>
        <p:nvPicPr>
          <p:cNvPr id="1026" name="Picture 2">
            <a:extLst>
              <a:ext uri="{FF2B5EF4-FFF2-40B4-BE49-F238E27FC236}">
                <a16:creationId xmlns:a16="http://schemas.microsoft.com/office/drawing/2014/main" id="{C0932E15-DC26-58E7-E68A-D3A654EC3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8736" y="2254829"/>
            <a:ext cx="1412561" cy="11741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Рисунок 6">
            <a:extLst>
              <a:ext uri="{FF2B5EF4-FFF2-40B4-BE49-F238E27FC236}">
                <a16:creationId xmlns:a16="http://schemas.microsoft.com/office/drawing/2014/main" id="{F00F9E5B-96C5-A601-260D-74C06D484133}"/>
              </a:ext>
            </a:extLst>
          </p:cNvPr>
          <p:cNvPicPr>
            <a:picLocks noChangeAspect="1"/>
          </p:cNvPicPr>
          <p:nvPr/>
        </p:nvPicPr>
        <p:blipFill>
          <a:blip r:embed="rId4"/>
          <a:stretch>
            <a:fillRect/>
          </a:stretch>
        </p:blipFill>
        <p:spPr>
          <a:xfrm>
            <a:off x="10651297" y="2254828"/>
            <a:ext cx="1190182" cy="1174171"/>
          </a:xfrm>
          <a:prstGeom prst="rect">
            <a:avLst/>
          </a:prstGeom>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085339" y="1212323"/>
            <a:ext cx="3946642"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tabLst>
                <a:tab pos="180975" algn="l"/>
              </a:tabLst>
            </a:pPr>
            <a:r>
              <a:rPr lang="en-US" sz="1200" noProof="0" dirty="0"/>
              <a:t>	We paid special attention to two unique earthquakes with magnitudes 7.8 and 7.7 that occurred in Turkey on 02/06/2023. It can be seen that the compression wave from the second earthquake (10:24 UTC) is noticeably shorter than from the first, despite the fact that the power of the first earthquake was higher. Perhaps this difference is due to the orientation of the fault lines of the first (at an angle to the meridian) and second earthquake (at 90° to the meridian) and deformation waves. A comparison of the lidar thermometers and the </a:t>
            </a:r>
            <a:r>
              <a:rPr lang="en-US" sz="1200" noProof="0" dirty="0" err="1"/>
              <a:t>strainmeter</a:t>
            </a:r>
            <a:r>
              <a:rPr lang="en-US" sz="1200" noProof="0" dirty="0"/>
              <a:t> shows that the increase in temperature inside the rock wall of the tunnel practically coincides with the compression wave of the </a:t>
            </a:r>
            <a:r>
              <a:rPr lang="en-US" sz="1200" noProof="0" dirty="0" err="1"/>
              <a:t>strainmeter</a:t>
            </a:r>
            <a:r>
              <a:rPr lang="en-US" sz="1200" noProof="0" dirty="0"/>
              <a:t> at the time of the earthquake. This is most likely caused by warm gases moving upward as the rock below compresses. In contrast, one lidar signal leads the event, while the other lags. The nature of this difference is not yet completely clear and may be due to the release of ions as centers of aerosol formation, which sometimes precede earthquakes. Let us note small disturbances in the </a:t>
            </a:r>
            <a:r>
              <a:rPr lang="en-US" sz="1200" noProof="0" dirty="0" err="1"/>
              <a:t>strainmeter</a:t>
            </a:r>
            <a:r>
              <a:rPr lang="en-US" sz="1200" noProof="0" dirty="0"/>
              <a:t> signal when the lidar scattering signal on aerosols reaches an extremum.</a:t>
            </a:r>
          </a:p>
          <a:p>
            <a:pPr>
              <a:tabLst>
                <a:tab pos="180975" algn="l"/>
              </a:tabLst>
            </a:pPr>
            <a:r>
              <a:rPr lang="en-US" sz="1200" noProof="0" dirty="0"/>
              <a:t>	The work was carried out within the framework of state assignments of Schmidt Institute of Physics of the Earth and Prokhorov Institute of General </a:t>
            </a:r>
            <a:r>
              <a:rPr lang="en-US" sz="1200" dirty="0"/>
              <a:t>Physics Russian Academy of Sciences</a:t>
            </a:r>
            <a:r>
              <a:rPr lang="en-US" sz="1200" noProof="0" dirty="0"/>
              <a:t>.</a:t>
            </a:r>
          </a:p>
        </p:txBody>
      </p:sp>
      <p:sp>
        <p:nvSpPr>
          <p:cNvPr id="7" name="TextBox 3">
            <a:extLst>
              <a:ext uri="{FF2B5EF4-FFF2-40B4-BE49-F238E27FC236}">
                <a16:creationId xmlns:a16="http://schemas.microsoft.com/office/drawing/2014/main" id="{9A5EB31E-0D60-B708-DDA3-638C6CE2CC33}"/>
              </a:ext>
            </a:extLst>
          </p:cNvPr>
          <p:cNvSpPr txBox="1"/>
          <p:nvPr/>
        </p:nvSpPr>
        <p:spPr>
          <a:xfrm>
            <a:off x="3810000" y="55008"/>
            <a:ext cx="7520941" cy="492443"/>
          </a:xfrm>
          <a:prstGeom prst="rect">
            <a:avLst/>
          </a:prstGeom>
          <a:noFill/>
        </p:spPr>
        <p:txBody>
          <a:bodyPr wrap="square" lIns="0" tIns="0" rIns="0" bIns="0" rtlCol="0" anchor="ctr">
            <a:noAutofit/>
          </a:bodyPr>
          <a:lstStyle/>
          <a:p>
            <a:r>
              <a:rPr lang="en-US" sz="1400" b="1" noProof="0" dirty="0">
                <a:solidFill>
                  <a:schemeClr val="bg1"/>
                </a:solidFill>
                <a:latin typeface="Arial" panose="020B0604020202020204" pitchFamily="34" charset="0"/>
                <a:cs typeface="Arial" panose="020B0604020202020204" pitchFamily="34" charset="0"/>
              </a:rPr>
              <a:t>Evolution of signals of aerosol variations, rock temperature, and crustal deformation in the far tunnel of the </a:t>
            </a:r>
            <a:r>
              <a:rPr lang="en-US" sz="1400" b="1" noProof="0" dirty="0" err="1">
                <a:solidFill>
                  <a:schemeClr val="bg1"/>
                </a:solidFill>
                <a:latin typeface="Arial" panose="020B0604020202020204" pitchFamily="34" charset="0"/>
                <a:cs typeface="Arial" panose="020B0604020202020204" pitchFamily="34" charset="0"/>
              </a:rPr>
              <a:t>Baksan</a:t>
            </a:r>
            <a:r>
              <a:rPr lang="en-US" sz="1400" b="1" noProof="0" dirty="0">
                <a:solidFill>
                  <a:schemeClr val="bg1"/>
                </a:solidFill>
                <a:latin typeface="Arial" panose="020B0604020202020204" pitchFamily="34" charset="0"/>
                <a:cs typeface="Arial" panose="020B0604020202020204" pitchFamily="34" charset="0"/>
              </a:rPr>
              <a:t> Neutrino Observatory during strong earthquakes In Turkey on 02/06/2023</a:t>
            </a: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US" sz="1200" noProof="0" dirty="0">
                <a:solidFill>
                  <a:srgbClr val="1A3A64"/>
                </a:solidFill>
                <a:latin typeface="Arial" panose="020B0604020202020204" pitchFamily="34" charset="0"/>
                <a:cs typeface="Arial" panose="020B0604020202020204" pitchFamily="34" charset="0"/>
              </a:rPr>
              <a:t>Gravirov V., Pershin S.</a:t>
            </a:r>
            <a:endParaRPr lang="en-GB" sz="1200" noProof="0" dirty="0">
              <a:solidFill>
                <a:srgbClr val="1A3A64"/>
              </a:solidFill>
              <a:latin typeface="Arial" panose="020B0604020202020204" pitchFamily="34" charset="0"/>
              <a:cs typeface="Arial" panose="020B0604020202020204" pitchFamily="34" charset="0"/>
            </a:endParaRP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58643" y="881975"/>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a:t>Fault pattern at the time of the earthquakes </a:t>
            </a:r>
            <a:endParaRPr lang="en-GB" dirty="0"/>
          </a:p>
        </p:txBody>
      </p:sp>
      <p:sp>
        <p:nvSpPr>
          <p:cNvPr id="26" name="TextBox 3">
            <a:extLst>
              <a:ext uri="{FF2B5EF4-FFF2-40B4-BE49-F238E27FC236}">
                <a16:creationId xmlns:a16="http://schemas.microsoft.com/office/drawing/2014/main" id="{79016AB2-B6CD-8ED7-A756-5A1288745A4D}"/>
              </a:ext>
            </a:extLst>
          </p:cNvPr>
          <p:cNvSpPr txBox="1"/>
          <p:nvPr/>
        </p:nvSpPr>
        <p:spPr>
          <a:xfrm>
            <a:off x="4070243" y="892483"/>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BNO structure and recorded signals</a:t>
            </a:r>
          </a:p>
        </p:txBody>
      </p:sp>
      <p:sp>
        <p:nvSpPr>
          <p:cNvPr id="27" name="TextBox 3">
            <a:extLst>
              <a:ext uri="{FF2B5EF4-FFF2-40B4-BE49-F238E27FC236}">
                <a16:creationId xmlns:a16="http://schemas.microsoft.com/office/drawing/2014/main" id="{35C23D38-1D02-FA1F-40B5-BBB882222001}"/>
              </a:ext>
            </a:extLst>
          </p:cNvPr>
          <p:cNvSpPr txBox="1"/>
          <p:nvPr/>
        </p:nvSpPr>
        <p:spPr>
          <a:xfrm>
            <a:off x="8174794" y="895014"/>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Results</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P1.4-380</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5F1A62F6-F155-3B0F-0D03-BB1B08CFCAD6}"/>
              </a:ext>
            </a:extLst>
          </p:cNvPr>
          <p:cNvPicPr>
            <a:picLocks noChangeAspect="1"/>
          </p:cNvPicPr>
          <p:nvPr/>
        </p:nvPicPr>
        <p:blipFill>
          <a:blip r:embed="rId2"/>
          <a:stretch>
            <a:fillRect/>
          </a:stretch>
        </p:blipFill>
        <p:spPr>
          <a:xfrm>
            <a:off x="219207" y="1228390"/>
            <a:ext cx="2329216" cy="2765944"/>
          </a:xfrm>
          <a:prstGeom prst="rect">
            <a:avLst/>
          </a:prstGeom>
        </p:spPr>
      </p:pic>
      <p:pic>
        <p:nvPicPr>
          <p:cNvPr id="10" name="Рисунок 9">
            <a:extLst>
              <a:ext uri="{FF2B5EF4-FFF2-40B4-BE49-F238E27FC236}">
                <a16:creationId xmlns:a16="http://schemas.microsoft.com/office/drawing/2014/main" id="{B1D6BBD7-63AB-8DAC-3B38-723F0E82343C}"/>
              </a:ext>
            </a:extLst>
          </p:cNvPr>
          <p:cNvPicPr>
            <a:picLocks noChangeAspect="1"/>
          </p:cNvPicPr>
          <p:nvPr/>
        </p:nvPicPr>
        <p:blipFill>
          <a:blip r:embed="rId3"/>
          <a:stretch>
            <a:fillRect/>
          </a:stretch>
        </p:blipFill>
        <p:spPr>
          <a:xfrm>
            <a:off x="219207" y="4123091"/>
            <a:ext cx="2329216" cy="2657599"/>
          </a:xfrm>
          <a:prstGeom prst="rect">
            <a:avLst/>
          </a:prstGeom>
        </p:spPr>
      </p:pic>
      <p:sp>
        <p:nvSpPr>
          <p:cNvPr id="14" name="TextBox 13">
            <a:extLst>
              <a:ext uri="{FF2B5EF4-FFF2-40B4-BE49-F238E27FC236}">
                <a16:creationId xmlns:a16="http://schemas.microsoft.com/office/drawing/2014/main" id="{D83A0163-4F20-7722-C318-C8D289FC5DFE}"/>
              </a:ext>
            </a:extLst>
          </p:cNvPr>
          <p:cNvSpPr txBox="1"/>
          <p:nvPr/>
        </p:nvSpPr>
        <p:spPr>
          <a:xfrm>
            <a:off x="2503762" y="3089217"/>
            <a:ext cx="1647562" cy="1938992"/>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Fault pattern at the time of the earthquakes in Turkey on 02/06/2023: (a) the first earthquake at 01:17 UTC and (b) the second earthquake at 10:24 UTC.</a:t>
            </a:r>
          </a:p>
        </p:txBody>
      </p:sp>
      <p:pic>
        <p:nvPicPr>
          <p:cNvPr id="18" name="Рисунок 17">
            <a:extLst>
              <a:ext uri="{FF2B5EF4-FFF2-40B4-BE49-F238E27FC236}">
                <a16:creationId xmlns:a16="http://schemas.microsoft.com/office/drawing/2014/main" id="{400310B7-4DD7-3F70-F2C7-91BBAA22ADEE}"/>
              </a:ext>
            </a:extLst>
          </p:cNvPr>
          <p:cNvPicPr>
            <a:picLocks noChangeAspect="1"/>
          </p:cNvPicPr>
          <p:nvPr/>
        </p:nvPicPr>
        <p:blipFill>
          <a:blip r:embed="rId4"/>
          <a:stretch>
            <a:fillRect/>
          </a:stretch>
        </p:blipFill>
        <p:spPr>
          <a:xfrm>
            <a:off x="4395121" y="1216520"/>
            <a:ext cx="3153358" cy="2031829"/>
          </a:xfrm>
          <a:prstGeom prst="rect">
            <a:avLst/>
          </a:prstGeom>
        </p:spPr>
      </p:pic>
      <p:sp>
        <p:nvSpPr>
          <p:cNvPr id="23" name="TextBox 22">
            <a:extLst>
              <a:ext uri="{FF2B5EF4-FFF2-40B4-BE49-F238E27FC236}">
                <a16:creationId xmlns:a16="http://schemas.microsoft.com/office/drawing/2014/main" id="{2BFE399C-4B20-39E0-71FF-5AEAC6E2419B}"/>
              </a:ext>
            </a:extLst>
          </p:cNvPr>
          <p:cNvSpPr txBox="1"/>
          <p:nvPr/>
        </p:nvSpPr>
        <p:spPr>
          <a:xfrm>
            <a:off x="4106663" y="3262966"/>
            <a:ext cx="3692398" cy="653769"/>
          </a:xfrm>
          <a:prstGeom prst="rect">
            <a:avLst/>
          </a:prstGeom>
          <a:noFill/>
        </p:spPr>
        <p:txBody>
          <a:bodyPr wrap="square">
            <a:spAutoFit/>
          </a:bodyPr>
          <a:lstStyle/>
          <a:p>
            <a:pPr marL="0" marR="0" indent="0" algn="ctr">
              <a:buNone/>
            </a:pPr>
            <a:r>
              <a:rPr lang="en-US" sz="1200" kern="1400" dirty="0">
                <a:ln>
                  <a:noFill/>
                </a:ln>
                <a:solidFill>
                  <a:srgbClr val="000000"/>
                </a:solidFill>
                <a:effectLst/>
                <a:latin typeface="Arial" panose="020B0604020202020204" pitchFamily="34" charset="0"/>
                <a:cs typeface="Arial" panose="020B0604020202020204" pitchFamily="34" charset="0"/>
              </a:rPr>
              <a:t>Diagram of the BNO tunnels located under Mount </a:t>
            </a:r>
            <a:r>
              <a:rPr lang="en-US" sz="1200" kern="1400" dirty="0" err="1">
                <a:ln>
                  <a:noFill/>
                </a:ln>
                <a:solidFill>
                  <a:srgbClr val="000000"/>
                </a:solidFill>
                <a:effectLst/>
                <a:latin typeface="Arial" panose="020B0604020202020204" pitchFamily="34" charset="0"/>
                <a:cs typeface="Arial" panose="020B0604020202020204" pitchFamily="34" charset="0"/>
              </a:rPr>
              <a:t>Andyrchi</a:t>
            </a:r>
            <a:r>
              <a:rPr lang="en-US" sz="1200" kern="1400" dirty="0">
                <a:ln>
                  <a:noFill/>
                </a:ln>
                <a:solidFill>
                  <a:srgbClr val="000000"/>
                </a:solidFill>
                <a:effectLst/>
                <a:latin typeface="Arial" panose="020B0604020202020204" pitchFamily="34" charset="0"/>
                <a:cs typeface="Arial" panose="020B0604020202020204" pitchFamily="34" charset="0"/>
              </a:rPr>
              <a:t> at an altitude of 1700 m above sea level.</a:t>
            </a:r>
          </a:p>
          <a:p>
            <a:pPr marL="0" marR="0" indent="0" algn="l">
              <a:lnSpc>
                <a:spcPct val="121000"/>
              </a:lnSpc>
              <a:spcAft>
                <a:spcPts val="900"/>
              </a:spcAft>
              <a:buNone/>
            </a:pPr>
            <a:r>
              <a:rPr lang="en-US" sz="1100" kern="1400" dirty="0">
                <a:ln>
                  <a:noFill/>
                </a:ln>
                <a:solidFill>
                  <a:srgbClr val="000000"/>
                </a:solidFill>
                <a:effectLst/>
                <a:latin typeface="Book Antiqua" panose="02040602050305030304" pitchFamily="18" charset="0"/>
              </a:rPr>
              <a:t> </a:t>
            </a:r>
          </a:p>
        </p:txBody>
      </p:sp>
      <p:pic>
        <p:nvPicPr>
          <p:cNvPr id="28" name="Рисунок 27">
            <a:extLst>
              <a:ext uri="{FF2B5EF4-FFF2-40B4-BE49-F238E27FC236}">
                <a16:creationId xmlns:a16="http://schemas.microsoft.com/office/drawing/2014/main" id="{BE1F816C-207C-54D8-E8A0-6F83917E660E}"/>
              </a:ext>
            </a:extLst>
          </p:cNvPr>
          <p:cNvPicPr>
            <a:picLocks noChangeAspect="1"/>
          </p:cNvPicPr>
          <p:nvPr/>
        </p:nvPicPr>
        <p:blipFill>
          <a:blip r:embed="rId5"/>
          <a:stretch>
            <a:fillRect/>
          </a:stretch>
        </p:blipFill>
        <p:spPr>
          <a:xfrm>
            <a:off x="4395121" y="3746557"/>
            <a:ext cx="3179405" cy="2218960"/>
          </a:xfrm>
          <a:prstGeom prst="rect">
            <a:avLst/>
          </a:prstGeom>
        </p:spPr>
      </p:pic>
      <p:sp>
        <p:nvSpPr>
          <p:cNvPr id="29" name="TextBox 28">
            <a:extLst>
              <a:ext uri="{FF2B5EF4-FFF2-40B4-BE49-F238E27FC236}">
                <a16:creationId xmlns:a16="http://schemas.microsoft.com/office/drawing/2014/main" id="{A2C18803-D8E7-F0F8-23D2-679BDA639894}"/>
              </a:ext>
            </a:extLst>
          </p:cNvPr>
          <p:cNvSpPr txBox="1"/>
          <p:nvPr/>
        </p:nvSpPr>
        <p:spPr>
          <a:xfrm>
            <a:off x="3610669" y="5976025"/>
            <a:ext cx="4684386" cy="1023101"/>
          </a:xfrm>
          <a:prstGeom prst="rect">
            <a:avLst/>
          </a:prstGeom>
          <a:noFill/>
        </p:spPr>
        <p:txBody>
          <a:bodyPr wrap="square">
            <a:spAutoFit/>
          </a:bodyPr>
          <a:lstStyle/>
          <a:p>
            <a:pPr marL="0" marR="0" indent="0" algn="ctr">
              <a:buNone/>
            </a:pPr>
            <a:r>
              <a:rPr lang="en-US" sz="1200" kern="1400" dirty="0">
                <a:ln>
                  <a:noFill/>
                </a:ln>
                <a:solidFill>
                  <a:srgbClr val="000000"/>
                </a:solidFill>
                <a:effectLst/>
                <a:latin typeface="Arial" panose="020B0604020202020204" pitchFamily="34" charset="0"/>
                <a:cs typeface="Arial" panose="020B0604020202020204" pitchFamily="34" charset="0"/>
              </a:rPr>
              <a:t>Variations in </a:t>
            </a:r>
            <a:r>
              <a:rPr lang="en-US" sz="1200" kern="1400" dirty="0" err="1">
                <a:ln>
                  <a:noFill/>
                </a:ln>
                <a:solidFill>
                  <a:srgbClr val="000000"/>
                </a:solidFill>
                <a:effectLst/>
                <a:latin typeface="Arial" panose="020B0604020202020204" pitchFamily="34" charset="0"/>
                <a:cs typeface="Arial" panose="020B0604020202020204" pitchFamily="34" charset="0"/>
              </a:rPr>
              <a:t>strainmeter</a:t>
            </a:r>
            <a:r>
              <a:rPr lang="en-US" sz="1200" kern="1400" dirty="0">
                <a:ln>
                  <a:noFill/>
                </a:ln>
                <a:solidFill>
                  <a:srgbClr val="000000"/>
                </a:solidFill>
                <a:effectLst/>
                <a:latin typeface="Arial" panose="020B0604020202020204" pitchFamily="34" charset="0"/>
                <a:cs typeface="Arial" panose="020B0604020202020204" pitchFamily="34" charset="0"/>
              </a:rPr>
              <a:t> (blue thick line), lidar (dotted line) and rock temperature (dark green thin line) signals during both earthquakes in Turkey on 02/06/2023. Vertical lines mark the moments of the 1st and 2nd earthquakes at 01:17 and 10:24 UTC.</a:t>
            </a:r>
          </a:p>
          <a:p>
            <a:pPr marL="0" marR="0" indent="0" algn="l">
              <a:lnSpc>
                <a:spcPct val="121000"/>
              </a:lnSpc>
              <a:spcAft>
                <a:spcPts val="900"/>
              </a:spcAft>
              <a:buNone/>
            </a:pPr>
            <a:r>
              <a:rPr lang="en-US" sz="1100" kern="1400" dirty="0">
                <a:ln>
                  <a:noFill/>
                </a:ln>
                <a:solidFill>
                  <a:srgbClr val="000000"/>
                </a:solidFill>
                <a:effectLst/>
                <a:latin typeface="Book Antiqua" panose="02040602050305030304" pitchFamily="18" charset="0"/>
              </a:rPr>
              <a:t> </a:t>
            </a:r>
          </a:p>
        </p:txBody>
      </p:sp>
      <p:pic>
        <p:nvPicPr>
          <p:cNvPr id="30" name="Рисунок 29">
            <a:extLst>
              <a:ext uri="{FF2B5EF4-FFF2-40B4-BE49-F238E27FC236}">
                <a16:creationId xmlns:a16="http://schemas.microsoft.com/office/drawing/2014/main" id="{0686B7F7-0F23-48BD-AEA1-6191BD82848C}"/>
              </a:ext>
            </a:extLst>
          </p:cNvPr>
          <p:cNvPicPr>
            <a:picLocks noChangeAspect="1"/>
          </p:cNvPicPr>
          <p:nvPr/>
        </p:nvPicPr>
        <p:blipFill>
          <a:blip r:embed="rId6"/>
          <a:stretch>
            <a:fillRect/>
          </a:stretch>
        </p:blipFill>
        <p:spPr>
          <a:xfrm>
            <a:off x="9293384" y="5920757"/>
            <a:ext cx="1909117" cy="859933"/>
          </a:xfrm>
          <a:prstGeom prst="rect">
            <a:avLst/>
          </a:prstGeom>
        </p:spPr>
      </p:pic>
    </p:spTree>
    <p:extLst>
      <p:ext uri="{BB962C8B-B14F-4D97-AF65-F5344CB8AC3E}">
        <p14:creationId xmlns:p14="http://schemas.microsoft.com/office/powerpoint/2010/main" val="1154237620"/>
      </p:ext>
    </p:extLst>
  </p:cSld>
  <p:clrMapOvr>
    <a:masterClrMapping/>
  </p:clrMapOvr>
</p:sld>
</file>

<file path=ppt/theme/theme1.xml><?xml version="1.0" encoding="utf-8"?>
<a:theme xmlns:a="http://schemas.openxmlformats.org/drawingml/2006/main" name="Стандартная">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1554</TotalTime>
  <Words>628</Words>
  <Application>Microsoft Office PowerPoint</Application>
  <PresentationFormat>Широкоэкранный</PresentationFormat>
  <Paragraphs>21</Paragraphs>
  <Slides>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vt:i4>
      </vt:variant>
    </vt:vector>
  </HeadingPairs>
  <TitlesOfParts>
    <vt:vector size="7" baseType="lpstr">
      <vt:lpstr>Aptos</vt:lpstr>
      <vt:lpstr>Aptos Display</vt:lpstr>
      <vt:lpstr>Arial</vt:lpstr>
      <vt:lpstr>Book Antiqua</vt:lpstr>
      <vt:lpstr>Стандартная</vt:lpstr>
      <vt:lpstr>Презентация PowerPoint</vt:lpstr>
      <vt:lpstr>Презентация PowerPoint</vt:lpstr>
    </vt:vector>
  </TitlesOfParts>
  <Company>LightKey.Store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Valentin Gravirov - VVG1965 Гравиров</dc:creator>
  <cp:lastModifiedBy>Valentin Gravirov - VVG1965 Гравиров</cp:lastModifiedBy>
  <cp:revision>4</cp:revision>
  <dcterms:created xsi:type="dcterms:W3CDTF">2025-07-23T13:08:00Z</dcterms:created>
  <dcterms:modified xsi:type="dcterms:W3CDTF">2025-07-24T15:02:17Z</dcterms:modified>
</cp:coreProperties>
</file>