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A64"/>
    <a:srgbClr val="C9CBC6"/>
    <a:srgbClr val="EEEE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66B9E6-5B21-4DFB-B0FE-DAD9071CA578}" v="2" dt="2025-07-01T12:42:33.6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920" autoAdjust="0"/>
    <p:restoredTop sz="94891"/>
  </p:normalViewPr>
  <p:slideViewPr>
    <p:cSldViewPr snapToGrid="0">
      <p:cViewPr varScale="1">
        <p:scale>
          <a:sx n="145" d="100"/>
          <a:sy n="145" d="100"/>
        </p:scale>
        <p:origin x="208" y="6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1462BB-03C6-EC18-DD8B-B019ACC251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D1D143D7-35CC-8239-8541-451308221B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ABF5C86A-FEB6-6444-674D-878883DCEBCD}"/>
              </a:ext>
            </a:extLst>
          </p:cNvPr>
          <p:cNvSpPr>
            <a:spLocks noGrp="1"/>
          </p:cNvSpPr>
          <p:nvPr>
            <p:ph type="dt" sz="half" idx="10"/>
          </p:nvPr>
        </p:nvSpPr>
        <p:spPr/>
        <p:txBody>
          <a:bodyPr/>
          <a:lstStyle/>
          <a:p>
            <a:fld id="{54DC3642-44F9-4841-A39A-061A9EDE6E17}" type="datetimeFigureOut">
              <a:rPr lang="de-AT" smtClean="0"/>
              <a:t>04.09.25</a:t>
            </a:fld>
            <a:endParaRPr lang="de-AT" dirty="0"/>
          </a:p>
        </p:txBody>
      </p:sp>
      <p:sp>
        <p:nvSpPr>
          <p:cNvPr id="5" name="Fußzeilenplatzhalter 4">
            <a:extLst>
              <a:ext uri="{FF2B5EF4-FFF2-40B4-BE49-F238E27FC236}">
                <a16:creationId xmlns:a16="http://schemas.microsoft.com/office/drawing/2014/main" id="{371CABDE-322F-BEF9-CE09-389D73314B00}"/>
              </a:ext>
            </a:extLst>
          </p:cNvPr>
          <p:cNvSpPr>
            <a:spLocks noGrp="1"/>
          </p:cNvSpPr>
          <p:nvPr>
            <p:ph type="ftr" sz="quarter" idx="11"/>
          </p:nvPr>
        </p:nvSpPr>
        <p:spPr/>
        <p:txBody>
          <a:bodyPr/>
          <a:lstStyle/>
          <a:p>
            <a:endParaRPr lang="de-AT" dirty="0"/>
          </a:p>
        </p:txBody>
      </p:sp>
      <p:sp>
        <p:nvSpPr>
          <p:cNvPr id="6" name="Foliennummernplatzhalter 5">
            <a:extLst>
              <a:ext uri="{FF2B5EF4-FFF2-40B4-BE49-F238E27FC236}">
                <a16:creationId xmlns:a16="http://schemas.microsoft.com/office/drawing/2014/main" id="{2DA56BCE-43DE-E833-B09E-49095A0A9C1D}"/>
              </a:ext>
            </a:extLst>
          </p:cNvPr>
          <p:cNvSpPr>
            <a:spLocks noGrp="1"/>
          </p:cNvSpPr>
          <p:nvPr>
            <p:ph type="sldNum" sz="quarter" idx="12"/>
          </p:nvPr>
        </p:nvSpPr>
        <p:spPr/>
        <p:txBody>
          <a:bodyPr/>
          <a:lstStyle/>
          <a:p>
            <a:fld id="{BB08867C-00FA-4FB4-8195-B9DF9AF80F0F}" type="slidenum">
              <a:rPr lang="de-AT" smtClean="0"/>
              <a:t>‹#›</a:t>
            </a:fld>
            <a:endParaRPr lang="de-AT" dirty="0"/>
          </a:p>
        </p:txBody>
      </p:sp>
    </p:spTree>
    <p:extLst>
      <p:ext uri="{BB962C8B-B14F-4D97-AF65-F5344CB8AC3E}">
        <p14:creationId xmlns:p14="http://schemas.microsoft.com/office/powerpoint/2010/main" val="2092568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66274-3BEF-8BAF-BC4E-87A6E0E86576}"/>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C36D3D2-0BAB-7582-0453-DC097926D9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59853E14-BE89-BA00-2215-5CE8E731706C}"/>
              </a:ext>
            </a:extLst>
          </p:cNvPr>
          <p:cNvSpPr>
            <a:spLocks noGrp="1"/>
          </p:cNvSpPr>
          <p:nvPr>
            <p:ph type="dt" sz="half" idx="10"/>
          </p:nvPr>
        </p:nvSpPr>
        <p:spPr/>
        <p:txBody>
          <a:bodyPr/>
          <a:lstStyle/>
          <a:p>
            <a:fld id="{54DC3642-44F9-4841-A39A-061A9EDE6E17}" type="datetimeFigureOut">
              <a:rPr lang="de-AT" smtClean="0"/>
              <a:t>04.09.25</a:t>
            </a:fld>
            <a:endParaRPr lang="de-AT" dirty="0"/>
          </a:p>
        </p:txBody>
      </p:sp>
      <p:sp>
        <p:nvSpPr>
          <p:cNvPr id="5" name="Fußzeilenplatzhalter 4">
            <a:extLst>
              <a:ext uri="{FF2B5EF4-FFF2-40B4-BE49-F238E27FC236}">
                <a16:creationId xmlns:a16="http://schemas.microsoft.com/office/drawing/2014/main" id="{CAEAC353-AFEC-A877-175D-AD16A3368C27}"/>
              </a:ext>
            </a:extLst>
          </p:cNvPr>
          <p:cNvSpPr>
            <a:spLocks noGrp="1"/>
          </p:cNvSpPr>
          <p:nvPr>
            <p:ph type="ftr" sz="quarter" idx="11"/>
          </p:nvPr>
        </p:nvSpPr>
        <p:spPr/>
        <p:txBody>
          <a:bodyPr/>
          <a:lstStyle/>
          <a:p>
            <a:endParaRPr lang="de-AT" dirty="0"/>
          </a:p>
        </p:txBody>
      </p:sp>
      <p:sp>
        <p:nvSpPr>
          <p:cNvPr id="6" name="Foliennummernplatzhalter 5">
            <a:extLst>
              <a:ext uri="{FF2B5EF4-FFF2-40B4-BE49-F238E27FC236}">
                <a16:creationId xmlns:a16="http://schemas.microsoft.com/office/drawing/2014/main" id="{892B817A-90B0-87BB-3773-B749B79C67A1}"/>
              </a:ext>
            </a:extLst>
          </p:cNvPr>
          <p:cNvSpPr>
            <a:spLocks noGrp="1"/>
          </p:cNvSpPr>
          <p:nvPr>
            <p:ph type="sldNum" sz="quarter" idx="12"/>
          </p:nvPr>
        </p:nvSpPr>
        <p:spPr/>
        <p:txBody>
          <a:bodyPr/>
          <a:lstStyle/>
          <a:p>
            <a:fld id="{BB08867C-00FA-4FB4-8195-B9DF9AF80F0F}" type="slidenum">
              <a:rPr lang="de-AT" smtClean="0"/>
              <a:t>‹#›</a:t>
            </a:fld>
            <a:endParaRPr lang="de-AT" dirty="0"/>
          </a:p>
        </p:txBody>
      </p:sp>
    </p:spTree>
    <p:extLst>
      <p:ext uri="{BB962C8B-B14F-4D97-AF65-F5344CB8AC3E}">
        <p14:creationId xmlns:p14="http://schemas.microsoft.com/office/powerpoint/2010/main" val="53501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AACDB85-D685-A4FE-8887-E0A65165F5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D4C6333-3169-CB92-6347-C46F289D24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53E2F9E1-81EB-628C-1E94-FE42B2B80A51}"/>
              </a:ext>
            </a:extLst>
          </p:cNvPr>
          <p:cNvSpPr>
            <a:spLocks noGrp="1"/>
          </p:cNvSpPr>
          <p:nvPr>
            <p:ph type="dt" sz="half" idx="10"/>
          </p:nvPr>
        </p:nvSpPr>
        <p:spPr/>
        <p:txBody>
          <a:bodyPr/>
          <a:lstStyle/>
          <a:p>
            <a:fld id="{54DC3642-44F9-4841-A39A-061A9EDE6E17}" type="datetimeFigureOut">
              <a:rPr lang="de-AT" smtClean="0"/>
              <a:t>04.09.25</a:t>
            </a:fld>
            <a:endParaRPr lang="de-AT" dirty="0"/>
          </a:p>
        </p:txBody>
      </p:sp>
      <p:sp>
        <p:nvSpPr>
          <p:cNvPr id="5" name="Fußzeilenplatzhalter 4">
            <a:extLst>
              <a:ext uri="{FF2B5EF4-FFF2-40B4-BE49-F238E27FC236}">
                <a16:creationId xmlns:a16="http://schemas.microsoft.com/office/drawing/2014/main" id="{34339DDA-8407-93A9-571C-A9233079AE84}"/>
              </a:ext>
            </a:extLst>
          </p:cNvPr>
          <p:cNvSpPr>
            <a:spLocks noGrp="1"/>
          </p:cNvSpPr>
          <p:nvPr>
            <p:ph type="ftr" sz="quarter" idx="11"/>
          </p:nvPr>
        </p:nvSpPr>
        <p:spPr/>
        <p:txBody>
          <a:bodyPr/>
          <a:lstStyle/>
          <a:p>
            <a:endParaRPr lang="de-AT" dirty="0"/>
          </a:p>
        </p:txBody>
      </p:sp>
      <p:sp>
        <p:nvSpPr>
          <p:cNvPr id="6" name="Foliennummernplatzhalter 5">
            <a:extLst>
              <a:ext uri="{FF2B5EF4-FFF2-40B4-BE49-F238E27FC236}">
                <a16:creationId xmlns:a16="http://schemas.microsoft.com/office/drawing/2014/main" id="{02E4927B-6356-2DBF-A032-24862B5B4579}"/>
              </a:ext>
            </a:extLst>
          </p:cNvPr>
          <p:cNvSpPr>
            <a:spLocks noGrp="1"/>
          </p:cNvSpPr>
          <p:nvPr>
            <p:ph type="sldNum" sz="quarter" idx="12"/>
          </p:nvPr>
        </p:nvSpPr>
        <p:spPr/>
        <p:txBody>
          <a:bodyPr/>
          <a:lstStyle/>
          <a:p>
            <a:fld id="{BB08867C-00FA-4FB4-8195-B9DF9AF80F0F}" type="slidenum">
              <a:rPr lang="de-AT" smtClean="0"/>
              <a:t>‹#›</a:t>
            </a:fld>
            <a:endParaRPr lang="de-AT" dirty="0"/>
          </a:p>
        </p:txBody>
      </p:sp>
    </p:spTree>
    <p:extLst>
      <p:ext uri="{BB962C8B-B14F-4D97-AF65-F5344CB8AC3E}">
        <p14:creationId xmlns:p14="http://schemas.microsoft.com/office/powerpoint/2010/main" val="586439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E03E7-FB47-BA05-B0A0-ADBE5334C0D5}"/>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B5580C84-DBB9-33B0-6C98-E1B6F91720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DE736A48-FCA0-7673-504B-CEAFF55DE940}"/>
              </a:ext>
            </a:extLst>
          </p:cNvPr>
          <p:cNvSpPr>
            <a:spLocks noGrp="1"/>
          </p:cNvSpPr>
          <p:nvPr>
            <p:ph type="dt" sz="half" idx="10"/>
          </p:nvPr>
        </p:nvSpPr>
        <p:spPr/>
        <p:txBody>
          <a:bodyPr/>
          <a:lstStyle/>
          <a:p>
            <a:fld id="{54DC3642-44F9-4841-A39A-061A9EDE6E17}" type="datetimeFigureOut">
              <a:rPr lang="de-AT" smtClean="0"/>
              <a:t>04.09.25</a:t>
            </a:fld>
            <a:endParaRPr lang="de-AT" dirty="0"/>
          </a:p>
        </p:txBody>
      </p:sp>
      <p:sp>
        <p:nvSpPr>
          <p:cNvPr id="5" name="Fußzeilenplatzhalter 4">
            <a:extLst>
              <a:ext uri="{FF2B5EF4-FFF2-40B4-BE49-F238E27FC236}">
                <a16:creationId xmlns:a16="http://schemas.microsoft.com/office/drawing/2014/main" id="{8D9A3569-8E67-891D-9FE8-BED2384745A0}"/>
              </a:ext>
            </a:extLst>
          </p:cNvPr>
          <p:cNvSpPr>
            <a:spLocks noGrp="1"/>
          </p:cNvSpPr>
          <p:nvPr>
            <p:ph type="ftr" sz="quarter" idx="11"/>
          </p:nvPr>
        </p:nvSpPr>
        <p:spPr/>
        <p:txBody>
          <a:bodyPr/>
          <a:lstStyle/>
          <a:p>
            <a:endParaRPr lang="de-AT" dirty="0"/>
          </a:p>
        </p:txBody>
      </p:sp>
      <p:sp>
        <p:nvSpPr>
          <p:cNvPr id="6" name="Foliennummernplatzhalter 5">
            <a:extLst>
              <a:ext uri="{FF2B5EF4-FFF2-40B4-BE49-F238E27FC236}">
                <a16:creationId xmlns:a16="http://schemas.microsoft.com/office/drawing/2014/main" id="{977793BB-56D7-CC34-A0F2-7EF172F49107}"/>
              </a:ext>
            </a:extLst>
          </p:cNvPr>
          <p:cNvSpPr>
            <a:spLocks noGrp="1"/>
          </p:cNvSpPr>
          <p:nvPr>
            <p:ph type="sldNum" sz="quarter" idx="12"/>
          </p:nvPr>
        </p:nvSpPr>
        <p:spPr/>
        <p:txBody>
          <a:bodyPr/>
          <a:lstStyle/>
          <a:p>
            <a:fld id="{BB08867C-00FA-4FB4-8195-B9DF9AF80F0F}" type="slidenum">
              <a:rPr lang="de-AT" smtClean="0"/>
              <a:t>‹#›</a:t>
            </a:fld>
            <a:endParaRPr lang="de-AT" dirty="0"/>
          </a:p>
        </p:txBody>
      </p:sp>
    </p:spTree>
    <p:extLst>
      <p:ext uri="{BB962C8B-B14F-4D97-AF65-F5344CB8AC3E}">
        <p14:creationId xmlns:p14="http://schemas.microsoft.com/office/powerpoint/2010/main" val="341321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F11894-1C15-1E9F-28E5-316B45AD4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76D4B307-C9AC-DBB0-8A3D-7031E3EF88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18A328A-243B-0CD0-FAAE-F3E0C629CD6E}"/>
              </a:ext>
            </a:extLst>
          </p:cNvPr>
          <p:cNvSpPr>
            <a:spLocks noGrp="1"/>
          </p:cNvSpPr>
          <p:nvPr>
            <p:ph type="dt" sz="half" idx="10"/>
          </p:nvPr>
        </p:nvSpPr>
        <p:spPr/>
        <p:txBody>
          <a:bodyPr/>
          <a:lstStyle/>
          <a:p>
            <a:fld id="{54DC3642-44F9-4841-A39A-061A9EDE6E17}" type="datetimeFigureOut">
              <a:rPr lang="de-AT" smtClean="0"/>
              <a:t>04.09.25</a:t>
            </a:fld>
            <a:endParaRPr lang="de-AT" dirty="0"/>
          </a:p>
        </p:txBody>
      </p:sp>
      <p:sp>
        <p:nvSpPr>
          <p:cNvPr id="5" name="Fußzeilenplatzhalter 4">
            <a:extLst>
              <a:ext uri="{FF2B5EF4-FFF2-40B4-BE49-F238E27FC236}">
                <a16:creationId xmlns:a16="http://schemas.microsoft.com/office/drawing/2014/main" id="{0517B5C8-F1D1-7128-9E71-4D419E0B3CF4}"/>
              </a:ext>
            </a:extLst>
          </p:cNvPr>
          <p:cNvSpPr>
            <a:spLocks noGrp="1"/>
          </p:cNvSpPr>
          <p:nvPr>
            <p:ph type="ftr" sz="quarter" idx="11"/>
          </p:nvPr>
        </p:nvSpPr>
        <p:spPr/>
        <p:txBody>
          <a:bodyPr/>
          <a:lstStyle/>
          <a:p>
            <a:endParaRPr lang="de-AT" dirty="0"/>
          </a:p>
        </p:txBody>
      </p:sp>
      <p:sp>
        <p:nvSpPr>
          <p:cNvPr id="6" name="Foliennummernplatzhalter 5">
            <a:extLst>
              <a:ext uri="{FF2B5EF4-FFF2-40B4-BE49-F238E27FC236}">
                <a16:creationId xmlns:a16="http://schemas.microsoft.com/office/drawing/2014/main" id="{AC7738D1-BEA9-FE1B-A844-E29DBB5AE66B}"/>
              </a:ext>
            </a:extLst>
          </p:cNvPr>
          <p:cNvSpPr>
            <a:spLocks noGrp="1"/>
          </p:cNvSpPr>
          <p:nvPr>
            <p:ph type="sldNum" sz="quarter" idx="12"/>
          </p:nvPr>
        </p:nvSpPr>
        <p:spPr/>
        <p:txBody>
          <a:bodyPr/>
          <a:lstStyle/>
          <a:p>
            <a:fld id="{BB08867C-00FA-4FB4-8195-B9DF9AF80F0F}" type="slidenum">
              <a:rPr lang="de-AT" smtClean="0"/>
              <a:t>‹#›</a:t>
            </a:fld>
            <a:endParaRPr lang="de-AT" dirty="0"/>
          </a:p>
        </p:txBody>
      </p:sp>
    </p:spTree>
    <p:extLst>
      <p:ext uri="{BB962C8B-B14F-4D97-AF65-F5344CB8AC3E}">
        <p14:creationId xmlns:p14="http://schemas.microsoft.com/office/powerpoint/2010/main" val="110906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E7ACEC-C195-5184-C2AC-59F93B6403B1}"/>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D8073810-6858-8B47-50B0-70DA6C2CC2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792AC868-6701-9AF5-75C3-C62873144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0A366C38-9DA6-B135-10CE-DEB561CC534F}"/>
              </a:ext>
            </a:extLst>
          </p:cNvPr>
          <p:cNvSpPr>
            <a:spLocks noGrp="1"/>
          </p:cNvSpPr>
          <p:nvPr>
            <p:ph type="dt" sz="half" idx="10"/>
          </p:nvPr>
        </p:nvSpPr>
        <p:spPr/>
        <p:txBody>
          <a:bodyPr/>
          <a:lstStyle/>
          <a:p>
            <a:fld id="{54DC3642-44F9-4841-A39A-061A9EDE6E17}" type="datetimeFigureOut">
              <a:rPr lang="de-AT" smtClean="0"/>
              <a:t>04.09.25</a:t>
            </a:fld>
            <a:endParaRPr lang="de-AT" dirty="0"/>
          </a:p>
        </p:txBody>
      </p:sp>
      <p:sp>
        <p:nvSpPr>
          <p:cNvPr id="6" name="Fußzeilenplatzhalter 5">
            <a:extLst>
              <a:ext uri="{FF2B5EF4-FFF2-40B4-BE49-F238E27FC236}">
                <a16:creationId xmlns:a16="http://schemas.microsoft.com/office/drawing/2014/main" id="{4A415E0F-E2F2-9537-F4FA-582E36C57009}"/>
              </a:ext>
            </a:extLst>
          </p:cNvPr>
          <p:cNvSpPr>
            <a:spLocks noGrp="1"/>
          </p:cNvSpPr>
          <p:nvPr>
            <p:ph type="ftr" sz="quarter" idx="11"/>
          </p:nvPr>
        </p:nvSpPr>
        <p:spPr/>
        <p:txBody>
          <a:bodyPr/>
          <a:lstStyle/>
          <a:p>
            <a:endParaRPr lang="de-AT" dirty="0"/>
          </a:p>
        </p:txBody>
      </p:sp>
      <p:sp>
        <p:nvSpPr>
          <p:cNvPr id="7" name="Foliennummernplatzhalter 6">
            <a:extLst>
              <a:ext uri="{FF2B5EF4-FFF2-40B4-BE49-F238E27FC236}">
                <a16:creationId xmlns:a16="http://schemas.microsoft.com/office/drawing/2014/main" id="{30A4C6A5-BCE7-713F-0688-395565F45E87}"/>
              </a:ext>
            </a:extLst>
          </p:cNvPr>
          <p:cNvSpPr>
            <a:spLocks noGrp="1"/>
          </p:cNvSpPr>
          <p:nvPr>
            <p:ph type="sldNum" sz="quarter" idx="12"/>
          </p:nvPr>
        </p:nvSpPr>
        <p:spPr/>
        <p:txBody>
          <a:bodyPr/>
          <a:lstStyle/>
          <a:p>
            <a:fld id="{BB08867C-00FA-4FB4-8195-B9DF9AF80F0F}" type="slidenum">
              <a:rPr lang="de-AT" smtClean="0"/>
              <a:t>‹#›</a:t>
            </a:fld>
            <a:endParaRPr lang="de-AT" dirty="0"/>
          </a:p>
        </p:txBody>
      </p:sp>
    </p:spTree>
    <p:extLst>
      <p:ext uri="{BB962C8B-B14F-4D97-AF65-F5344CB8AC3E}">
        <p14:creationId xmlns:p14="http://schemas.microsoft.com/office/powerpoint/2010/main" val="31010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282D99-D0B4-1D12-5E42-246B390163BD}"/>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708595C7-19E6-C982-213E-0D06248C1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33C02A30-BFF3-2DF6-9043-F6405AC550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FB1D9C90-1ED0-DDE6-1686-A02299F83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753F07DF-F537-1004-0982-F86591A883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767AFEF2-A9A9-826D-24E1-8991E02BC29A}"/>
              </a:ext>
            </a:extLst>
          </p:cNvPr>
          <p:cNvSpPr>
            <a:spLocks noGrp="1"/>
          </p:cNvSpPr>
          <p:nvPr>
            <p:ph type="dt" sz="half" idx="10"/>
          </p:nvPr>
        </p:nvSpPr>
        <p:spPr/>
        <p:txBody>
          <a:bodyPr/>
          <a:lstStyle/>
          <a:p>
            <a:fld id="{54DC3642-44F9-4841-A39A-061A9EDE6E17}" type="datetimeFigureOut">
              <a:rPr lang="de-AT" smtClean="0"/>
              <a:t>04.09.25</a:t>
            </a:fld>
            <a:endParaRPr lang="de-AT" dirty="0"/>
          </a:p>
        </p:txBody>
      </p:sp>
      <p:sp>
        <p:nvSpPr>
          <p:cNvPr id="8" name="Fußzeilenplatzhalter 7">
            <a:extLst>
              <a:ext uri="{FF2B5EF4-FFF2-40B4-BE49-F238E27FC236}">
                <a16:creationId xmlns:a16="http://schemas.microsoft.com/office/drawing/2014/main" id="{58915963-A1E2-2D74-B7B6-A32074D3E190}"/>
              </a:ext>
            </a:extLst>
          </p:cNvPr>
          <p:cNvSpPr>
            <a:spLocks noGrp="1"/>
          </p:cNvSpPr>
          <p:nvPr>
            <p:ph type="ftr" sz="quarter" idx="11"/>
          </p:nvPr>
        </p:nvSpPr>
        <p:spPr/>
        <p:txBody>
          <a:bodyPr/>
          <a:lstStyle/>
          <a:p>
            <a:endParaRPr lang="de-AT" dirty="0"/>
          </a:p>
        </p:txBody>
      </p:sp>
      <p:sp>
        <p:nvSpPr>
          <p:cNvPr id="9" name="Foliennummernplatzhalter 8">
            <a:extLst>
              <a:ext uri="{FF2B5EF4-FFF2-40B4-BE49-F238E27FC236}">
                <a16:creationId xmlns:a16="http://schemas.microsoft.com/office/drawing/2014/main" id="{22FB518B-7722-E795-D367-463D6DCD91B5}"/>
              </a:ext>
            </a:extLst>
          </p:cNvPr>
          <p:cNvSpPr>
            <a:spLocks noGrp="1"/>
          </p:cNvSpPr>
          <p:nvPr>
            <p:ph type="sldNum" sz="quarter" idx="12"/>
          </p:nvPr>
        </p:nvSpPr>
        <p:spPr/>
        <p:txBody>
          <a:bodyPr/>
          <a:lstStyle/>
          <a:p>
            <a:fld id="{BB08867C-00FA-4FB4-8195-B9DF9AF80F0F}" type="slidenum">
              <a:rPr lang="de-AT" smtClean="0"/>
              <a:t>‹#›</a:t>
            </a:fld>
            <a:endParaRPr lang="de-AT" dirty="0"/>
          </a:p>
        </p:txBody>
      </p:sp>
    </p:spTree>
    <p:extLst>
      <p:ext uri="{BB962C8B-B14F-4D97-AF65-F5344CB8AC3E}">
        <p14:creationId xmlns:p14="http://schemas.microsoft.com/office/powerpoint/2010/main" val="616162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45AE4B-FBCE-323A-CDE9-B1E7B7982EE2}"/>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6C063ACF-B377-5488-70A1-AC09ED3D0B8D}"/>
              </a:ext>
            </a:extLst>
          </p:cNvPr>
          <p:cNvSpPr>
            <a:spLocks noGrp="1"/>
          </p:cNvSpPr>
          <p:nvPr>
            <p:ph type="dt" sz="half" idx="10"/>
          </p:nvPr>
        </p:nvSpPr>
        <p:spPr/>
        <p:txBody>
          <a:bodyPr/>
          <a:lstStyle/>
          <a:p>
            <a:fld id="{54DC3642-44F9-4841-A39A-061A9EDE6E17}" type="datetimeFigureOut">
              <a:rPr lang="de-AT" smtClean="0"/>
              <a:t>04.09.25</a:t>
            </a:fld>
            <a:endParaRPr lang="de-AT" dirty="0"/>
          </a:p>
        </p:txBody>
      </p:sp>
      <p:sp>
        <p:nvSpPr>
          <p:cNvPr id="4" name="Fußzeilenplatzhalter 3">
            <a:extLst>
              <a:ext uri="{FF2B5EF4-FFF2-40B4-BE49-F238E27FC236}">
                <a16:creationId xmlns:a16="http://schemas.microsoft.com/office/drawing/2014/main" id="{A80F58A9-5DBB-3855-9D77-F4361CF2922B}"/>
              </a:ext>
            </a:extLst>
          </p:cNvPr>
          <p:cNvSpPr>
            <a:spLocks noGrp="1"/>
          </p:cNvSpPr>
          <p:nvPr>
            <p:ph type="ftr" sz="quarter" idx="11"/>
          </p:nvPr>
        </p:nvSpPr>
        <p:spPr/>
        <p:txBody>
          <a:bodyPr/>
          <a:lstStyle/>
          <a:p>
            <a:endParaRPr lang="de-AT" dirty="0"/>
          </a:p>
        </p:txBody>
      </p:sp>
      <p:sp>
        <p:nvSpPr>
          <p:cNvPr id="5" name="Foliennummernplatzhalter 4">
            <a:extLst>
              <a:ext uri="{FF2B5EF4-FFF2-40B4-BE49-F238E27FC236}">
                <a16:creationId xmlns:a16="http://schemas.microsoft.com/office/drawing/2014/main" id="{496EB511-E18F-9BA2-4AA7-CCE4CC7D8CFE}"/>
              </a:ext>
            </a:extLst>
          </p:cNvPr>
          <p:cNvSpPr>
            <a:spLocks noGrp="1"/>
          </p:cNvSpPr>
          <p:nvPr>
            <p:ph type="sldNum" sz="quarter" idx="12"/>
          </p:nvPr>
        </p:nvSpPr>
        <p:spPr/>
        <p:txBody>
          <a:bodyPr/>
          <a:lstStyle/>
          <a:p>
            <a:fld id="{BB08867C-00FA-4FB4-8195-B9DF9AF80F0F}" type="slidenum">
              <a:rPr lang="de-AT" smtClean="0"/>
              <a:t>‹#›</a:t>
            </a:fld>
            <a:endParaRPr lang="de-AT" dirty="0"/>
          </a:p>
        </p:txBody>
      </p:sp>
    </p:spTree>
    <p:extLst>
      <p:ext uri="{BB962C8B-B14F-4D97-AF65-F5344CB8AC3E}">
        <p14:creationId xmlns:p14="http://schemas.microsoft.com/office/powerpoint/2010/main" val="67356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78B13EA-088E-8C10-C5DF-CF25760291D1}"/>
              </a:ext>
            </a:extLst>
          </p:cNvPr>
          <p:cNvSpPr>
            <a:spLocks noGrp="1"/>
          </p:cNvSpPr>
          <p:nvPr>
            <p:ph type="dt" sz="half" idx="10"/>
          </p:nvPr>
        </p:nvSpPr>
        <p:spPr/>
        <p:txBody>
          <a:bodyPr/>
          <a:lstStyle/>
          <a:p>
            <a:fld id="{54DC3642-44F9-4841-A39A-061A9EDE6E17}" type="datetimeFigureOut">
              <a:rPr lang="de-AT" smtClean="0"/>
              <a:t>04.09.25</a:t>
            </a:fld>
            <a:endParaRPr lang="de-AT" dirty="0"/>
          </a:p>
        </p:txBody>
      </p:sp>
      <p:sp>
        <p:nvSpPr>
          <p:cNvPr id="3" name="Fußzeilenplatzhalter 2">
            <a:extLst>
              <a:ext uri="{FF2B5EF4-FFF2-40B4-BE49-F238E27FC236}">
                <a16:creationId xmlns:a16="http://schemas.microsoft.com/office/drawing/2014/main" id="{1D24B357-3962-93FF-BBB6-9C54E10D3081}"/>
              </a:ext>
            </a:extLst>
          </p:cNvPr>
          <p:cNvSpPr>
            <a:spLocks noGrp="1"/>
          </p:cNvSpPr>
          <p:nvPr>
            <p:ph type="ftr" sz="quarter" idx="11"/>
          </p:nvPr>
        </p:nvSpPr>
        <p:spPr/>
        <p:txBody>
          <a:bodyPr/>
          <a:lstStyle/>
          <a:p>
            <a:endParaRPr lang="de-AT" dirty="0"/>
          </a:p>
        </p:txBody>
      </p:sp>
      <p:sp>
        <p:nvSpPr>
          <p:cNvPr id="4" name="Foliennummernplatzhalter 3">
            <a:extLst>
              <a:ext uri="{FF2B5EF4-FFF2-40B4-BE49-F238E27FC236}">
                <a16:creationId xmlns:a16="http://schemas.microsoft.com/office/drawing/2014/main" id="{B5C706DF-8C3E-E9B7-CD76-CD4BD6516C27}"/>
              </a:ext>
            </a:extLst>
          </p:cNvPr>
          <p:cNvSpPr>
            <a:spLocks noGrp="1"/>
          </p:cNvSpPr>
          <p:nvPr>
            <p:ph type="sldNum" sz="quarter" idx="12"/>
          </p:nvPr>
        </p:nvSpPr>
        <p:spPr/>
        <p:txBody>
          <a:bodyPr/>
          <a:lstStyle/>
          <a:p>
            <a:fld id="{BB08867C-00FA-4FB4-8195-B9DF9AF80F0F}" type="slidenum">
              <a:rPr lang="de-AT" smtClean="0"/>
              <a:t>‹#›</a:t>
            </a:fld>
            <a:endParaRPr lang="de-AT" dirty="0"/>
          </a:p>
        </p:txBody>
      </p:sp>
    </p:spTree>
    <p:extLst>
      <p:ext uri="{BB962C8B-B14F-4D97-AF65-F5344CB8AC3E}">
        <p14:creationId xmlns:p14="http://schemas.microsoft.com/office/powerpoint/2010/main" val="558776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2EF08-8D41-2117-D74E-AAFC27FE8B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8D409215-7806-A6A2-D933-D1A7F208E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6B7C0884-3B5C-3540-0FEE-C786FFA018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CE68EF75-1282-4936-D7C7-35858B145890}"/>
              </a:ext>
            </a:extLst>
          </p:cNvPr>
          <p:cNvSpPr>
            <a:spLocks noGrp="1"/>
          </p:cNvSpPr>
          <p:nvPr>
            <p:ph type="dt" sz="half" idx="10"/>
          </p:nvPr>
        </p:nvSpPr>
        <p:spPr/>
        <p:txBody>
          <a:bodyPr/>
          <a:lstStyle/>
          <a:p>
            <a:fld id="{54DC3642-44F9-4841-A39A-061A9EDE6E17}" type="datetimeFigureOut">
              <a:rPr lang="de-AT" smtClean="0"/>
              <a:t>04.09.25</a:t>
            </a:fld>
            <a:endParaRPr lang="de-AT" dirty="0"/>
          </a:p>
        </p:txBody>
      </p:sp>
      <p:sp>
        <p:nvSpPr>
          <p:cNvPr id="6" name="Fußzeilenplatzhalter 5">
            <a:extLst>
              <a:ext uri="{FF2B5EF4-FFF2-40B4-BE49-F238E27FC236}">
                <a16:creationId xmlns:a16="http://schemas.microsoft.com/office/drawing/2014/main" id="{558B69D3-756B-1744-31BD-0DA6BE9599B7}"/>
              </a:ext>
            </a:extLst>
          </p:cNvPr>
          <p:cNvSpPr>
            <a:spLocks noGrp="1"/>
          </p:cNvSpPr>
          <p:nvPr>
            <p:ph type="ftr" sz="quarter" idx="11"/>
          </p:nvPr>
        </p:nvSpPr>
        <p:spPr/>
        <p:txBody>
          <a:bodyPr/>
          <a:lstStyle/>
          <a:p>
            <a:endParaRPr lang="de-AT" dirty="0"/>
          </a:p>
        </p:txBody>
      </p:sp>
      <p:sp>
        <p:nvSpPr>
          <p:cNvPr id="7" name="Foliennummernplatzhalter 6">
            <a:extLst>
              <a:ext uri="{FF2B5EF4-FFF2-40B4-BE49-F238E27FC236}">
                <a16:creationId xmlns:a16="http://schemas.microsoft.com/office/drawing/2014/main" id="{542EC043-162F-EC88-57C0-A36F9B9D77E2}"/>
              </a:ext>
            </a:extLst>
          </p:cNvPr>
          <p:cNvSpPr>
            <a:spLocks noGrp="1"/>
          </p:cNvSpPr>
          <p:nvPr>
            <p:ph type="sldNum" sz="quarter" idx="12"/>
          </p:nvPr>
        </p:nvSpPr>
        <p:spPr/>
        <p:txBody>
          <a:bodyPr/>
          <a:lstStyle/>
          <a:p>
            <a:fld id="{BB08867C-00FA-4FB4-8195-B9DF9AF80F0F}" type="slidenum">
              <a:rPr lang="de-AT" smtClean="0"/>
              <a:t>‹#›</a:t>
            </a:fld>
            <a:endParaRPr lang="de-AT" dirty="0"/>
          </a:p>
        </p:txBody>
      </p:sp>
    </p:spTree>
    <p:extLst>
      <p:ext uri="{BB962C8B-B14F-4D97-AF65-F5344CB8AC3E}">
        <p14:creationId xmlns:p14="http://schemas.microsoft.com/office/powerpoint/2010/main" val="727388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FD2273-9C95-2BA1-8244-B32F5C77BD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F800F816-0156-86E6-1725-5C77689723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de-AT" dirty="0"/>
          </a:p>
        </p:txBody>
      </p:sp>
      <p:sp>
        <p:nvSpPr>
          <p:cNvPr id="4" name="Textplatzhalter 3">
            <a:extLst>
              <a:ext uri="{FF2B5EF4-FFF2-40B4-BE49-F238E27FC236}">
                <a16:creationId xmlns:a16="http://schemas.microsoft.com/office/drawing/2014/main" id="{8A63B92B-CE93-CF24-C7B9-8496629586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95A43AC3-ACBC-416B-C40A-3E60F04E5DD2}"/>
              </a:ext>
            </a:extLst>
          </p:cNvPr>
          <p:cNvSpPr>
            <a:spLocks noGrp="1"/>
          </p:cNvSpPr>
          <p:nvPr>
            <p:ph type="dt" sz="half" idx="10"/>
          </p:nvPr>
        </p:nvSpPr>
        <p:spPr/>
        <p:txBody>
          <a:bodyPr/>
          <a:lstStyle/>
          <a:p>
            <a:fld id="{54DC3642-44F9-4841-A39A-061A9EDE6E17}" type="datetimeFigureOut">
              <a:rPr lang="de-AT" smtClean="0"/>
              <a:t>04.09.25</a:t>
            </a:fld>
            <a:endParaRPr lang="de-AT" dirty="0"/>
          </a:p>
        </p:txBody>
      </p:sp>
      <p:sp>
        <p:nvSpPr>
          <p:cNvPr id="6" name="Fußzeilenplatzhalter 5">
            <a:extLst>
              <a:ext uri="{FF2B5EF4-FFF2-40B4-BE49-F238E27FC236}">
                <a16:creationId xmlns:a16="http://schemas.microsoft.com/office/drawing/2014/main" id="{2F70FAB3-6CF7-5AA4-093E-325A19B9DCD1}"/>
              </a:ext>
            </a:extLst>
          </p:cNvPr>
          <p:cNvSpPr>
            <a:spLocks noGrp="1"/>
          </p:cNvSpPr>
          <p:nvPr>
            <p:ph type="ftr" sz="quarter" idx="11"/>
          </p:nvPr>
        </p:nvSpPr>
        <p:spPr/>
        <p:txBody>
          <a:bodyPr/>
          <a:lstStyle/>
          <a:p>
            <a:endParaRPr lang="de-AT" dirty="0"/>
          </a:p>
        </p:txBody>
      </p:sp>
      <p:sp>
        <p:nvSpPr>
          <p:cNvPr id="7" name="Foliennummernplatzhalter 6">
            <a:extLst>
              <a:ext uri="{FF2B5EF4-FFF2-40B4-BE49-F238E27FC236}">
                <a16:creationId xmlns:a16="http://schemas.microsoft.com/office/drawing/2014/main" id="{15B5E49B-8673-315B-7F9C-D1C1C7942CFE}"/>
              </a:ext>
            </a:extLst>
          </p:cNvPr>
          <p:cNvSpPr>
            <a:spLocks noGrp="1"/>
          </p:cNvSpPr>
          <p:nvPr>
            <p:ph type="sldNum" sz="quarter" idx="12"/>
          </p:nvPr>
        </p:nvSpPr>
        <p:spPr/>
        <p:txBody>
          <a:bodyPr/>
          <a:lstStyle/>
          <a:p>
            <a:fld id="{BB08867C-00FA-4FB4-8195-B9DF9AF80F0F}" type="slidenum">
              <a:rPr lang="de-AT" smtClean="0"/>
              <a:t>‹#›</a:t>
            </a:fld>
            <a:endParaRPr lang="de-AT" dirty="0"/>
          </a:p>
        </p:txBody>
      </p:sp>
    </p:spTree>
    <p:extLst>
      <p:ext uri="{BB962C8B-B14F-4D97-AF65-F5344CB8AC3E}">
        <p14:creationId xmlns:p14="http://schemas.microsoft.com/office/powerpoint/2010/main" val="368279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3EADE16-7830-8AB3-8BEE-03A2B4B6B1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B6C3F146-67D8-AFC2-C996-9C93BAAFC8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7B0F9612-DC19-0B52-BA6C-1DBE0DD437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4DC3642-44F9-4841-A39A-061A9EDE6E17}" type="datetimeFigureOut">
              <a:rPr lang="de-AT" smtClean="0"/>
              <a:t>04.09.25</a:t>
            </a:fld>
            <a:endParaRPr lang="de-AT" dirty="0"/>
          </a:p>
        </p:txBody>
      </p:sp>
      <p:sp>
        <p:nvSpPr>
          <p:cNvPr id="5" name="Fußzeilenplatzhalter 4">
            <a:extLst>
              <a:ext uri="{FF2B5EF4-FFF2-40B4-BE49-F238E27FC236}">
                <a16:creationId xmlns:a16="http://schemas.microsoft.com/office/drawing/2014/main" id="{6F60AB3D-3E8F-AC2D-0E19-9A9F8F8BC6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dirty="0"/>
          </a:p>
        </p:txBody>
      </p:sp>
      <p:sp>
        <p:nvSpPr>
          <p:cNvPr id="6" name="Foliennummernplatzhalter 5">
            <a:extLst>
              <a:ext uri="{FF2B5EF4-FFF2-40B4-BE49-F238E27FC236}">
                <a16:creationId xmlns:a16="http://schemas.microsoft.com/office/drawing/2014/main" id="{C30C9E6F-842B-9480-CFB7-C9B01239D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B08867C-00FA-4FB4-8195-B9DF9AF80F0F}" type="slidenum">
              <a:rPr lang="de-AT" smtClean="0"/>
              <a:t>‹#›</a:t>
            </a:fld>
            <a:endParaRPr lang="de-AT" dirty="0"/>
          </a:p>
        </p:txBody>
      </p:sp>
    </p:spTree>
    <p:extLst>
      <p:ext uri="{BB962C8B-B14F-4D97-AF65-F5344CB8AC3E}">
        <p14:creationId xmlns:p14="http://schemas.microsoft.com/office/powerpoint/2010/main" val="2340728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D3346CC-2301-B6CD-0D5D-8EB6E352E6C3}"/>
              </a:ext>
            </a:extLst>
          </p:cNvPr>
          <p:cNvSpPr txBox="1">
            <a:spLocks/>
          </p:cNvSpPr>
          <p:nvPr/>
        </p:nvSpPr>
        <p:spPr>
          <a:xfrm>
            <a:off x="11490959" y="898361"/>
            <a:ext cx="701041" cy="396586"/>
          </a:xfrm>
          <a:prstGeom prst="rect">
            <a:avLst/>
          </a:prstGeom>
        </p:spPr>
        <p:txBody>
          <a:bodyPr lIns="0" tIns="0" rIns="0" bIns="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050" b="1" dirty="0">
                <a:solidFill>
                  <a:srgbClr val="1B3B65"/>
                </a:solidFill>
                <a:latin typeface="Arial" panose="020B0604020202020204" pitchFamily="34" charset="0"/>
                <a:cs typeface="Arial" panose="020B0604020202020204" pitchFamily="34" charset="0"/>
              </a:rPr>
              <a:t>P1.3-244</a:t>
            </a:r>
            <a:endParaRPr lang="en-US" sz="2800" b="1" dirty="0">
              <a:solidFill>
                <a:srgbClr val="1B3B65"/>
              </a:solidFill>
              <a:latin typeface="Arial" panose="020B0604020202020204" pitchFamily="34" charset="0"/>
              <a:cs typeface="Arial" panose="020B0604020202020204" pitchFamily="34" charset="0"/>
            </a:endParaRPr>
          </a:p>
        </p:txBody>
      </p:sp>
      <p:sp>
        <p:nvSpPr>
          <p:cNvPr id="10" name="TextBox 3">
            <a:extLst>
              <a:ext uri="{FF2B5EF4-FFF2-40B4-BE49-F238E27FC236}">
                <a16:creationId xmlns:a16="http://schemas.microsoft.com/office/drawing/2014/main" id="{D5AE4295-86D6-0ED9-4F2B-A8BCD338E5F5}"/>
              </a:ext>
            </a:extLst>
          </p:cNvPr>
          <p:cNvSpPr txBox="1"/>
          <p:nvPr/>
        </p:nvSpPr>
        <p:spPr>
          <a:xfrm>
            <a:off x="187156" y="6440942"/>
            <a:ext cx="3798000"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lgn="l"/>
            <a:r>
              <a:rPr lang="en-US" sz="800" dirty="0">
                <a:solidFill>
                  <a:schemeClr val="bg1">
                    <a:lumMod val="65000"/>
                  </a:schemeClr>
                </a:solidFill>
              </a:rPr>
              <a:t>DISCLAIMER: The views expressed in this Lightning Talk are those of the author and  do not necessarily reflect the views of the organization that the author represents. </a:t>
            </a:r>
          </a:p>
        </p:txBody>
      </p:sp>
      <p:pic>
        <p:nvPicPr>
          <p:cNvPr id="2" name="Grafik 1" descr="Ein Bild, das Text, Screenshot, Brief, Briefumschlag enthält.&#10;&#10;KI-generierte Inhalte können fehlerhaft sein.">
            <a:extLst>
              <a:ext uri="{FF2B5EF4-FFF2-40B4-BE49-F238E27FC236}">
                <a16:creationId xmlns:a16="http://schemas.microsoft.com/office/drawing/2014/main" id="{12132E0B-E116-9D7D-3E94-CE25DE0CD618}"/>
              </a:ext>
            </a:extLst>
          </p:cNvPr>
          <p:cNvPicPr>
            <a:picLocks noChangeAspect="1"/>
          </p:cNvPicPr>
          <p:nvPr/>
        </p:nvPicPr>
        <p:blipFill>
          <a:blip r:embed="rId2">
            <a:extLst>
              <a:ext uri="{28A0092B-C50C-407E-A947-70E740481C1C}">
                <a14:useLocalDpi xmlns:a14="http://schemas.microsoft.com/office/drawing/2010/main" val="0"/>
              </a:ext>
            </a:extLst>
          </a:blip>
          <a:srcRect l="82137" t="58098" r="764" b="5248"/>
          <a:stretch>
            <a:fillRect/>
          </a:stretch>
        </p:blipFill>
        <p:spPr>
          <a:xfrm>
            <a:off x="71021" y="677366"/>
            <a:ext cx="2022237" cy="2438400"/>
          </a:xfrm>
          <a:prstGeom prst="rect">
            <a:avLst/>
          </a:prstGeom>
        </p:spPr>
      </p:pic>
      <p:pic>
        <p:nvPicPr>
          <p:cNvPr id="11" name="Grafik 10" descr="Ein Bild, das Text, Screenshot, Brief, Briefumschlag enthält.&#10;&#10;KI-generierte Inhalte können fehlerhaft sein.">
            <a:extLst>
              <a:ext uri="{FF2B5EF4-FFF2-40B4-BE49-F238E27FC236}">
                <a16:creationId xmlns:a16="http://schemas.microsoft.com/office/drawing/2014/main" id="{0A982369-6EB6-234C-C0A7-58E556ED17AC}"/>
              </a:ext>
            </a:extLst>
          </p:cNvPr>
          <p:cNvPicPr>
            <a:picLocks noChangeAspect="1"/>
          </p:cNvPicPr>
          <p:nvPr/>
        </p:nvPicPr>
        <p:blipFill>
          <a:blip r:embed="rId2">
            <a:extLst>
              <a:ext uri="{28A0092B-C50C-407E-A947-70E740481C1C}">
                <a14:useLocalDpi xmlns:a14="http://schemas.microsoft.com/office/drawing/2010/main" val="0"/>
              </a:ext>
            </a:extLst>
          </a:blip>
          <a:srcRect l="97167" t="61204" r="764" b="5248"/>
          <a:stretch>
            <a:fillRect/>
          </a:stretch>
        </p:blipFill>
        <p:spPr>
          <a:xfrm>
            <a:off x="1993680" y="881061"/>
            <a:ext cx="244695" cy="2231535"/>
          </a:xfrm>
          <a:prstGeom prst="rect">
            <a:avLst/>
          </a:prstGeom>
        </p:spPr>
      </p:pic>
      <p:pic>
        <p:nvPicPr>
          <p:cNvPr id="14" name="Grafik 13" descr="Ein Bild, das Text, Screenshot, Brief, Briefumschlag enthält.&#10;&#10;KI-generierte Inhalte können fehlerhaft sein.">
            <a:extLst>
              <a:ext uri="{FF2B5EF4-FFF2-40B4-BE49-F238E27FC236}">
                <a16:creationId xmlns:a16="http://schemas.microsoft.com/office/drawing/2014/main" id="{DF35B26D-BD9A-11F3-E5E5-FEB1BDE26698}"/>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238375" y="1275898"/>
            <a:ext cx="589234" cy="212384"/>
          </a:xfrm>
          <a:prstGeom prst="rect">
            <a:avLst/>
          </a:prstGeom>
        </p:spPr>
      </p:pic>
      <p:pic>
        <p:nvPicPr>
          <p:cNvPr id="15" name="Grafik 14" descr="Ein Bild, das Text, Screenshot, Brief, Briefumschlag enthält.&#10;&#10;KI-generierte Inhalte können fehlerhaft sein.">
            <a:extLst>
              <a:ext uri="{FF2B5EF4-FFF2-40B4-BE49-F238E27FC236}">
                <a16:creationId xmlns:a16="http://schemas.microsoft.com/office/drawing/2014/main" id="{F744C5CF-ABA7-8191-B25E-DC7835232A90}"/>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801699" y="1275897"/>
            <a:ext cx="589234" cy="212384"/>
          </a:xfrm>
          <a:prstGeom prst="rect">
            <a:avLst/>
          </a:prstGeom>
        </p:spPr>
      </p:pic>
      <p:pic>
        <p:nvPicPr>
          <p:cNvPr id="16" name="Grafik 15" descr="Ein Bild, das Text, Screenshot, Brief, Briefumschlag enthält.&#10;&#10;KI-generierte Inhalte können fehlerhaft sein.">
            <a:extLst>
              <a:ext uri="{FF2B5EF4-FFF2-40B4-BE49-F238E27FC236}">
                <a16:creationId xmlns:a16="http://schemas.microsoft.com/office/drawing/2014/main" id="{ECE73A0F-CB91-0545-6D23-F3B16FF6ADC9}"/>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903990" y="1275896"/>
            <a:ext cx="589234" cy="212384"/>
          </a:xfrm>
          <a:prstGeom prst="rect">
            <a:avLst/>
          </a:prstGeom>
        </p:spPr>
      </p:pic>
      <p:sp>
        <p:nvSpPr>
          <p:cNvPr id="9" name="TextBox 3">
            <a:extLst>
              <a:ext uri="{FF2B5EF4-FFF2-40B4-BE49-F238E27FC236}">
                <a16:creationId xmlns:a16="http://schemas.microsoft.com/office/drawing/2014/main" id="{89EA74CD-7C66-4B77-605D-E0D86DB56FF2}"/>
              </a:ext>
            </a:extLst>
          </p:cNvPr>
          <p:cNvSpPr txBox="1"/>
          <p:nvPr/>
        </p:nvSpPr>
        <p:spPr>
          <a:xfrm>
            <a:off x="3600000" y="1137600"/>
            <a:ext cx="7793154" cy="5292000"/>
          </a:xfrm>
          <a:prstGeom prst="rect">
            <a:avLst/>
          </a:prstGeom>
          <a:noFill/>
          <a:ln w="9525">
            <a:noFill/>
          </a:ln>
        </p:spPr>
        <p:txBody>
          <a:bodyPr wrap="square" lIns="0" tIns="0" rIns="0" bIns="0" rtlCol="0" anchor="t">
            <a:noAutofit/>
          </a:bodyPr>
          <a:lstStyle/>
          <a:p>
            <a:pPr algn="just" hangingPunct="0">
              <a:buClr>
                <a:srgbClr val="1A3A64"/>
              </a:buClr>
            </a:pPr>
            <a:r>
              <a:rPr lang="en-US" sz="1200" b="1" dirty="0">
                <a:solidFill>
                  <a:srgbClr val="1A3A64"/>
                </a:solidFill>
                <a:latin typeface="Arial" panose="020B0604020202020204" pitchFamily="34" charset="0"/>
                <a:cs typeface="Arial" panose="020B0604020202020204" pitchFamily="34" charset="0"/>
              </a:rPr>
              <a:t>Objective:</a:t>
            </a:r>
            <a:r>
              <a:rPr lang="en-US" sz="1200" dirty="0">
                <a:solidFill>
                  <a:srgbClr val="1A3A64"/>
                </a:solidFill>
                <a:latin typeface="Arial" panose="020B0604020202020204" pitchFamily="34" charset="0"/>
                <a:cs typeface="Arial" panose="020B0604020202020204" pitchFamily="34" charset="0"/>
              </a:rPr>
              <a:t>  The predictions made in my E-poster about propagation situations referred to in the title are based on a theoretical analysis of the propagation of impulsive signals from an explosive point source placed in two benchmark models: the wedge of fluid (Fig. 1) and the half-space of fluid (Fig. 2), each of which is over an elastic solid bottom.</a:t>
            </a:r>
          </a:p>
          <a:p>
            <a:pPr algn="just" hangingPunct="0">
              <a:buClr>
                <a:srgbClr val="1A3A64"/>
              </a:buClr>
            </a:pPr>
            <a:endParaRPr lang="en-US" sz="700" dirty="0">
              <a:solidFill>
                <a:srgbClr val="1A3A64"/>
              </a:solidFill>
              <a:latin typeface="Arial" panose="020B0604020202020204" pitchFamily="34" charset="0"/>
              <a:cs typeface="Arial" panose="020B0604020202020204" pitchFamily="34" charset="0"/>
            </a:endParaRPr>
          </a:p>
          <a:p>
            <a:pPr algn="just" hangingPunct="0">
              <a:buClr>
                <a:srgbClr val="1A3A64"/>
              </a:buClr>
            </a:pPr>
            <a:r>
              <a:rPr lang="en-US" sz="1200" b="1" dirty="0">
                <a:solidFill>
                  <a:srgbClr val="1A3A64"/>
                </a:solidFill>
                <a:latin typeface="Arial" panose="020B0604020202020204" pitchFamily="34" charset="0"/>
                <a:cs typeface="Arial" panose="020B0604020202020204" pitchFamily="34" charset="0"/>
              </a:rPr>
              <a:t>Wave-Theory Analysis:</a:t>
            </a:r>
            <a:r>
              <a:rPr lang="en-US" sz="1200" dirty="0">
                <a:solidFill>
                  <a:srgbClr val="1A3A64"/>
                </a:solidFill>
                <a:latin typeface="Arial" panose="020B0604020202020204" pitchFamily="34" charset="0"/>
                <a:cs typeface="Arial" panose="020B0604020202020204" pitchFamily="34" charset="0"/>
              </a:rPr>
              <a:t>  Using a semi-analytical method of generalized ray, the received wave motion in each model has been evaluated exactly in the form of a complete time-series of the acoustic pressure, exhibiting three distinct phases: the phase of the critically refracted (lateral) waves, the phase of the source signal and the regularly reflected waves, and the phase of the Scholte waves.</a:t>
            </a:r>
          </a:p>
          <a:p>
            <a:pPr algn="just">
              <a:buClr>
                <a:srgbClr val="1A3A64"/>
              </a:buClr>
            </a:pPr>
            <a:endParaRPr lang="en-US" sz="700" dirty="0">
              <a:solidFill>
                <a:srgbClr val="1A3A64"/>
              </a:solidFill>
              <a:latin typeface="Arial" panose="020B0604020202020204" pitchFamily="34" charset="0"/>
              <a:cs typeface="Arial" panose="020B0604020202020204" pitchFamily="34" charset="0"/>
            </a:endParaRPr>
          </a:p>
          <a:p>
            <a:pPr algn="just">
              <a:buClr>
                <a:srgbClr val="1A3A64"/>
              </a:buClr>
            </a:pPr>
            <a:r>
              <a:rPr lang="en-US" sz="1200" b="1" dirty="0">
                <a:solidFill>
                  <a:srgbClr val="1A3A64"/>
                </a:solidFill>
                <a:latin typeface="Arial" panose="020B0604020202020204" pitchFamily="34" charset="0"/>
                <a:cs typeface="Arial" panose="020B0604020202020204" pitchFamily="34" charset="0"/>
              </a:rPr>
              <a:t>Conclusion:</a:t>
            </a:r>
            <a:r>
              <a:rPr lang="en-US" sz="1200" dirty="0">
                <a:solidFill>
                  <a:srgbClr val="1A3A64"/>
                </a:solidFill>
                <a:latin typeface="Arial" panose="020B0604020202020204" pitchFamily="34" charset="0"/>
                <a:cs typeface="Arial" panose="020B0604020202020204" pitchFamily="34" charset="0"/>
              </a:rPr>
              <a:t>  When frequency-dependent attenuation in the solid bottom is accounted for, only low frequencies of the source spectrum may be transmitted over great distances with little attenuation.  Notably, at these frequencies, the Scholte-wave phase becomes dominant at remote receivers placed in each model.  And it might then dominate the propagation in the SOFAR channel, upon entering it from the coastal wedge or deep </a:t>
            </a:r>
            <a:r>
              <a:rPr lang="en-US" sz="1200">
                <a:solidFill>
                  <a:srgbClr val="1A3A64"/>
                </a:solidFill>
                <a:latin typeface="Arial" panose="020B0604020202020204" pitchFamily="34" charset="0"/>
                <a:cs typeface="Arial" panose="020B0604020202020204" pitchFamily="34" charset="0"/>
              </a:rPr>
              <a:t>water.   </a:t>
            </a:r>
            <a:endParaRPr lang="en-US" sz="1200" b="1" dirty="0">
              <a:solidFill>
                <a:srgbClr val="1A3A64"/>
              </a:solidFill>
              <a:latin typeface="Arial" panose="020B0604020202020204" pitchFamily="34" charset="0"/>
              <a:cs typeface="Arial" panose="020B0604020202020204" pitchFamily="34" charset="0"/>
            </a:endParaRPr>
          </a:p>
        </p:txBody>
      </p:sp>
      <p:sp>
        <p:nvSpPr>
          <p:cNvPr id="5" name="TextBox 3">
            <a:extLst>
              <a:ext uri="{FF2B5EF4-FFF2-40B4-BE49-F238E27FC236}">
                <a16:creationId xmlns:a16="http://schemas.microsoft.com/office/drawing/2014/main" id="{85BEB553-B80A-F162-FB89-86C2A440C13A}"/>
              </a:ext>
            </a:extLst>
          </p:cNvPr>
          <p:cNvSpPr txBox="1"/>
          <p:nvPr/>
        </p:nvSpPr>
        <p:spPr>
          <a:xfrm>
            <a:off x="3758400" y="61299"/>
            <a:ext cx="6606540" cy="492443"/>
          </a:xfrm>
          <a:prstGeom prst="rect">
            <a:avLst/>
          </a:prstGeom>
          <a:noFill/>
        </p:spPr>
        <p:txBody>
          <a:bodyPr wrap="square" lIns="0" tIns="0" rIns="0" bIns="0" rtlCol="0" anchor="ctr">
            <a:noAutofit/>
          </a:bodyPr>
          <a:lstStyle/>
          <a:p>
            <a:endParaRPr lang="en-US" sz="1600" b="1" dirty="0">
              <a:solidFill>
                <a:schemeClr val="bg1"/>
              </a:solidFill>
              <a:latin typeface="Arial" panose="020B0604020202020204" pitchFamily="34" charset="0"/>
              <a:cs typeface="Arial" panose="020B0604020202020204" pitchFamily="34" charset="0"/>
            </a:endParaRPr>
          </a:p>
          <a:p>
            <a:r>
              <a:rPr lang="en-US" sz="1600" b="1" dirty="0">
                <a:solidFill>
                  <a:schemeClr val="bg1"/>
                </a:solidFill>
                <a:latin typeface="Arial" panose="020B0604020202020204" pitchFamily="34" charset="0"/>
                <a:cs typeface="Arial" panose="020B0604020202020204" pitchFamily="34" charset="0"/>
              </a:rPr>
              <a:t>Propagation of Sound from an Explosive Source Placed  ​</a:t>
            </a:r>
            <a:br>
              <a:rPr lang="en-US" sz="1600" b="1" dirty="0">
                <a:solidFill>
                  <a:schemeClr val="bg1"/>
                </a:solidFill>
                <a:latin typeface="Arial" panose="020B0604020202020204" pitchFamily="34" charset="0"/>
                <a:cs typeface="Arial" panose="020B0604020202020204" pitchFamily="34" charset="0"/>
              </a:rPr>
            </a:br>
            <a:r>
              <a:rPr lang="en-US" sz="1600" b="1" dirty="0">
                <a:solidFill>
                  <a:schemeClr val="bg1"/>
                </a:solidFill>
                <a:latin typeface="Arial" panose="020B0604020202020204" pitchFamily="34" charset="0"/>
                <a:cs typeface="Arial" panose="020B0604020202020204" pitchFamily="34" charset="0"/>
              </a:rPr>
              <a:t>in a Shallow-Water Wedge or Deep Water near the Ocean Bottom </a:t>
            </a:r>
            <a:endParaRPr lang="en-GB" sz="1600" b="1" dirty="0">
              <a:solidFill>
                <a:schemeClr val="bg1"/>
              </a:solidFill>
              <a:latin typeface="Arial" panose="020B0604020202020204" pitchFamily="34" charset="0"/>
              <a:cs typeface="Arial" panose="020B0604020202020204" pitchFamily="34" charset="0"/>
            </a:endParaRPr>
          </a:p>
          <a:p>
            <a:endParaRPr lang="en-GB" sz="1600" b="1" noProof="0" dirty="0">
              <a:solidFill>
                <a:schemeClr val="bg1"/>
              </a:solidFill>
              <a:latin typeface="Arial" panose="020B0604020202020204" pitchFamily="34" charset="0"/>
              <a:cs typeface="Arial" panose="020B0604020202020204" pitchFamily="34" charset="0"/>
            </a:endParaRPr>
          </a:p>
        </p:txBody>
      </p:sp>
      <p:sp>
        <p:nvSpPr>
          <p:cNvPr id="28" name="TextBox 3">
            <a:extLst>
              <a:ext uri="{FF2B5EF4-FFF2-40B4-BE49-F238E27FC236}">
                <a16:creationId xmlns:a16="http://schemas.microsoft.com/office/drawing/2014/main" id="{B80091A9-21A6-ACE8-7D0F-BF92C1995514}"/>
              </a:ext>
            </a:extLst>
          </p:cNvPr>
          <p:cNvSpPr txBox="1"/>
          <p:nvPr/>
        </p:nvSpPr>
        <p:spPr>
          <a:xfrm>
            <a:off x="3756661" y="648000"/>
            <a:ext cx="7445839" cy="360000"/>
          </a:xfrm>
          <a:prstGeom prst="rect">
            <a:avLst/>
          </a:prstGeom>
          <a:noFill/>
        </p:spPr>
        <p:txBody>
          <a:bodyPr wrap="square" lIns="0" tIns="0" rIns="0" bIns="0" rtlCol="0" anchor="t">
            <a:noAutofit/>
          </a:bodyPr>
          <a:lstStyle/>
          <a:p>
            <a:r>
              <a:rPr lang="en-GB" sz="1200" dirty="0">
                <a:solidFill>
                  <a:srgbClr val="1A3A64"/>
                </a:solidFill>
                <a:latin typeface="Arial"/>
                <a:cs typeface="Arial"/>
              </a:rPr>
              <a:t>Piotr Borejko</a:t>
            </a:r>
            <a:endParaRPr lang="en-US" sz="1200" dirty="0">
              <a:latin typeface="Arial"/>
              <a:cs typeface="Arial"/>
            </a:endParaRPr>
          </a:p>
          <a:p>
            <a:r>
              <a:rPr lang="en-US" sz="1200" b="0" i="0" u="none" strike="noStrike" dirty="0">
                <a:solidFill>
                  <a:srgbClr val="1A3A64"/>
                </a:solidFill>
                <a:effectLst/>
                <a:latin typeface="Arial"/>
                <a:cs typeface="Arial"/>
              </a:rPr>
              <a:t>Technische Universität Wien, Institute of Structural Engineering, Karlsplatz</a:t>
            </a:r>
            <a:r>
              <a:rPr lang="en-US" sz="1200" dirty="0">
                <a:solidFill>
                  <a:srgbClr val="1A3A64"/>
                </a:solidFill>
                <a:latin typeface="Arial"/>
                <a:cs typeface="Arial"/>
              </a:rPr>
              <a:t> </a:t>
            </a:r>
            <a:r>
              <a:rPr lang="en-US" sz="1200" b="0" i="0" u="none" strike="noStrike" dirty="0">
                <a:solidFill>
                  <a:srgbClr val="1A3A64"/>
                </a:solidFill>
                <a:effectLst/>
                <a:latin typeface="Arial"/>
                <a:cs typeface="Arial"/>
              </a:rPr>
              <a:t>13-E212-03, 1040 Vienna, Austria</a:t>
            </a:r>
            <a:r>
              <a:rPr lang="en-GB" sz="1200" b="0" i="0" u="none" strike="noStrike" dirty="0">
                <a:solidFill>
                  <a:srgbClr val="1A3A64"/>
                </a:solidFill>
                <a:effectLst/>
                <a:latin typeface="Arial" panose="020B0604020202020204" pitchFamily="34" charset="0"/>
                <a:cs typeface="Arial" panose="020B0604020202020204" pitchFamily="34" charset="0"/>
              </a:rPr>
              <a:t> </a:t>
            </a:r>
            <a:endParaRPr lang="en-GB" sz="1200" noProof="0" dirty="0">
              <a:solidFill>
                <a:srgbClr val="1A3A64"/>
              </a:solidFill>
              <a:latin typeface="Arial" panose="020B0604020202020204" pitchFamily="34" charset="0"/>
              <a:cs typeface="Arial" panose="020B0604020202020204" pitchFamily="34" charset="0"/>
            </a:endParaRPr>
          </a:p>
          <a:p>
            <a:endParaRPr lang="en-GB" sz="1200" noProof="0" dirty="0">
              <a:solidFill>
                <a:srgbClr val="1A3A64"/>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B0D5EA8F-A32E-3643-9052-90E0829602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89479" y="6271200"/>
            <a:ext cx="504000" cy="504000"/>
          </a:xfrm>
          <a:prstGeom prst="rect">
            <a:avLst/>
          </a:prstGeom>
        </p:spPr>
      </p:pic>
      <p:sp>
        <p:nvSpPr>
          <p:cNvPr id="4" name="TextBox 3">
            <a:extLst>
              <a:ext uri="{FF2B5EF4-FFF2-40B4-BE49-F238E27FC236}">
                <a16:creationId xmlns:a16="http://schemas.microsoft.com/office/drawing/2014/main" id="{54855F9E-4689-B840-8636-BFC93A39436B}"/>
              </a:ext>
            </a:extLst>
          </p:cNvPr>
          <p:cNvSpPr txBox="1"/>
          <p:nvPr/>
        </p:nvSpPr>
        <p:spPr>
          <a:xfrm>
            <a:off x="1828800" y="4119239"/>
            <a:ext cx="184731" cy="369332"/>
          </a:xfrm>
          <a:prstGeom prst="rect">
            <a:avLst/>
          </a:prstGeom>
          <a:noFill/>
        </p:spPr>
        <p:txBody>
          <a:bodyPr wrap="none" rtlCol="0">
            <a:spAutoFit/>
          </a:bodyPr>
          <a:lstStyle/>
          <a:p>
            <a:endParaRPr lang="en-US" dirty="0"/>
          </a:p>
        </p:txBody>
      </p:sp>
      <p:sp>
        <p:nvSpPr>
          <p:cNvPr id="6" name="TextBox 5">
            <a:extLst>
              <a:ext uri="{FF2B5EF4-FFF2-40B4-BE49-F238E27FC236}">
                <a16:creationId xmlns:a16="http://schemas.microsoft.com/office/drawing/2014/main" id="{140BF3D5-5000-1D45-919C-578BC08E24F5}"/>
              </a:ext>
            </a:extLst>
          </p:cNvPr>
          <p:cNvSpPr txBox="1"/>
          <p:nvPr/>
        </p:nvSpPr>
        <p:spPr>
          <a:xfrm>
            <a:off x="3744000" y="4932000"/>
            <a:ext cx="3671999" cy="1512000"/>
          </a:xfrm>
          <a:prstGeom prst="rect">
            <a:avLst/>
          </a:prstGeom>
          <a:noFill/>
        </p:spPr>
        <p:txBody>
          <a:bodyPr wrap="square" lIns="0" tIns="0" rIns="0" bIns="0" rtlCol="0">
            <a:noAutofit/>
          </a:bodyPr>
          <a:lstStyle/>
          <a:p>
            <a:pPr algn="just"/>
            <a:r>
              <a:rPr lang="en-US" sz="800" dirty="0">
                <a:solidFill>
                  <a:srgbClr val="1A3A64"/>
                </a:solidFill>
                <a:latin typeface="Arial" panose="020B0604020202020204" pitchFamily="34" charset="0"/>
                <a:cs typeface="Arial" panose="020B0604020202020204" pitchFamily="34" charset="0"/>
              </a:rPr>
              <a:t>FIG. 1.  Cartoon (not to scale) of a three-dimensional (3-D) benchmark model of the fluid wedge of apex angle </a:t>
            </a:r>
            <a:r>
              <a:rPr lang="en-US" sz="800" i="1" dirty="0">
                <a:solidFill>
                  <a:srgbClr val="1A3A64"/>
                </a:solidFill>
                <a:latin typeface="Symbol" pitchFamily="2" charset="2"/>
                <a:cs typeface="Arial" panose="020B0604020202020204" pitchFamily="34" charset="0"/>
              </a:rPr>
              <a:t>a</a:t>
            </a:r>
            <a:r>
              <a:rPr lang="en-US" sz="800" dirty="0">
                <a:solidFill>
                  <a:srgbClr val="1A3A64"/>
                </a:solidFill>
                <a:latin typeface="Arial" panose="020B0604020202020204" pitchFamily="34" charset="0"/>
                <a:cs typeface="Arial" panose="020B0604020202020204" pitchFamily="34" charset="0"/>
              </a:rPr>
              <a:t>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3 deg over an elastic solid (sandstone) bottom, used to explain cross- and down-slope long-range acoustical propagation of explosive sound in the coastal wedge.  A point source is placed below the origin O of a Cartesian coordinate system (x, y, z) at the bisector plane of the wedge, where the depth of the fluid is h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200 m.  Four receivers R</a:t>
            </a:r>
            <a:r>
              <a:rPr lang="en-US" sz="800" baseline="-25000" dirty="0">
                <a:solidFill>
                  <a:srgbClr val="1A3A64"/>
                </a:solidFill>
                <a:latin typeface="Arial" panose="020B0604020202020204" pitchFamily="34" charset="0"/>
                <a:cs typeface="Arial" panose="020B0604020202020204" pitchFamily="34" charset="0"/>
              </a:rPr>
              <a:t>1</a:t>
            </a:r>
            <a:r>
              <a:rPr lang="en-US" sz="800" dirty="0">
                <a:solidFill>
                  <a:srgbClr val="1A3A64"/>
                </a:solidFill>
                <a:latin typeface="Arial" panose="020B0604020202020204" pitchFamily="34" charset="0"/>
                <a:cs typeface="Arial" panose="020B0604020202020204" pitchFamily="34" charset="0"/>
              </a:rPr>
              <a:t>, R</a:t>
            </a:r>
            <a:r>
              <a:rPr lang="en-US" sz="800" baseline="-25000" dirty="0">
                <a:solidFill>
                  <a:srgbClr val="1A3A64"/>
                </a:solidFill>
                <a:latin typeface="Arial" panose="020B0604020202020204" pitchFamily="34" charset="0"/>
                <a:cs typeface="Arial" panose="020B0604020202020204" pitchFamily="34" charset="0"/>
              </a:rPr>
              <a:t>2</a:t>
            </a:r>
            <a:r>
              <a:rPr lang="en-US" sz="800" dirty="0">
                <a:solidFill>
                  <a:srgbClr val="1A3A64"/>
                </a:solidFill>
                <a:latin typeface="Arial" panose="020B0604020202020204" pitchFamily="34" charset="0"/>
                <a:cs typeface="Arial" panose="020B0604020202020204" pitchFamily="34" charset="0"/>
              </a:rPr>
              <a:t>, R</a:t>
            </a:r>
            <a:r>
              <a:rPr lang="en-US" sz="800" baseline="-25000" dirty="0">
                <a:solidFill>
                  <a:srgbClr val="1A3A64"/>
                </a:solidFill>
                <a:latin typeface="Arial" panose="020B0604020202020204" pitchFamily="34" charset="0"/>
                <a:cs typeface="Arial" panose="020B0604020202020204" pitchFamily="34" charset="0"/>
              </a:rPr>
              <a:t>3</a:t>
            </a:r>
            <a:r>
              <a:rPr lang="en-US" sz="800" dirty="0">
                <a:solidFill>
                  <a:srgbClr val="1A3A64"/>
                </a:solidFill>
                <a:latin typeface="Arial" panose="020B0604020202020204" pitchFamily="34" charset="0"/>
                <a:cs typeface="Arial" panose="020B0604020202020204" pitchFamily="34" charset="0"/>
              </a:rPr>
              <a:t>, R</a:t>
            </a:r>
            <a:r>
              <a:rPr lang="en-US" sz="800" baseline="-25000" dirty="0">
                <a:solidFill>
                  <a:srgbClr val="1A3A64"/>
                </a:solidFill>
                <a:latin typeface="Arial" panose="020B0604020202020204" pitchFamily="34" charset="0"/>
                <a:cs typeface="Arial" panose="020B0604020202020204" pitchFamily="34" charset="0"/>
              </a:rPr>
              <a:t>4</a:t>
            </a:r>
            <a:r>
              <a:rPr lang="en-US" sz="800" dirty="0">
                <a:solidFill>
                  <a:srgbClr val="1A3A64"/>
                </a:solidFill>
                <a:latin typeface="Arial" panose="020B0604020202020204" pitchFamily="34" charset="0"/>
                <a:cs typeface="Arial" panose="020B0604020202020204" pitchFamily="34" charset="0"/>
              </a:rPr>
              <a:t> are also placed at the bisector plane of the wedge; R</a:t>
            </a:r>
            <a:r>
              <a:rPr lang="en-US" sz="800" baseline="-25000" dirty="0">
                <a:solidFill>
                  <a:srgbClr val="1A3A64"/>
                </a:solidFill>
                <a:latin typeface="Arial" panose="020B0604020202020204" pitchFamily="34" charset="0"/>
                <a:cs typeface="Arial" panose="020B0604020202020204" pitchFamily="34" charset="0"/>
              </a:rPr>
              <a:t>1</a:t>
            </a:r>
            <a:r>
              <a:rPr lang="en-US" sz="800" dirty="0">
                <a:solidFill>
                  <a:srgbClr val="1A3A64"/>
                </a:solidFill>
                <a:latin typeface="Arial" panose="020B0604020202020204" pitchFamily="34" charset="0"/>
                <a:cs typeface="Arial" panose="020B0604020202020204" pitchFamily="34" charset="0"/>
              </a:rPr>
              <a:t> and R</a:t>
            </a:r>
            <a:r>
              <a:rPr lang="en-US" sz="800" baseline="-25000" dirty="0">
                <a:solidFill>
                  <a:srgbClr val="1A3A64"/>
                </a:solidFill>
                <a:latin typeface="Arial" panose="020B0604020202020204" pitchFamily="34" charset="0"/>
                <a:cs typeface="Arial" panose="020B0604020202020204" pitchFamily="34" charset="0"/>
              </a:rPr>
              <a:t>2</a:t>
            </a:r>
            <a:r>
              <a:rPr lang="en-US" sz="800" dirty="0">
                <a:solidFill>
                  <a:srgbClr val="1A3A64"/>
                </a:solidFill>
                <a:latin typeface="Arial" panose="020B0604020202020204" pitchFamily="34" charset="0"/>
                <a:cs typeface="Arial" panose="020B0604020202020204" pitchFamily="34" charset="0"/>
              </a:rPr>
              <a:t> cross-slope off the source at ranges of r</a:t>
            </a:r>
            <a:r>
              <a:rPr lang="en-US" sz="800" baseline="-25000" dirty="0">
                <a:solidFill>
                  <a:srgbClr val="1A3A64"/>
                </a:solidFill>
                <a:latin typeface="Arial" panose="020B0604020202020204" pitchFamily="34" charset="0"/>
                <a:cs typeface="Arial" panose="020B0604020202020204" pitchFamily="34" charset="0"/>
              </a:rPr>
              <a:t>1</a:t>
            </a:r>
            <a:r>
              <a:rPr lang="en-US" sz="800" dirty="0">
                <a:solidFill>
                  <a:srgbClr val="1A3A64"/>
                </a:solidFill>
                <a:latin typeface="Arial" panose="020B0604020202020204" pitchFamily="34" charset="0"/>
                <a:cs typeface="Arial" panose="020B0604020202020204" pitchFamily="34" charset="0"/>
              </a:rPr>
              <a:t>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20 km and r</a:t>
            </a:r>
            <a:r>
              <a:rPr lang="en-US" sz="800" baseline="-25000" dirty="0">
                <a:solidFill>
                  <a:srgbClr val="1A3A64"/>
                </a:solidFill>
                <a:latin typeface="Arial" panose="020B0604020202020204" pitchFamily="34" charset="0"/>
                <a:cs typeface="Arial" panose="020B0604020202020204" pitchFamily="34" charset="0"/>
              </a:rPr>
              <a:t>2</a:t>
            </a:r>
            <a:r>
              <a:rPr lang="en-US" sz="800" dirty="0">
                <a:solidFill>
                  <a:srgbClr val="1A3A64"/>
                </a:solidFill>
                <a:latin typeface="Arial" panose="020B0604020202020204" pitchFamily="34" charset="0"/>
                <a:cs typeface="Arial" panose="020B0604020202020204" pitchFamily="34" charset="0"/>
              </a:rPr>
              <a:t>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40 km; R</a:t>
            </a:r>
            <a:r>
              <a:rPr lang="en-US" sz="800" baseline="-25000" dirty="0">
                <a:solidFill>
                  <a:srgbClr val="1A3A64"/>
                </a:solidFill>
                <a:latin typeface="Arial" panose="020B0604020202020204" pitchFamily="34" charset="0"/>
                <a:cs typeface="Arial" panose="020B0604020202020204" pitchFamily="34" charset="0"/>
              </a:rPr>
              <a:t>3</a:t>
            </a:r>
            <a:r>
              <a:rPr lang="en-US" sz="800" dirty="0">
                <a:solidFill>
                  <a:srgbClr val="1A3A64"/>
                </a:solidFill>
                <a:latin typeface="Arial" panose="020B0604020202020204" pitchFamily="34" charset="0"/>
                <a:cs typeface="Arial" panose="020B0604020202020204" pitchFamily="34" charset="0"/>
              </a:rPr>
              <a:t> and R</a:t>
            </a:r>
            <a:r>
              <a:rPr lang="en-US" sz="800" baseline="-25000" dirty="0">
                <a:solidFill>
                  <a:srgbClr val="1A3A64"/>
                </a:solidFill>
                <a:latin typeface="Arial" panose="020B0604020202020204" pitchFamily="34" charset="0"/>
                <a:cs typeface="Arial" panose="020B0604020202020204" pitchFamily="34" charset="0"/>
              </a:rPr>
              <a:t>4</a:t>
            </a:r>
            <a:r>
              <a:rPr lang="en-US" sz="800" dirty="0">
                <a:solidFill>
                  <a:srgbClr val="1A3A64"/>
                </a:solidFill>
                <a:latin typeface="Arial" panose="020B0604020202020204" pitchFamily="34" charset="0"/>
                <a:cs typeface="Arial" panose="020B0604020202020204" pitchFamily="34" charset="0"/>
              </a:rPr>
              <a:t> down-slope off the source at ranges of r</a:t>
            </a:r>
            <a:r>
              <a:rPr lang="en-US" sz="800" baseline="-25000" dirty="0">
                <a:solidFill>
                  <a:srgbClr val="1A3A64"/>
                </a:solidFill>
                <a:latin typeface="Arial" panose="020B0604020202020204" pitchFamily="34" charset="0"/>
                <a:cs typeface="Arial" panose="020B0604020202020204" pitchFamily="34" charset="0"/>
              </a:rPr>
              <a:t>3</a:t>
            </a:r>
            <a:r>
              <a:rPr lang="en-US" sz="800" dirty="0">
                <a:solidFill>
                  <a:srgbClr val="1A3A64"/>
                </a:solidFill>
                <a:latin typeface="Arial" panose="020B0604020202020204" pitchFamily="34" charset="0"/>
                <a:cs typeface="Arial" panose="020B0604020202020204" pitchFamily="34" charset="0"/>
              </a:rPr>
              <a:t>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20 km and r</a:t>
            </a:r>
            <a:r>
              <a:rPr lang="en-US" sz="800" baseline="-25000" dirty="0">
                <a:solidFill>
                  <a:srgbClr val="1A3A64"/>
                </a:solidFill>
                <a:latin typeface="Arial" panose="020B0604020202020204" pitchFamily="34" charset="0"/>
                <a:cs typeface="Arial" panose="020B0604020202020204" pitchFamily="34" charset="0"/>
              </a:rPr>
              <a:t>4</a:t>
            </a:r>
            <a:r>
              <a:rPr lang="en-US" sz="800" dirty="0">
                <a:solidFill>
                  <a:srgbClr val="1A3A64"/>
                </a:solidFill>
                <a:latin typeface="Arial" panose="020B0604020202020204" pitchFamily="34" charset="0"/>
                <a:cs typeface="Arial" panose="020B0604020202020204" pitchFamily="34" charset="0"/>
              </a:rPr>
              <a:t>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40 km. The geoacoustic properties of the fluid (water) are: </a:t>
            </a:r>
            <a:r>
              <a:rPr lang="en-US" sz="800" i="1" dirty="0">
                <a:solidFill>
                  <a:srgbClr val="1A3A64"/>
                </a:solidFill>
                <a:latin typeface="Symbol" pitchFamily="2" charset="2"/>
                <a:cs typeface="Arial" panose="020B0604020202020204" pitchFamily="34" charset="0"/>
              </a:rPr>
              <a:t>r</a:t>
            </a:r>
            <a:r>
              <a:rPr lang="en-US" sz="800" dirty="0">
                <a:solidFill>
                  <a:srgbClr val="1A3A64"/>
                </a:solidFill>
                <a:latin typeface="Arial" panose="020B0604020202020204" pitchFamily="34" charset="0"/>
                <a:cs typeface="Arial" panose="020B0604020202020204" pitchFamily="34" charset="0"/>
              </a:rPr>
              <a:t>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1 g/cm</a:t>
            </a:r>
            <a:r>
              <a:rPr lang="en-US" sz="800" baseline="30000" dirty="0">
                <a:solidFill>
                  <a:srgbClr val="1A3A64"/>
                </a:solidFill>
                <a:latin typeface="Arial" panose="020B0604020202020204" pitchFamily="34" charset="0"/>
                <a:cs typeface="Arial" panose="020B0604020202020204" pitchFamily="34" charset="0"/>
              </a:rPr>
              <a:t>3</a:t>
            </a:r>
            <a:r>
              <a:rPr lang="en-US" sz="800" dirty="0">
                <a:solidFill>
                  <a:srgbClr val="1A3A64"/>
                </a:solidFill>
                <a:latin typeface="Arial" panose="020B0604020202020204" pitchFamily="34" charset="0"/>
                <a:cs typeface="Arial" panose="020B0604020202020204" pitchFamily="34" charset="0"/>
              </a:rPr>
              <a:t>; </a:t>
            </a:r>
            <a:r>
              <a:rPr lang="en-US" sz="800" i="1" dirty="0">
                <a:solidFill>
                  <a:srgbClr val="1A3A64"/>
                </a:solidFill>
                <a:latin typeface="Arial" panose="020B0604020202020204" pitchFamily="34" charset="0"/>
                <a:cs typeface="Arial" panose="020B0604020202020204" pitchFamily="34" charset="0"/>
              </a:rPr>
              <a:t>c</a:t>
            </a:r>
            <a:r>
              <a:rPr lang="en-US" sz="800" dirty="0">
                <a:solidFill>
                  <a:srgbClr val="1A3A64"/>
                </a:solidFill>
                <a:latin typeface="Arial" panose="020B0604020202020204" pitchFamily="34" charset="0"/>
                <a:cs typeface="Arial" panose="020B0604020202020204" pitchFamily="34" charset="0"/>
              </a:rPr>
              <a:t>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1500 m/s; </a:t>
            </a:r>
            <a:r>
              <a:rPr lang="en-US" sz="800" i="1" dirty="0">
                <a:solidFill>
                  <a:srgbClr val="1A3A64"/>
                </a:solidFill>
                <a:latin typeface="Symbol" pitchFamily="2" charset="2"/>
                <a:cs typeface="Arial" panose="020B0604020202020204" pitchFamily="34" charset="0"/>
              </a:rPr>
              <a:t>a</a:t>
            </a:r>
            <a:r>
              <a:rPr lang="en-US" sz="800" baseline="-25000" dirty="0">
                <a:solidFill>
                  <a:srgbClr val="1A3A64"/>
                </a:solidFill>
                <a:latin typeface="Arial" panose="020B0604020202020204" pitchFamily="34" charset="0"/>
                <a:cs typeface="Arial" panose="020B0604020202020204" pitchFamily="34" charset="0"/>
              </a:rPr>
              <a:t>P</a:t>
            </a:r>
            <a:r>
              <a:rPr lang="en-US" sz="800" dirty="0">
                <a:solidFill>
                  <a:srgbClr val="1A3A64"/>
                </a:solidFill>
                <a:latin typeface="Arial" panose="020B0604020202020204" pitchFamily="34" charset="0"/>
                <a:cs typeface="Arial" panose="020B0604020202020204" pitchFamily="34" charset="0"/>
              </a:rPr>
              <a:t> = 0 dB/</a:t>
            </a:r>
            <a:r>
              <a:rPr lang="en-US" sz="800" i="1" dirty="0">
                <a:solidFill>
                  <a:srgbClr val="1A3A64"/>
                </a:solidFill>
                <a:latin typeface="Symbol" pitchFamily="2" charset="2"/>
                <a:cs typeface="Arial" panose="020B0604020202020204" pitchFamily="34" charset="0"/>
              </a:rPr>
              <a:t>l</a:t>
            </a:r>
            <a:r>
              <a:rPr lang="en-US" sz="800" dirty="0">
                <a:solidFill>
                  <a:srgbClr val="1A3A64"/>
                </a:solidFill>
                <a:latin typeface="Arial" panose="020B0604020202020204" pitchFamily="34" charset="0"/>
                <a:cs typeface="Arial" panose="020B0604020202020204" pitchFamily="34" charset="0"/>
              </a:rPr>
              <a:t>.  Those of the elastic solid (sandstone) are: </a:t>
            </a:r>
            <a:r>
              <a:rPr lang="en-US" sz="800" i="1" dirty="0">
                <a:solidFill>
                  <a:srgbClr val="1A3A64"/>
                </a:solidFill>
                <a:latin typeface="Symbol" pitchFamily="2" charset="2"/>
                <a:cs typeface="Arial" panose="020B0604020202020204" pitchFamily="34" charset="0"/>
              </a:rPr>
              <a:t>r</a:t>
            </a:r>
            <a:r>
              <a:rPr lang="en-US" sz="800" baseline="-25000" dirty="0">
                <a:solidFill>
                  <a:srgbClr val="1A3A64"/>
                </a:solidFill>
                <a:latin typeface="Symbol" pitchFamily="2" charset="2"/>
                <a:cs typeface="Arial" panose="020B0604020202020204" pitchFamily="34" charset="0"/>
              </a:rPr>
              <a:t>2</a:t>
            </a:r>
            <a:r>
              <a:rPr lang="en-US" sz="800" dirty="0">
                <a:solidFill>
                  <a:srgbClr val="1A3A64"/>
                </a:solidFill>
                <a:latin typeface="Arial" panose="020B0604020202020204" pitchFamily="34" charset="0"/>
                <a:cs typeface="Arial" panose="020B0604020202020204" pitchFamily="34" charset="0"/>
              </a:rPr>
              <a:t>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2.2 g/cm</a:t>
            </a:r>
            <a:r>
              <a:rPr lang="en-US" sz="800" baseline="30000" dirty="0">
                <a:solidFill>
                  <a:srgbClr val="1A3A64"/>
                </a:solidFill>
                <a:latin typeface="Arial" panose="020B0604020202020204" pitchFamily="34" charset="0"/>
                <a:cs typeface="Arial" panose="020B0604020202020204" pitchFamily="34" charset="0"/>
              </a:rPr>
              <a:t>3</a:t>
            </a:r>
            <a:r>
              <a:rPr lang="en-US" sz="800" dirty="0">
                <a:solidFill>
                  <a:srgbClr val="1A3A64"/>
                </a:solidFill>
                <a:latin typeface="Arial" panose="020B0604020202020204" pitchFamily="34" charset="0"/>
                <a:cs typeface="Arial" panose="020B0604020202020204" pitchFamily="34" charset="0"/>
              </a:rPr>
              <a:t>; </a:t>
            </a:r>
            <a:r>
              <a:rPr lang="en-US" sz="800" i="1" dirty="0">
                <a:solidFill>
                  <a:srgbClr val="1A3A64"/>
                </a:solidFill>
                <a:latin typeface="Arial" panose="020B0604020202020204" pitchFamily="34" charset="0"/>
                <a:cs typeface="Arial" panose="020B0604020202020204" pitchFamily="34" charset="0"/>
              </a:rPr>
              <a:t>c</a:t>
            </a:r>
            <a:r>
              <a:rPr lang="en-US" sz="800" baseline="-25000" dirty="0">
                <a:solidFill>
                  <a:srgbClr val="1A3A64"/>
                </a:solidFill>
                <a:latin typeface="Arial" panose="020B0604020202020204" pitchFamily="34" charset="0"/>
                <a:cs typeface="Arial" panose="020B0604020202020204" pitchFamily="34" charset="0"/>
              </a:rPr>
              <a:t>P</a:t>
            </a:r>
            <a:r>
              <a:rPr lang="en-US" sz="800" dirty="0">
                <a:solidFill>
                  <a:srgbClr val="1A3A64"/>
                </a:solidFill>
                <a:latin typeface="Arial" panose="020B0604020202020204" pitchFamily="34" charset="0"/>
                <a:cs typeface="Arial" panose="020B0604020202020204" pitchFamily="34" charset="0"/>
              </a:rPr>
              <a:t>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2670 m/s; </a:t>
            </a:r>
            <a:r>
              <a:rPr lang="en-US" sz="800" i="1" dirty="0">
                <a:solidFill>
                  <a:srgbClr val="1A3A64"/>
                </a:solidFill>
                <a:latin typeface="Symbol" pitchFamily="2" charset="2"/>
                <a:cs typeface="Arial" panose="020B0604020202020204" pitchFamily="34" charset="0"/>
              </a:rPr>
              <a:t>a</a:t>
            </a:r>
            <a:r>
              <a:rPr lang="en-US" sz="800" baseline="-25000" dirty="0">
                <a:solidFill>
                  <a:srgbClr val="1A3A64"/>
                </a:solidFill>
                <a:latin typeface="Arial" panose="020B0604020202020204" pitchFamily="34" charset="0"/>
                <a:cs typeface="Arial" panose="020B0604020202020204" pitchFamily="34" charset="0"/>
              </a:rPr>
              <a:t>P</a:t>
            </a:r>
            <a:r>
              <a:rPr lang="en-US" sz="800" dirty="0">
                <a:solidFill>
                  <a:srgbClr val="1A3A64"/>
                </a:solidFill>
                <a:latin typeface="Arial" panose="020B0604020202020204" pitchFamily="34" charset="0"/>
                <a:cs typeface="Arial" panose="020B0604020202020204" pitchFamily="34" charset="0"/>
              </a:rPr>
              <a:t> = 0.1 dB/</a:t>
            </a:r>
            <a:r>
              <a:rPr lang="en-US" sz="800" i="1" dirty="0">
                <a:solidFill>
                  <a:srgbClr val="1A3A64"/>
                </a:solidFill>
                <a:latin typeface="Symbol" pitchFamily="2" charset="2"/>
                <a:cs typeface="Arial" panose="020B0604020202020204" pitchFamily="34" charset="0"/>
              </a:rPr>
              <a:t>l</a:t>
            </a:r>
            <a:r>
              <a:rPr lang="en-US" sz="800" dirty="0">
                <a:solidFill>
                  <a:srgbClr val="1A3A64"/>
                </a:solidFill>
                <a:latin typeface="Symbol" pitchFamily="2" charset="2"/>
                <a:cs typeface="Arial" panose="020B0604020202020204" pitchFamily="34" charset="0"/>
              </a:rPr>
              <a:t>; </a:t>
            </a:r>
            <a:r>
              <a:rPr lang="en-US" sz="800" i="1" dirty="0">
                <a:solidFill>
                  <a:srgbClr val="1A3A64"/>
                </a:solidFill>
                <a:latin typeface="Symbol" pitchFamily="2" charset="2"/>
                <a:cs typeface="Arial" panose="020B0604020202020204" pitchFamily="34" charset="0"/>
              </a:rPr>
              <a:t>a</a:t>
            </a:r>
            <a:r>
              <a:rPr lang="en-US" sz="800" baseline="-25000" dirty="0">
                <a:solidFill>
                  <a:srgbClr val="1A3A64"/>
                </a:solidFill>
                <a:latin typeface="Arial" panose="020B0604020202020204" pitchFamily="34" charset="0"/>
                <a:cs typeface="Arial" panose="020B0604020202020204" pitchFamily="34" charset="0"/>
              </a:rPr>
              <a:t>Refr</a:t>
            </a:r>
            <a:r>
              <a:rPr lang="en-US" sz="800" dirty="0">
                <a:solidFill>
                  <a:srgbClr val="1A3A64"/>
                </a:solidFill>
                <a:latin typeface="Arial" panose="020B0604020202020204" pitchFamily="34" charset="0"/>
                <a:cs typeface="Arial" panose="020B0604020202020204" pitchFamily="34" charset="0"/>
              </a:rPr>
              <a:t> = </a:t>
            </a:r>
            <a:r>
              <a:rPr lang="en-US" sz="800" i="1" dirty="0">
                <a:solidFill>
                  <a:srgbClr val="1A3A64"/>
                </a:solidFill>
                <a:latin typeface="Symbol" pitchFamily="2" charset="2"/>
                <a:cs typeface="Arial" panose="020B0604020202020204" pitchFamily="34" charset="0"/>
              </a:rPr>
              <a:t>a</a:t>
            </a:r>
            <a:r>
              <a:rPr lang="en-US" sz="800" baseline="-25000" dirty="0">
                <a:solidFill>
                  <a:srgbClr val="1A3A64"/>
                </a:solidFill>
                <a:latin typeface="Arial" panose="020B0604020202020204" pitchFamily="34" charset="0"/>
                <a:cs typeface="Arial" panose="020B0604020202020204" pitchFamily="34" charset="0"/>
              </a:rPr>
              <a:t>P </a:t>
            </a:r>
            <a:r>
              <a:rPr lang="en-US" sz="800" dirty="0">
                <a:solidFill>
                  <a:srgbClr val="1A3A64"/>
                </a:solidFill>
                <a:latin typeface="Arial" panose="020B0604020202020204" pitchFamily="34" charset="0"/>
                <a:cs typeface="Arial" panose="020B0604020202020204" pitchFamily="34" charset="0"/>
              </a:rPr>
              <a:t> dB/</a:t>
            </a:r>
            <a:r>
              <a:rPr lang="en-US" sz="800" i="1" dirty="0">
                <a:solidFill>
                  <a:srgbClr val="1A3A64"/>
                </a:solidFill>
                <a:latin typeface="Symbol" pitchFamily="2" charset="2"/>
                <a:cs typeface="Arial" panose="020B0604020202020204" pitchFamily="34" charset="0"/>
              </a:rPr>
              <a:t>l</a:t>
            </a:r>
            <a:r>
              <a:rPr lang="en-US" sz="800" dirty="0">
                <a:solidFill>
                  <a:srgbClr val="1A3A64"/>
                </a:solidFill>
                <a:latin typeface="Symbol" pitchFamily="2" charset="2"/>
                <a:cs typeface="Arial" panose="020B0604020202020204" pitchFamily="34" charset="0"/>
              </a:rPr>
              <a:t>;   </a:t>
            </a:r>
            <a:r>
              <a:rPr lang="en-US" sz="800" i="1" dirty="0">
                <a:solidFill>
                  <a:srgbClr val="1A3A64"/>
                </a:solidFill>
                <a:latin typeface="Arial" panose="020B0604020202020204" pitchFamily="34" charset="0"/>
                <a:cs typeface="Arial" panose="020B0604020202020204" pitchFamily="34" charset="0"/>
              </a:rPr>
              <a:t>c</a:t>
            </a:r>
            <a:r>
              <a:rPr lang="en-US" sz="800" baseline="-25000" dirty="0">
                <a:solidFill>
                  <a:srgbClr val="1A3A64"/>
                </a:solidFill>
                <a:latin typeface="Arial" panose="020B0604020202020204" pitchFamily="34" charset="0"/>
                <a:cs typeface="Arial" panose="020B0604020202020204" pitchFamily="34" charset="0"/>
              </a:rPr>
              <a:t>S</a:t>
            </a:r>
            <a:r>
              <a:rPr lang="en-US" sz="800" dirty="0">
                <a:solidFill>
                  <a:srgbClr val="1A3A64"/>
                </a:solidFill>
                <a:latin typeface="Arial" panose="020B0604020202020204" pitchFamily="34" charset="0"/>
                <a:cs typeface="Arial" panose="020B0604020202020204" pitchFamily="34" charset="0"/>
              </a:rPr>
              <a:t>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1090 m/s, </a:t>
            </a:r>
            <a:r>
              <a:rPr lang="en-US" sz="800" i="1" dirty="0">
                <a:solidFill>
                  <a:srgbClr val="1A3A64"/>
                </a:solidFill>
                <a:latin typeface="Arial" panose="020B0604020202020204" pitchFamily="34" charset="0"/>
                <a:cs typeface="Arial" panose="020B0604020202020204" pitchFamily="34" charset="0"/>
              </a:rPr>
              <a:t>c</a:t>
            </a:r>
            <a:r>
              <a:rPr lang="en-US" sz="800" baseline="-25000" dirty="0">
                <a:solidFill>
                  <a:srgbClr val="1A3A64"/>
                </a:solidFill>
                <a:latin typeface="Arial" panose="020B0604020202020204" pitchFamily="34" charset="0"/>
                <a:cs typeface="Arial" panose="020B0604020202020204" pitchFamily="34" charset="0"/>
              </a:rPr>
              <a:t>S</a:t>
            </a:r>
            <a:r>
              <a:rPr lang="en-US" sz="800" dirty="0">
                <a:solidFill>
                  <a:srgbClr val="1A3A64"/>
                </a:solidFill>
                <a:latin typeface="Arial" panose="020B0604020202020204" pitchFamily="34" charset="0"/>
                <a:cs typeface="Arial" panose="020B0604020202020204" pitchFamily="34" charset="0"/>
              </a:rPr>
              <a:t> &lt; </a:t>
            </a:r>
            <a:r>
              <a:rPr lang="en-US" sz="800" i="1" dirty="0">
                <a:solidFill>
                  <a:srgbClr val="1A3A64"/>
                </a:solidFill>
                <a:latin typeface="Arial" panose="020B0604020202020204" pitchFamily="34" charset="0"/>
                <a:cs typeface="Arial" panose="020B0604020202020204" pitchFamily="34" charset="0"/>
              </a:rPr>
              <a:t>c</a:t>
            </a:r>
            <a:r>
              <a:rPr lang="en-US" sz="800" dirty="0">
                <a:solidFill>
                  <a:srgbClr val="1A3A64"/>
                </a:solidFill>
                <a:latin typeface="Arial" panose="020B0604020202020204" pitchFamily="34" charset="0"/>
                <a:cs typeface="Arial" panose="020B0604020202020204" pitchFamily="34" charset="0"/>
              </a:rPr>
              <a:t>;</a:t>
            </a:r>
            <a:r>
              <a:rPr lang="en-US" sz="800" dirty="0">
                <a:solidFill>
                  <a:srgbClr val="1A3A64"/>
                </a:solidFill>
                <a:latin typeface="Symbol" pitchFamily="2" charset="2"/>
                <a:cs typeface="Arial" panose="020B0604020202020204" pitchFamily="34" charset="0"/>
              </a:rPr>
              <a:t> </a:t>
            </a:r>
            <a:r>
              <a:rPr lang="en-US" sz="800" i="1" dirty="0">
                <a:solidFill>
                  <a:srgbClr val="1A3A64"/>
                </a:solidFill>
                <a:latin typeface="Symbol" pitchFamily="2" charset="2"/>
                <a:cs typeface="Arial" panose="020B0604020202020204" pitchFamily="34" charset="0"/>
              </a:rPr>
              <a:t>a</a:t>
            </a:r>
            <a:r>
              <a:rPr lang="en-US" sz="800" baseline="-25000" dirty="0">
                <a:solidFill>
                  <a:srgbClr val="1A3A64"/>
                </a:solidFill>
                <a:latin typeface="Arial" panose="020B0604020202020204" pitchFamily="34" charset="0"/>
                <a:cs typeface="Arial" panose="020B0604020202020204" pitchFamily="34" charset="0"/>
              </a:rPr>
              <a:t>S</a:t>
            </a:r>
            <a:r>
              <a:rPr lang="en-US" sz="800" dirty="0">
                <a:solidFill>
                  <a:srgbClr val="1A3A64"/>
                </a:solidFill>
                <a:latin typeface="Arial" panose="020B0604020202020204" pitchFamily="34" charset="0"/>
                <a:cs typeface="Arial" panose="020B0604020202020204" pitchFamily="34" charset="0"/>
              </a:rPr>
              <a:t> = 0.2 dB/</a:t>
            </a:r>
            <a:r>
              <a:rPr lang="en-US" sz="800" i="1" dirty="0">
                <a:solidFill>
                  <a:srgbClr val="1A3A64"/>
                </a:solidFill>
                <a:latin typeface="Symbol" pitchFamily="2" charset="2"/>
                <a:cs typeface="Arial" panose="020B0604020202020204" pitchFamily="34" charset="0"/>
              </a:rPr>
              <a:t>l</a:t>
            </a:r>
            <a:r>
              <a:rPr lang="en-US" sz="800" dirty="0">
                <a:solidFill>
                  <a:srgbClr val="1A3A64"/>
                </a:solidFill>
                <a:latin typeface="Arial" panose="020B0604020202020204" pitchFamily="34" charset="0"/>
                <a:cs typeface="Arial" panose="020B0604020202020204" pitchFamily="34" charset="0"/>
              </a:rPr>
              <a:t>; </a:t>
            </a:r>
            <a:r>
              <a:rPr lang="en-US" sz="800" i="1" dirty="0">
                <a:solidFill>
                  <a:srgbClr val="1A3A64"/>
                </a:solidFill>
                <a:latin typeface="Symbol" pitchFamily="2" charset="2"/>
                <a:cs typeface="Arial" panose="020B0604020202020204" pitchFamily="34" charset="0"/>
              </a:rPr>
              <a:t>a</a:t>
            </a:r>
            <a:r>
              <a:rPr lang="en-US" sz="800" baseline="-25000" dirty="0">
                <a:solidFill>
                  <a:srgbClr val="1A3A64"/>
                </a:solidFill>
                <a:latin typeface="Arial" panose="020B0604020202020204" pitchFamily="34" charset="0"/>
                <a:cs typeface="Arial" panose="020B0604020202020204" pitchFamily="34" charset="0"/>
              </a:rPr>
              <a:t>Sch</a:t>
            </a:r>
            <a:r>
              <a:rPr lang="en-US" sz="800" dirty="0">
                <a:solidFill>
                  <a:srgbClr val="1A3A64"/>
                </a:solidFill>
                <a:latin typeface="Arial" panose="020B0604020202020204" pitchFamily="34" charset="0"/>
                <a:cs typeface="Arial" panose="020B0604020202020204" pitchFamily="34" charset="0"/>
              </a:rPr>
              <a:t> = 1.1</a:t>
            </a:r>
            <a:r>
              <a:rPr lang="en-US" sz="800" i="1" dirty="0">
                <a:solidFill>
                  <a:srgbClr val="1A3A64"/>
                </a:solidFill>
                <a:latin typeface="Symbol" pitchFamily="2" charset="2"/>
                <a:cs typeface="Arial" panose="020B0604020202020204" pitchFamily="34" charset="0"/>
              </a:rPr>
              <a:t>a</a:t>
            </a:r>
            <a:r>
              <a:rPr lang="en-US" sz="800" baseline="-25000" dirty="0">
                <a:solidFill>
                  <a:srgbClr val="1A3A64"/>
                </a:solidFill>
                <a:latin typeface="Arial" panose="020B0604020202020204" pitchFamily="34" charset="0"/>
                <a:cs typeface="Arial" panose="020B0604020202020204" pitchFamily="34" charset="0"/>
              </a:rPr>
              <a:t>S</a:t>
            </a:r>
            <a:r>
              <a:rPr lang="en-US" sz="800" dirty="0">
                <a:solidFill>
                  <a:srgbClr val="1A3A64"/>
                </a:solidFill>
                <a:latin typeface="Arial" panose="020B0604020202020204" pitchFamily="34" charset="0"/>
                <a:cs typeface="Arial" panose="020B0604020202020204" pitchFamily="34" charset="0"/>
              </a:rPr>
              <a:t> dB/</a:t>
            </a:r>
            <a:r>
              <a:rPr lang="en-US" sz="800" i="1" dirty="0">
                <a:solidFill>
                  <a:srgbClr val="1A3A64"/>
                </a:solidFill>
                <a:latin typeface="Symbol" pitchFamily="2" charset="2"/>
                <a:cs typeface="Arial" panose="020B0604020202020204" pitchFamily="34" charset="0"/>
              </a:rPr>
              <a:t>l</a:t>
            </a:r>
            <a:r>
              <a:rPr lang="en-US" sz="800" dirty="0">
                <a:solidFill>
                  <a:srgbClr val="1A3A64"/>
                </a:solidFill>
                <a:latin typeface="Arial" panose="020B0604020202020204" pitchFamily="34" charset="0"/>
                <a:cs typeface="Arial" panose="020B0604020202020204" pitchFamily="34" charset="0"/>
              </a:rPr>
              <a:t>.</a:t>
            </a:r>
            <a:endParaRPr lang="en-US" sz="800" i="1" dirty="0">
              <a:solidFill>
                <a:srgbClr val="1A3A64"/>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AAD60F96-1C64-9148-81B5-BF60BF155045}"/>
              </a:ext>
            </a:extLst>
          </p:cNvPr>
          <p:cNvSpPr txBox="1"/>
          <p:nvPr/>
        </p:nvSpPr>
        <p:spPr>
          <a:xfrm>
            <a:off x="7632000" y="4932000"/>
            <a:ext cx="3672000" cy="1512000"/>
          </a:xfrm>
          <a:prstGeom prst="rect">
            <a:avLst/>
          </a:prstGeom>
          <a:noFill/>
        </p:spPr>
        <p:txBody>
          <a:bodyPr wrap="square" lIns="0" tIns="0" rIns="0" bIns="0" rtlCol="0">
            <a:noAutofit/>
          </a:bodyPr>
          <a:lstStyle/>
          <a:p>
            <a:pPr algn="just"/>
            <a:r>
              <a:rPr lang="en-US" sz="800" dirty="0">
                <a:solidFill>
                  <a:srgbClr val="1A3A64"/>
                </a:solidFill>
                <a:latin typeface="Arial" panose="020B0604020202020204" pitchFamily="34" charset="0"/>
                <a:cs typeface="Arial" panose="020B0604020202020204" pitchFamily="34" charset="0"/>
              </a:rPr>
              <a:t>FIG. 2.  Cartoon (not to scale) of a three-dimensional (3-D) benchmark model of the fluid half-space over a semi-infinite elastic solid (sandstone) bottom, used to explain long-range acoustical propagation of explosive sound along a flat bottom of the deep ocean.  The origin O of a Cartesian coordinate system (x, y, z) is placed above a horizontal fluid-solid interface at a height of h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200 m, and a point source is placed at a height of h/2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100 m, thus the depth of the source (relative to the origin O) is then z</a:t>
            </a:r>
            <a:r>
              <a:rPr lang="en-US" sz="800" baseline="-25000" dirty="0">
                <a:solidFill>
                  <a:srgbClr val="1A3A64"/>
                </a:solidFill>
                <a:latin typeface="Arial" panose="020B0604020202020204" pitchFamily="34" charset="0"/>
                <a:cs typeface="Arial" panose="020B0604020202020204" pitchFamily="34" charset="0"/>
              </a:rPr>
              <a:t>0</a:t>
            </a:r>
            <a:r>
              <a:rPr lang="en-US" sz="800" dirty="0">
                <a:solidFill>
                  <a:srgbClr val="1A3A64"/>
                </a:solidFill>
                <a:latin typeface="Arial" panose="020B0604020202020204" pitchFamily="34" charset="0"/>
                <a:cs typeface="Arial" panose="020B0604020202020204" pitchFamily="34" charset="0"/>
              </a:rPr>
              <a:t>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100 m.  A bottom receiver R is placed in the source medium (fluid) at the interface at a range of r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40 km. The geoacoustic properties of the fluid (water) are: </a:t>
            </a:r>
            <a:r>
              <a:rPr lang="en-US" sz="800" i="1" dirty="0">
                <a:solidFill>
                  <a:srgbClr val="1A3A64"/>
                </a:solidFill>
                <a:latin typeface="Symbol" pitchFamily="2" charset="2"/>
                <a:cs typeface="Arial" panose="020B0604020202020204" pitchFamily="34" charset="0"/>
              </a:rPr>
              <a:t>r</a:t>
            </a:r>
            <a:r>
              <a:rPr lang="en-US" sz="800" dirty="0">
                <a:solidFill>
                  <a:srgbClr val="1A3A64"/>
                </a:solidFill>
                <a:latin typeface="Arial" panose="020B0604020202020204" pitchFamily="34" charset="0"/>
                <a:cs typeface="Arial" panose="020B0604020202020204" pitchFamily="34" charset="0"/>
              </a:rPr>
              <a:t>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1 g/cm</a:t>
            </a:r>
            <a:r>
              <a:rPr lang="en-US" sz="800" baseline="30000" dirty="0">
                <a:solidFill>
                  <a:srgbClr val="1A3A64"/>
                </a:solidFill>
                <a:latin typeface="Arial" panose="020B0604020202020204" pitchFamily="34" charset="0"/>
                <a:cs typeface="Arial" panose="020B0604020202020204" pitchFamily="34" charset="0"/>
              </a:rPr>
              <a:t>3</a:t>
            </a:r>
            <a:r>
              <a:rPr lang="en-US" sz="800" dirty="0">
                <a:solidFill>
                  <a:srgbClr val="1A3A64"/>
                </a:solidFill>
                <a:latin typeface="Arial" panose="020B0604020202020204" pitchFamily="34" charset="0"/>
                <a:cs typeface="Arial" panose="020B0604020202020204" pitchFamily="34" charset="0"/>
              </a:rPr>
              <a:t>; </a:t>
            </a:r>
            <a:r>
              <a:rPr lang="en-US" sz="800" i="1" dirty="0">
                <a:solidFill>
                  <a:srgbClr val="1A3A64"/>
                </a:solidFill>
                <a:latin typeface="Arial" panose="020B0604020202020204" pitchFamily="34" charset="0"/>
                <a:cs typeface="Arial" panose="020B0604020202020204" pitchFamily="34" charset="0"/>
              </a:rPr>
              <a:t>c</a:t>
            </a:r>
            <a:r>
              <a:rPr lang="en-US" sz="800" dirty="0">
                <a:solidFill>
                  <a:srgbClr val="1A3A64"/>
                </a:solidFill>
                <a:latin typeface="Arial" panose="020B0604020202020204" pitchFamily="34" charset="0"/>
                <a:cs typeface="Arial" panose="020B0604020202020204" pitchFamily="34" charset="0"/>
              </a:rPr>
              <a:t>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1500 m/s; </a:t>
            </a:r>
            <a:r>
              <a:rPr lang="en-US" sz="800" i="1" dirty="0">
                <a:solidFill>
                  <a:srgbClr val="1A3A64"/>
                </a:solidFill>
                <a:latin typeface="Symbol" pitchFamily="2" charset="2"/>
                <a:cs typeface="Arial" panose="020B0604020202020204" pitchFamily="34" charset="0"/>
              </a:rPr>
              <a:t>a</a:t>
            </a:r>
            <a:r>
              <a:rPr lang="en-US" sz="800" baseline="-25000" dirty="0">
                <a:solidFill>
                  <a:srgbClr val="1A3A64"/>
                </a:solidFill>
                <a:latin typeface="Arial" panose="020B0604020202020204" pitchFamily="34" charset="0"/>
                <a:cs typeface="Arial" panose="020B0604020202020204" pitchFamily="34" charset="0"/>
              </a:rPr>
              <a:t>P</a:t>
            </a:r>
            <a:r>
              <a:rPr lang="en-US" sz="800" dirty="0">
                <a:solidFill>
                  <a:srgbClr val="1A3A64"/>
                </a:solidFill>
                <a:latin typeface="Arial" panose="020B0604020202020204" pitchFamily="34" charset="0"/>
                <a:cs typeface="Arial" panose="020B0604020202020204" pitchFamily="34" charset="0"/>
              </a:rPr>
              <a:t> = 0 dB/</a:t>
            </a:r>
            <a:r>
              <a:rPr lang="en-US" sz="800" i="1" dirty="0">
                <a:solidFill>
                  <a:srgbClr val="1A3A64"/>
                </a:solidFill>
                <a:latin typeface="Symbol" pitchFamily="2" charset="2"/>
                <a:cs typeface="Arial" panose="020B0604020202020204" pitchFamily="34" charset="0"/>
              </a:rPr>
              <a:t>l</a:t>
            </a:r>
            <a:r>
              <a:rPr lang="en-US" sz="800" dirty="0">
                <a:solidFill>
                  <a:srgbClr val="1A3A64"/>
                </a:solidFill>
                <a:latin typeface="Arial" panose="020B0604020202020204" pitchFamily="34" charset="0"/>
                <a:cs typeface="Arial" panose="020B0604020202020204" pitchFamily="34" charset="0"/>
              </a:rPr>
              <a:t>.  Those of the elastic solid (sandstone) are: </a:t>
            </a:r>
            <a:r>
              <a:rPr lang="en-US" sz="800" i="1" dirty="0">
                <a:solidFill>
                  <a:srgbClr val="1A3A64"/>
                </a:solidFill>
                <a:latin typeface="Symbol" pitchFamily="2" charset="2"/>
                <a:cs typeface="Arial" panose="020B0604020202020204" pitchFamily="34" charset="0"/>
              </a:rPr>
              <a:t>r</a:t>
            </a:r>
            <a:r>
              <a:rPr lang="en-US" sz="800" baseline="-25000" dirty="0">
                <a:solidFill>
                  <a:srgbClr val="1A3A64"/>
                </a:solidFill>
                <a:latin typeface="Symbol" pitchFamily="2" charset="2"/>
                <a:cs typeface="Arial" panose="020B0604020202020204" pitchFamily="34" charset="0"/>
              </a:rPr>
              <a:t>2</a:t>
            </a:r>
            <a:r>
              <a:rPr lang="en-US" sz="800" dirty="0">
                <a:solidFill>
                  <a:srgbClr val="1A3A64"/>
                </a:solidFill>
                <a:latin typeface="Arial" panose="020B0604020202020204" pitchFamily="34" charset="0"/>
                <a:cs typeface="Arial" panose="020B0604020202020204" pitchFamily="34" charset="0"/>
              </a:rPr>
              <a:t>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2.2 g/cm</a:t>
            </a:r>
            <a:r>
              <a:rPr lang="en-US" sz="800" baseline="30000" dirty="0">
                <a:solidFill>
                  <a:srgbClr val="1A3A64"/>
                </a:solidFill>
                <a:latin typeface="Arial" panose="020B0604020202020204" pitchFamily="34" charset="0"/>
                <a:cs typeface="Arial" panose="020B0604020202020204" pitchFamily="34" charset="0"/>
              </a:rPr>
              <a:t>3</a:t>
            </a:r>
            <a:r>
              <a:rPr lang="en-US" sz="800" dirty="0">
                <a:solidFill>
                  <a:srgbClr val="1A3A64"/>
                </a:solidFill>
                <a:latin typeface="Arial" panose="020B0604020202020204" pitchFamily="34" charset="0"/>
                <a:cs typeface="Arial" panose="020B0604020202020204" pitchFamily="34" charset="0"/>
              </a:rPr>
              <a:t>; </a:t>
            </a:r>
            <a:r>
              <a:rPr lang="en-US" sz="800" i="1" dirty="0">
                <a:solidFill>
                  <a:srgbClr val="1A3A64"/>
                </a:solidFill>
                <a:latin typeface="Arial" panose="020B0604020202020204" pitchFamily="34" charset="0"/>
                <a:cs typeface="Arial" panose="020B0604020202020204" pitchFamily="34" charset="0"/>
              </a:rPr>
              <a:t>c</a:t>
            </a:r>
            <a:r>
              <a:rPr lang="en-US" sz="800" baseline="-25000" dirty="0">
                <a:solidFill>
                  <a:srgbClr val="1A3A64"/>
                </a:solidFill>
                <a:latin typeface="Arial" panose="020B0604020202020204" pitchFamily="34" charset="0"/>
                <a:cs typeface="Arial" panose="020B0604020202020204" pitchFamily="34" charset="0"/>
              </a:rPr>
              <a:t>P</a:t>
            </a:r>
            <a:r>
              <a:rPr lang="en-US" sz="800" dirty="0">
                <a:solidFill>
                  <a:srgbClr val="1A3A64"/>
                </a:solidFill>
                <a:latin typeface="Arial" panose="020B0604020202020204" pitchFamily="34" charset="0"/>
                <a:cs typeface="Arial" panose="020B0604020202020204" pitchFamily="34" charset="0"/>
              </a:rPr>
              <a:t>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2670 m/s; </a:t>
            </a:r>
            <a:r>
              <a:rPr lang="en-US" sz="800" i="1" dirty="0">
                <a:solidFill>
                  <a:srgbClr val="1A3A64"/>
                </a:solidFill>
                <a:latin typeface="Symbol" pitchFamily="2" charset="2"/>
                <a:cs typeface="Arial" panose="020B0604020202020204" pitchFamily="34" charset="0"/>
              </a:rPr>
              <a:t>a</a:t>
            </a:r>
            <a:r>
              <a:rPr lang="en-US" sz="800" baseline="-25000" dirty="0">
                <a:solidFill>
                  <a:srgbClr val="1A3A64"/>
                </a:solidFill>
                <a:latin typeface="Arial" panose="020B0604020202020204" pitchFamily="34" charset="0"/>
                <a:cs typeface="Arial" panose="020B0604020202020204" pitchFamily="34" charset="0"/>
              </a:rPr>
              <a:t>P</a:t>
            </a:r>
            <a:r>
              <a:rPr lang="en-US" sz="800" dirty="0">
                <a:solidFill>
                  <a:srgbClr val="1A3A64"/>
                </a:solidFill>
                <a:latin typeface="Arial" panose="020B0604020202020204" pitchFamily="34" charset="0"/>
                <a:cs typeface="Arial" panose="020B0604020202020204" pitchFamily="34" charset="0"/>
              </a:rPr>
              <a:t> = 0.1 dB/</a:t>
            </a:r>
            <a:r>
              <a:rPr lang="en-US" sz="800" i="1" dirty="0">
                <a:solidFill>
                  <a:srgbClr val="1A3A64"/>
                </a:solidFill>
                <a:latin typeface="Symbol" pitchFamily="2" charset="2"/>
                <a:cs typeface="Arial" panose="020B0604020202020204" pitchFamily="34" charset="0"/>
              </a:rPr>
              <a:t>l</a:t>
            </a:r>
            <a:r>
              <a:rPr lang="en-US" sz="800" dirty="0">
                <a:solidFill>
                  <a:srgbClr val="1A3A64"/>
                </a:solidFill>
                <a:latin typeface="Symbol" pitchFamily="2" charset="2"/>
                <a:cs typeface="Arial" panose="020B0604020202020204" pitchFamily="34" charset="0"/>
              </a:rPr>
              <a:t>; </a:t>
            </a:r>
            <a:r>
              <a:rPr lang="en-US" sz="800" i="1" dirty="0">
                <a:solidFill>
                  <a:srgbClr val="1A3A64"/>
                </a:solidFill>
                <a:latin typeface="Symbol" pitchFamily="2" charset="2"/>
                <a:cs typeface="Arial" panose="020B0604020202020204" pitchFamily="34" charset="0"/>
              </a:rPr>
              <a:t>a</a:t>
            </a:r>
            <a:r>
              <a:rPr lang="en-US" sz="800" baseline="-25000" dirty="0">
                <a:solidFill>
                  <a:srgbClr val="1A3A64"/>
                </a:solidFill>
                <a:latin typeface="Arial" panose="020B0604020202020204" pitchFamily="34" charset="0"/>
                <a:cs typeface="Arial" panose="020B0604020202020204" pitchFamily="34" charset="0"/>
              </a:rPr>
              <a:t>Refr</a:t>
            </a:r>
            <a:r>
              <a:rPr lang="en-US" sz="800" dirty="0">
                <a:solidFill>
                  <a:srgbClr val="1A3A64"/>
                </a:solidFill>
                <a:latin typeface="Arial" panose="020B0604020202020204" pitchFamily="34" charset="0"/>
                <a:cs typeface="Arial" panose="020B0604020202020204" pitchFamily="34" charset="0"/>
              </a:rPr>
              <a:t> = </a:t>
            </a:r>
            <a:r>
              <a:rPr lang="en-US" sz="800" i="1" dirty="0">
                <a:solidFill>
                  <a:srgbClr val="1A3A64"/>
                </a:solidFill>
                <a:latin typeface="Symbol" pitchFamily="2" charset="2"/>
                <a:cs typeface="Arial" panose="020B0604020202020204" pitchFamily="34" charset="0"/>
              </a:rPr>
              <a:t>a</a:t>
            </a:r>
            <a:r>
              <a:rPr lang="en-US" sz="800" baseline="-25000" dirty="0">
                <a:solidFill>
                  <a:srgbClr val="1A3A64"/>
                </a:solidFill>
                <a:latin typeface="Arial" panose="020B0604020202020204" pitchFamily="34" charset="0"/>
                <a:cs typeface="Arial" panose="020B0604020202020204" pitchFamily="34" charset="0"/>
              </a:rPr>
              <a:t>P </a:t>
            </a:r>
            <a:r>
              <a:rPr lang="en-US" sz="800" dirty="0">
                <a:solidFill>
                  <a:srgbClr val="1A3A64"/>
                </a:solidFill>
                <a:latin typeface="Arial" panose="020B0604020202020204" pitchFamily="34" charset="0"/>
                <a:cs typeface="Arial" panose="020B0604020202020204" pitchFamily="34" charset="0"/>
              </a:rPr>
              <a:t> dB/</a:t>
            </a:r>
            <a:r>
              <a:rPr lang="en-US" sz="800" i="1" dirty="0">
                <a:solidFill>
                  <a:srgbClr val="1A3A64"/>
                </a:solidFill>
                <a:latin typeface="Symbol" pitchFamily="2" charset="2"/>
                <a:cs typeface="Arial" panose="020B0604020202020204" pitchFamily="34" charset="0"/>
              </a:rPr>
              <a:t>l</a:t>
            </a:r>
            <a:r>
              <a:rPr lang="en-US" sz="800" dirty="0">
                <a:solidFill>
                  <a:srgbClr val="1A3A64"/>
                </a:solidFill>
                <a:latin typeface="Symbol" pitchFamily="2" charset="2"/>
                <a:cs typeface="Arial" panose="020B0604020202020204" pitchFamily="34" charset="0"/>
              </a:rPr>
              <a:t>; </a:t>
            </a:r>
            <a:r>
              <a:rPr lang="en-US" sz="800" i="1" dirty="0">
                <a:solidFill>
                  <a:srgbClr val="1A3A64"/>
                </a:solidFill>
                <a:latin typeface="Arial" panose="020B0604020202020204" pitchFamily="34" charset="0"/>
                <a:cs typeface="Arial" panose="020B0604020202020204" pitchFamily="34" charset="0"/>
              </a:rPr>
              <a:t>c</a:t>
            </a:r>
            <a:r>
              <a:rPr lang="en-US" sz="800" baseline="-25000" dirty="0">
                <a:solidFill>
                  <a:srgbClr val="1A3A64"/>
                </a:solidFill>
                <a:latin typeface="Arial" panose="020B0604020202020204" pitchFamily="34" charset="0"/>
                <a:cs typeface="Arial" panose="020B0604020202020204" pitchFamily="34" charset="0"/>
              </a:rPr>
              <a:t>S</a:t>
            </a:r>
            <a:r>
              <a:rPr lang="en-US" sz="800" dirty="0">
                <a:solidFill>
                  <a:srgbClr val="1A3A64"/>
                </a:solidFill>
                <a:latin typeface="Arial" panose="020B0604020202020204" pitchFamily="34" charset="0"/>
                <a:cs typeface="Arial" panose="020B0604020202020204" pitchFamily="34" charset="0"/>
              </a:rPr>
              <a:t> </a:t>
            </a:r>
            <a:r>
              <a:rPr lang="en-US" sz="800" dirty="0">
                <a:solidFill>
                  <a:srgbClr val="1A3A64"/>
                </a:solidFill>
                <a:latin typeface="Symbol" pitchFamily="2" charset="2"/>
                <a:cs typeface="Arial" panose="020B0604020202020204" pitchFamily="34" charset="0"/>
              </a:rPr>
              <a:t>=</a:t>
            </a:r>
            <a:r>
              <a:rPr lang="en-US" sz="800" dirty="0">
                <a:solidFill>
                  <a:srgbClr val="1A3A64"/>
                </a:solidFill>
                <a:latin typeface="Arial" panose="020B0604020202020204" pitchFamily="34" charset="0"/>
                <a:cs typeface="Arial" panose="020B0604020202020204" pitchFamily="34" charset="0"/>
              </a:rPr>
              <a:t> 1090 m/s, </a:t>
            </a:r>
            <a:r>
              <a:rPr lang="en-US" sz="800" i="1" dirty="0">
                <a:solidFill>
                  <a:srgbClr val="1A3A64"/>
                </a:solidFill>
                <a:latin typeface="Arial" panose="020B0604020202020204" pitchFamily="34" charset="0"/>
                <a:cs typeface="Arial" panose="020B0604020202020204" pitchFamily="34" charset="0"/>
              </a:rPr>
              <a:t>c</a:t>
            </a:r>
            <a:r>
              <a:rPr lang="en-US" sz="800" baseline="-25000" dirty="0">
                <a:solidFill>
                  <a:srgbClr val="1A3A64"/>
                </a:solidFill>
                <a:latin typeface="Arial" panose="020B0604020202020204" pitchFamily="34" charset="0"/>
                <a:cs typeface="Arial" panose="020B0604020202020204" pitchFamily="34" charset="0"/>
              </a:rPr>
              <a:t>S</a:t>
            </a:r>
            <a:r>
              <a:rPr lang="en-US" sz="800" dirty="0">
                <a:solidFill>
                  <a:srgbClr val="1A3A64"/>
                </a:solidFill>
                <a:latin typeface="Arial" panose="020B0604020202020204" pitchFamily="34" charset="0"/>
                <a:cs typeface="Arial" panose="020B0604020202020204" pitchFamily="34" charset="0"/>
              </a:rPr>
              <a:t> &lt; </a:t>
            </a:r>
            <a:r>
              <a:rPr lang="en-US" sz="800" i="1" dirty="0">
                <a:solidFill>
                  <a:srgbClr val="1A3A64"/>
                </a:solidFill>
                <a:latin typeface="Arial" panose="020B0604020202020204" pitchFamily="34" charset="0"/>
                <a:cs typeface="Arial" panose="020B0604020202020204" pitchFamily="34" charset="0"/>
              </a:rPr>
              <a:t>c</a:t>
            </a:r>
            <a:r>
              <a:rPr lang="en-US" sz="800" dirty="0">
                <a:solidFill>
                  <a:srgbClr val="1A3A64"/>
                </a:solidFill>
                <a:latin typeface="Arial" panose="020B0604020202020204" pitchFamily="34" charset="0"/>
                <a:cs typeface="Arial" panose="020B0604020202020204" pitchFamily="34" charset="0"/>
              </a:rPr>
              <a:t>;</a:t>
            </a:r>
            <a:r>
              <a:rPr lang="en-US" sz="800" dirty="0">
                <a:solidFill>
                  <a:srgbClr val="1A3A64"/>
                </a:solidFill>
                <a:latin typeface="Symbol" pitchFamily="2" charset="2"/>
                <a:cs typeface="Arial" panose="020B0604020202020204" pitchFamily="34" charset="0"/>
              </a:rPr>
              <a:t> </a:t>
            </a:r>
            <a:r>
              <a:rPr lang="en-US" sz="800" i="1" dirty="0">
                <a:solidFill>
                  <a:srgbClr val="1A3A64"/>
                </a:solidFill>
                <a:latin typeface="Symbol" pitchFamily="2" charset="2"/>
                <a:cs typeface="Arial" panose="020B0604020202020204" pitchFamily="34" charset="0"/>
              </a:rPr>
              <a:t>a</a:t>
            </a:r>
            <a:r>
              <a:rPr lang="en-US" sz="800" baseline="-25000" dirty="0">
                <a:solidFill>
                  <a:srgbClr val="1A3A64"/>
                </a:solidFill>
                <a:latin typeface="Arial" panose="020B0604020202020204" pitchFamily="34" charset="0"/>
                <a:cs typeface="Arial" panose="020B0604020202020204" pitchFamily="34" charset="0"/>
              </a:rPr>
              <a:t>S</a:t>
            </a:r>
            <a:r>
              <a:rPr lang="en-US" sz="800" dirty="0">
                <a:solidFill>
                  <a:srgbClr val="1A3A64"/>
                </a:solidFill>
                <a:latin typeface="Arial" panose="020B0604020202020204" pitchFamily="34" charset="0"/>
                <a:cs typeface="Arial" panose="020B0604020202020204" pitchFamily="34" charset="0"/>
              </a:rPr>
              <a:t> = 0.2 dB/</a:t>
            </a:r>
            <a:r>
              <a:rPr lang="en-US" sz="800" i="1" dirty="0">
                <a:solidFill>
                  <a:srgbClr val="1A3A64"/>
                </a:solidFill>
                <a:latin typeface="Symbol" pitchFamily="2" charset="2"/>
                <a:cs typeface="Arial" panose="020B0604020202020204" pitchFamily="34" charset="0"/>
              </a:rPr>
              <a:t>l</a:t>
            </a:r>
            <a:r>
              <a:rPr lang="en-US" sz="800" dirty="0">
                <a:solidFill>
                  <a:srgbClr val="1A3A64"/>
                </a:solidFill>
                <a:latin typeface="Arial" panose="020B0604020202020204" pitchFamily="34" charset="0"/>
                <a:cs typeface="Arial" panose="020B0604020202020204" pitchFamily="34" charset="0"/>
              </a:rPr>
              <a:t>; </a:t>
            </a:r>
            <a:r>
              <a:rPr lang="en-US" sz="800" i="1" dirty="0">
                <a:solidFill>
                  <a:srgbClr val="1A3A64"/>
                </a:solidFill>
                <a:latin typeface="Symbol" pitchFamily="2" charset="2"/>
                <a:cs typeface="Arial" panose="020B0604020202020204" pitchFamily="34" charset="0"/>
              </a:rPr>
              <a:t>a</a:t>
            </a:r>
            <a:r>
              <a:rPr lang="en-US" sz="800" baseline="-25000" dirty="0">
                <a:solidFill>
                  <a:srgbClr val="1A3A64"/>
                </a:solidFill>
                <a:latin typeface="Arial" panose="020B0604020202020204" pitchFamily="34" charset="0"/>
                <a:cs typeface="Arial" panose="020B0604020202020204" pitchFamily="34" charset="0"/>
              </a:rPr>
              <a:t>Sch</a:t>
            </a:r>
            <a:r>
              <a:rPr lang="en-US" sz="800" dirty="0">
                <a:solidFill>
                  <a:srgbClr val="1A3A64"/>
                </a:solidFill>
                <a:latin typeface="Arial" panose="020B0604020202020204" pitchFamily="34" charset="0"/>
                <a:cs typeface="Arial" panose="020B0604020202020204" pitchFamily="34" charset="0"/>
              </a:rPr>
              <a:t> = 1.1</a:t>
            </a:r>
            <a:r>
              <a:rPr lang="en-US" sz="800" i="1" dirty="0">
                <a:solidFill>
                  <a:srgbClr val="1A3A64"/>
                </a:solidFill>
                <a:latin typeface="Symbol" pitchFamily="2" charset="2"/>
                <a:cs typeface="Arial" panose="020B0604020202020204" pitchFamily="34" charset="0"/>
              </a:rPr>
              <a:t>a</a:t>
            </a:r>
            <a:r>
              <a:rPr lang="en-US" sz="800" baseline="-25000" dirty="0">
                <a:solidFill>
                  <a:srgbClr val="1A3A64"/>
                </a:solidFill>
                <a:latin typeface="Arial" panose="020B0604020202020204" pitchFamily="34" charset="0"/>
                <a:cs typeface="Arial" panose="020B0604020202020204" pitchFamily="34" charset="0"/>
              </a:rPr>
              <a:t>S</a:t>
            </a:r>
            <a:r>
              <a:rPr lang="en-US" sz="800" dirty="0">
                <a:solidFill>
                  <a:srgbClr val="1A3A64"/>
                </a:solidFill>
                <a:latin typeface="Arial" panose="020B0604020202020204" pitchFamily="34" charset="0"/>
                <a:cs typeface="Arial" panose="020B0604020202020204" pitchFamily="34" charset="0"/>
              </a:rPr>
              <a:t> dB/</a:t>
            </a:r>
            <a:r>
              <a:rPr lang="en-US" sz="800" i="1" dirty="0">
                <a:solidFill>
                  <a:srgbClr val="1A3A64"/>
                </a:solidFill>
                <a:latin typeface="Symbol" pitchFamily="2" charset="2"/>
                <a:cs typeface="Arial" panose="020B0604020202020204" pitchFamily="34" charset="0"/>
              </a:rPr>
              <a:t>l</a:t>
            </a:r>
            <a:r>
              <a:rPr lang="en-US" sz="800" dirty="0">
                <a:solidFill>
                  <a:srgbClr val="1A3A64"/>
                </a:solidFill>
                <a:latin typeface="Arial" panose="020B0604020202020204" pitchFamily="34" charset="0"/>
                <a:cs typeface="Arial" panose="020B0604020202020204" pitchFamily="34" charset="0"/>
              </a:rPr>
              <a:t>.</a:t>
            </a:r>
          </a:p>
        </p:txBody>
      </p:sp>
      <p:pic>
        <p:nvPicPr>
          <p:cNvPr id="17" name="Picture 16">
            <a:extLst>
              <a:ext uri="{FF2B5EF4-FFF2-40B4-BE49-F238E27FC236}">
                <a16:creationId xmlns:a16="http://schemas.microsoft.com/office/drawing/2014/main" id="{5B84069C-73AD-764D-BE85-99A9B3B561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70300" y="3492000"/>
            <a:ext cx="3783600" cy="1307422"/>
          </a:xfrm>
          <a:prstGeom prst="rect">
            <a:avLst/>
          </a:prstGeom>
        </p:spPr>
      </p:pic>
      <p:pic>
        <p:nvPicPr>
          <p:cNvPr id="12" name="Picture 11">
            <a:extLst>
              <a:ext uri="{FF2B5EF4-FFF2-40B4-BE49-F238E27FC236}">
                <a16:creationId xmlns:a16="http://schemas.microsoft.com/office/drawing/2014/main" id="{E025BE1A-E0CB-7E40-B338-4040434D87A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48000" y="3492000"/>
            <a:ext cx="3225161" cy="1296000"/>
          </a:xfrm>
          <a:prstGeom prst="rect">
            <a:avLst/>
          </a:prstGeom>
        </p:spPr>
      </p:pic>
    </p:spTree>
    <p:extLst>
      <p:ext uri="{BB962C8B-B14F-4D97-AF65-F5344CB8AC3E}">
        <p14:creationId xmlns:p14="http://schemas.microsoft.com/office/powerpoint/2010/main" val="364986061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Lightning Talk Template_CLEAN_250627_dr 3_FN" id="{506A7A28-3A96-48F3-B9F5-A7AF7546958D}" vid="{AC3700E0-E2A9-4A04-8C0A-BB56C749F823}"/>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ee43835-892f-4438-b97f-a194acad537d">
      <Terms xmlns="http://schemas.microsoft.com/office/infopath/2007/PartnerControls"/>
    </lcf76f155ced4ddcb4097134ff3c332f>
    <TaxCatchAll xmlns="92ea592d-9254-4852-90b7-7d20b5286f6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2AC10656680304EA4A371A737EC296E" ma:contentTypeVersion="13" ma:contentTypeDescription="Create a new document." ma:contentTypeScope="" ma:versionID="11f42e4868807888b35289107d1404d8">
  <xsd:schema xmlns:xsd="http://www.w3.org/2001/XMLSchema" xmlns:xs="http://www.w3.org/2001/XMLSchema" xmlns:p="http://schemas.microsoft.com/office/2006/metadata/properties" xmlns:ns2="dee43835-892f-4438-b97f-a194acad537d" xmlns:ns3="92ea592d-9254-4852-90b7-7d20b5286f68" targetNamespace="http://schemas.microsoft.com/office/2006/metadata/properties" ma:root="true" ma:fieldsID="a733c18ec0ca6fc540137f3b391bd7b8" ns2:_="" ns3:_="">
    <xsd:import namespace="dee43835-892f-4438-b97f-a194acad537d"/>
    <xsd:import namespace="92ea592d-9254-4852-90b7-7d20b5286f6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e43835-892f-4438-b97f-a194acad53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9e8395b-6b03-452f-b821-0db5c6808620"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2ea592d-9254-4852-90b7-7d20b5286f6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684da7c0-8a0d-42fa-a26f-7bb62f36dfe9}" ma:internalName="TaxCatchAll" ma:showField="CatchAllData" ma:web="92ea592d-9254-4852-90b7-7d20b5286f6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A5DA042-D6BE-4CE2-944D-99D38DC3508E}">
  <ds:schemaRefs>
    <ds:schemaRef ds:uri="http://schemas.microsoft.com/office/2006/metadata/properties"/>
    <ds:schemaRef ds:uri="http://schemas.microsoft.com/office/infopath/2007/PartnerControls"/>
    <ds:schemaRef ds:uri="dee43835-892f-4438-b97f-a194acad537d"/>
    <ds:schemaRef ds:uri="92ea592d-9254-4852-90b7-7d20b5286f68"/>
  </ds:schemaRefs>
</ds:datastoreItem>
</file>

<file path=customXml/itemProps2.xml><?xml version="1.0" encoding="utf-8"?>
<ds:datastoreItem xmlns:ds="http://schemas.openxmlformats.org/officeDocument/2006/customXml" ds:itemID="{A84CB18E-B747-4B9D-BD57-25F78A284C25}">
  <ds:schemaRefs>
    <ds:schemaRef ds:uri="http://schemas.microsoft.com/sharepoint/v3/contenttype/forms"/>
  </ds:schemaRefs>
</ds:datastoreItem>
</file>

<file path=customXml/itemProps3.xml><?xml version="1.0" encoding="utf-8"?>
<ds:datastoreItem xmlns:ds="http://schemas.openxmlformats.org/officeDocument/2006/customXml" ds:itemID="{569224B2-52BE-48E6-85D5-CBC2DE85DA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e43835-892f-4438-b97f-a194acad537d"/>
    <ds:schemaRef ds:uri="92ea592d-9254-4852-90b7-7d20b5286f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beb0b889-53f4-4e3a-9b3f-a04468ed6d76}" enabled="0" method="" siteId="{beb0b889-53f4-4e3a-9b3f-a04468ed6d76}" removed="1"/>
</clbl:labelList>
</file>

<file path=docProps/app.xml><?xml version="1.0" encoding="utf-8"?>
<Properties xmlns="http://schemas.openxmlformats.org/officeDocument/2006/extended-properties" xmlns:vt="http://schemas.openxmlformats.org/officeDocument/2006/docPropsVTypes">
  <Template>SnT2025_Lightning Talk Example_with_CTBTO_Logo</Template>
  <TotalTime>2061</TotalTime>
  <Words>767</Words>
  <Application>Microsoft Macintosh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Symbol</vt:lpstr>
      <vt:lpstr>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KRYSTA Monika</dc:creator>
  <cp:lastModifiedBy>Piotr Borejko</cp:lastModifiedBy>
  <cp:revision>520</cp:revision>
  <cp:lastPrinted>2025-08-23T09:49:14Z</cp:lastPrinted>
  <dcterms:created xsi:type="dcterms:W3CDTF">2025-07-01T09:27:21Z</dcterms:created>
  <dcterms:modified xsi:type="dcterms:W3CDTF">2025-09-04T11:14:12Z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0x01010032AC10656680304EA4A371A737EC296E</vt:lpwstr>
  </property>
</Properties>
</file>