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sldIdLst>
    <p:sldId id="257" r:id="rId2"/>
    <p:sldId id="256" r:id="rId3"/>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 Slide" id="{5A9DDE9F-56A0-48E2-B182-B820FCE60929}">
          <p14:sldIdLst>
            <p14:sldId id="257"/>
          </p14:sldIdLst>
        </p14:section>
        <p14:section name="Presentation Slides" id="{AA65376A-F1B8-4985-9D91-856E127C1E0B}">
          <p14:sldIdLst>
            <p14:sldId id="25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CCBD9"/>
    <a:srgbClr val="1A3A6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84" autoAdjust="0"/>
    <p:restoredTop sz="94660"/>
  </p:normalViewPr>
  <p:slideViewPr>
    <p:cSldViewPr snapToGrid="0">
      <p:cViewPr>
        <p:scale>
          <a:sx n="106" d="100"/>
          <a:sy n="106" d="100"/>
        </p:scale>
        <p:origin x="300" y="-18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DB9211-5D67-4E7D-B36D-1D3DFAABDF01}" type="datetimeFigureOut">
              <a:rPr lang="en-US" smtClean="0"/>
              <a:t>9/1/2025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3F7DA4-BF25-4FC0-A138-D41AD80A94C5}" type="slidenum">
              <a:rPr lang="en-US" smtClean="0"/>
              <a:t>‹#›</a:t>
            </a:fld>
            <a:endParaRPr lang="en-US"/>
          </a:p>
        </p:txBody>
      </p:sp>
    </p:spTree>
    <p:extLst>
      <p:ext uri="{BB962C8B-B14F-4D97-AF65-F5344CB8AC3E}">
        <p14:creationId xmlns:p14="http://schemas.microsoft.com/office/powerpoint/2010/main" val="6549407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73F7DA4-BF25-4FC0-A138-D41AD80A94C5}" type="slidenum">
              <a:rPr lang="en-US" smtClean="0"/>
              <a:t>2</a:t>
            </a:fld>
            <a:endParaRPr lang="en-US"/>
          </a:p>
        </p:txBody>
      </p:sp>
    </p:spTree>
    <p:extLst>
      <p:ext uri="{BB962C8B-B14F-4D97-AF65-F5344CB8AC3E}">
        <p14:creationId xmlns:p14="http://schemas.microsoft.com/office/powerpoint/2010/main" val="8853522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EE1869-5269-CC07-95A4-938BB2367AD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de-AT"/>
          </a:p>
        </p:txBody>
      </p:sp>
      <p:sp>
        <p:nvSpPr>
          <p:cNvPr id="3" name="Untertitel 2">
            <a:extLst>
              <a:ext uri="{FF2B5EF4-FFF2-40B4-BE49-F238E27FC236}">
                <a16:creationId xmlns:a16="http://schemas.microsoft.com/office/drawing/2014/main" id="{2A2D0BAD-BBCA-D82B-2CE6-14812CBCDBD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de-AT"/>
          </a:p>
        </p:txBody>
      </p:sp>
      <p:sp>
        <p:nvSpPr>
          <p:cNvPr id="4" name="Datumsplatzhalter 3">
            <a:extLst>
              <a:ext uri="{FF2B5EF4-FFF2-40B4-BE49-F238E27FC236}">
                <a16:creationId xmlns:a16="http://schemas.microsoft.com/office/drawing/2014/main" id="{E93492FB-9762-1EA3-8568-54377AB86A31}"/>
              </a:ext>
            </a:extLst>
          </p:cNvPr>
          <p:cNvSpPr>
            <a:spLocks noGrp="1"/>
          </p:cNvSpPr>
          <p:nvPr>
            <p:ph type="dt" sz="half" idx="10"/>
          </p:nvPr>
        </p:nvSpPr>
        <p:spPr/>
        <p:txBody>
          <a:bodyPr/>
          <a:lstStyle/>
          <a:p>
            <a:fld id="{4D204A99-DD2E-46A5-9E4A-9E0EB615E918}" type="datetimeFigureOut">
              <a:rPr lang="de-AT" smtClean="0"/>
              <a:t>01.09.2025</a:t>
            </a:fld>
            <a:endParaRPr lang="de-AT"/>
          </a:p>
        </p:txBody>
      </p:sp>
      <p:sp>
        <p:nvSpPr>
          <p:cNvPr id="5" name="Fußzeilenplatzhalter 4">
            <a:extLst>
              <a:ext uri="{FF2B5EF4-FFF2-40B4-BE49-F238E27FC236}">
                <a16:creationId xmlns:a16="http://schemas.microsoft.com/office/drawing/2014/main" id="{AC8554EC-8FB0-E226-92C6-A11275967BB2}"/>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B3901AC1-1973-C97E-1C32-B35C6E179D17}"/>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8207970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BBE62C-B8DA-21FE-3717-7E3AE1352C7E}"/>
              </a:ext>
            </a:extLst>
          </p:cNvPr>
          <p:cNvSpPr>
            <a:spLocks noGrp="1"/>
          </p:cNvSpPr>
          <p:nvPr>
            <p:ph type="title"/>
          </p:nvPr>
        </p:nvSpPr>
        <p:spPr/>
        <p:txBody>
          <a:bodyPr/>
          <a:lstStyle/>
          <a:p>
            <a:r>
              <a:rPr lang="en-US"/>
              <a:t>Click to edit Master title style</a:t>
            </a:r>
            <a:endParaRPr lang="de-AT"/>
          </a:p>
        </p:txBody>
      </p:sp>
      <p:sp>
        <p:nvSpPr>
          <p:cNvPr id="3" name="Vertikaler Textplatzhalter 2">
            <a:extLst>
              <a:ext uri="{FF2B5EF4-FFF2-40B4-BE49-F238E27FC236}">
                <a16:creationId xmlns:a16="http://schemas.microsoft.com/office/drawing/2014/main" id="{0ED8C027-1CCC-AAB3-EB2B-8DBFA63D17B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4" name="Datumsplatzhalter 3">
            <a:extLst>
              <a:ext uri="{FF2B5EF4-FFF2-40B4-BE49-F238E27FC236}">
                <a16:creationId xmlns:a16="http://schemas.microsoft.com/office/drawing/2014/main" id="{44ED7451-563E-EEFA-F37F-1177A4220626}"/>
              </a:ext>
            </a:extLst>
          </p:cNvPr>
          <p:cNvSpPr>
            <a:spLocks noGrp="1"/>
          </p:cNvSpPr>
          <p:nvPr>
            <p:ph type="dt" sz="half" idx="10"/>
          </p:nvPr>
        </p:nvSpPr>
        <p:spPr/>
        <p:txBody>
          <a:bodyPr/>
          <a:lstStyle/>
          <a:p>
            <a:fld id="{4D204A99-DD2E-46A5-9E4A-9E0EB615E918}" type="datetimeFigureOut">
              <a:rPr lang="de-AT" smtClean="0"/>
              <a:t>01.09.2025</a:t>
            </a:fld>
            <a:endParaRPr lang="de-AT"/>
          </a:p>
        </p:txBody>
      </p:sp>
      <p:sp>
        <p:nvSpPr>
          <p:cNvPr id="5" name="Fußzeilenplatzhalter 4">
            <a:extLst>
              <a:ext uri="{FF2B5EF4-FFF2-40B4-BE49-F238E27FC236}">
                <a16:creationId xmlns:a16="http://schemas.microsoft.com/office/drawing/2014/main" id="{475871C2-9481-23A1-6D51-71521B62FBEA}"/>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9C701441-382B-C63A-FF99-28B8A68123D2}"/>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3862068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D13415FA-D683-0C86-28DD-9D7E28548DE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de-AT"/>
          </a:p>
        </p:txBody>
      </p:sp>
      <p:sp>
        <p:nvSpPr>
          <p:cNvPr id="3" name="Vertikaler Textplatzhalter 2">
            <a:extLst>
              <a:ext uri="{FF2B5EF4-FFF2-40B4-BE49-F238E27FC236}">
                <a16:creationId xmlns:a16="http://schemas.microsoft.com/office/drawing/2014/main" id="{C02826CD-D775-59F4-BFA8-F5154111EB7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4" name="Datumsplatzhalter 3">
            <a:extLst>
              <a:ext uri="{FF2B5EF4-FFF2-40B4-BE49-F238E27FC236}">
                <a16:creationId xmlns:a16="http://schemas.microsoft.com/office/drawing/2014/main" id="{E58D66EB-FE3F-6B40-972C-8B5D57A0A146}"/>
              </a:ext>
            </a:extLst>
          </p:cNvPr>
          <p:cNvSpPr>
            <a:spLocks noGrp="1"/>
          </p:cNvSpPr>
          <p:nvPr>
            <p:ph type="dt" sz="half" idx="10"/>
          </p:nvPr>
        </p:nvSpPr>
        <p:spPr/>
        <p:txBody>
          <a:bodyPr/>
          <a:lstStyle/>
          <a:p>
            <a:fld id="{4D204A99-DD2E-46A5-9E4A-9E0EB615E918}" type="datetimeFigureOut">
              <a:rPr lang="de-AT" smtClean="0"/>
              <a:t>01.09.2025</a:t>
            </a:fld>
            <a:endParaRPr lang="de-AT"/>
          </a:p>
        </p:txBody>
      </p:sp>
      <p:sp>
        <p:nvSpPr>
          <p:cNvPr id="5" name="Fußzeilenplatzhalter 4">
            <a:extLst>
              <a:ext uri="{FF2B5EF4-FFF2-40B4-BE49-F238E27FC236}">
                <a16:creationId xmlns:a16="http://schemas.microsoft.com/office/drawing/2014/main" id="{6F03E36A-1179-9DCA-14D7-A461F278EA70}"/>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E39AF862-474C-293E-C9C5-EFE874F79FFC}"/>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2398682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60D616-9150-8F3E-6FBE-F751E77CDF87}"/>
              </a:ext>
            </a:extLst>
          </p:cNvPr>
          <p:cNvSpPr>
            <a:spLocks noGrp="1"/>
          </p:cNvSpPr>
          <p:nvPr>
            <p:ph type="title"/>
          </p:nvPr>
        </p:nvSpPr>
        <p:spPr/>
        <p:txBody>
          <a:bodyPr/>
          <a:lstStyle/>
          <a:p>
            <a:r>
              <a:rPr lang="en-US"/>
              <a:t>Click to edit Master title style</a:t>
            </a:r>
            <a:endParaRPr lang="de-AT"/>
          </a:p>
        </p:txBody>
      </p:sp>
      <p:sp>
        <p:nvSpPr>
          <p:cNvPr id="3" name="Inhaltsplatzhalter 2">
            <a:extLst>
              <a:ext uri="{FF2B5EF4-FFF2-40B4-BE49-F238E27FC236}">
                <a16:creationId xmlns:a16="http://schemas.microsoft.com/office/drawing/2014/main" id="{C735E4BF-FDCD-FFBB-4D0C-39E150D36AA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4" name="Datumsplatzhalter 3">
            <a:extLst>
              <a:ext uri="{FF2B5EF4-FFF2-40B4-BE49-F238E27FC236}">
                <a16:creationId xmlns:a16="http://schemas.microsoft.com/office/drawing/2014/main" id="{2000F0AA-E80D-5BC8-F4D2-94A672D584D7}"/>
              </a:ext>
            </a:extLst>
          </p:cNvPr>
          <p:cNvSpPr>
            <a:spLocks noGrp="1"/>
          </p:cNvSpPr>
          <p:nvPr>
            <p:ph type="dt" sz="half" idx="10"/>
          </p:nvPr>
        </p:nvSpPr>
        <p:spPr/>
        <p:txBody>
          <a:bodyPr/>
          <a:lstStyle/>
          <a:p>
            <a:fld id="{4D204A99-DD2E-46A5-9E4A-9E0EB615E918}" type="datetimeFigureOut">
              <a:rPr lang="de-AT" smtClean="0"/>
              <a:t>01.09.2025</a:t>
            </a:fld>
            <a:endParaRPr lang="de-AT"/>
          </a:p>
        </p:txBody>
      </p:sp>
      <p:sp>
        <p:nvSpPr>
          <p:cNvPr id="5" name="Fußzeilenplatzhalter 4">
            <a:extLst>
              <a:ext uri="{FF2B5EF4-FFF2-40B4-BE49-F238E27FC236}">
                <a16:creationId xmlns:a16="http://schemas.microsoft.com/office/drawing/2014/main" id="{286EE4DF-C324-0266-C67C-B1BB588CC0E4}"/>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D7CEA5BF-39A4-41D5-13C7-118532E8FFD1}"/>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18494219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E6B60A-FD3E-1765-D5CB-105BC4E4923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de-AT"/>
          </a:p>
        </p:txBody>
      </p:sp>
      <p:sp>
        <p:nvSpPr>
          <p:cNvPr id="3" name="Textplatzhalter 2">
            <a:extLst>
              <a:ext uri="{FF2B5EF4-FFF2-40B4-BE49-F238E27FC236}">
                <a16:creationId xmlns:a16="http://schemas.microsoft.com/office/drawing/2014/main" id="{80A6BAD0-EB56-D041-CB89-C903B52D4C6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umsplatzhalter 3">
            <a:extLst>
              <a:ext uri="{FF2B5EF4-FFF2-40B4-BE49-F238E27FC236}">
                <a16:creationId xmlns:a16="http://schemas.microsoft.com/office/drawing/2014/main" id="{78699A2D-7445-8118-C132-359093F7ED16}"/>
              </a:ext>
            </a:extLst>
          </p:cNvPr>
          <p:cNvSpPr>
            <a:spLocks noGrp="1"/>
          </p:cNvSpPr>
          <p:nvPr>
            <p:ph type="dt" sz="half" idx="10"/>
          </p:nvPr>
        </p:nvSpPr>
        <p:spPr/>
        <p:txBody>
          <a:bodyPr/>
          <a:lstStyle/>
          <a:p>
            <a:fld id="{4D204A99-DD2E-46A5-9E4A-9E0EB615E918}" type="datetimeFigureOut">
              <a:rPr lang="de-AT" smtClean="0"/>
              <a:t>01.09.2025</a:t>
            </a:fld>
            <a:endParaRPr lang="de-AT"/>
          </a:p>
        </p:txBody>
      </p:sp>
      <p:sp>
        <p:nvSpPr>
          <p:cNvPr id="5" name="Fußzeilenplatzhalter 4">
            <a:extLst>
              <a:ext uri="{FF2B5EF4-FFF2-40B4-BE49-F238E27FC236}">
                <a16:creationId xmlns:a16="http://schemas.microsoft.com/office/drawing/2014/main" id="{7066CC21-4A10-2E5E-1811-1B1A5CA36D0D}"/>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2FEC5CDB-E094-3658-9593-29EFB7C03FFF}"/>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3581261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8E70FB-4890-3F05-1356-B62F6837A189}"/>
              </a:ext>
            </a:extLst>
          </p:cNvPr>
          <p:cNvSpPr>
            <a:spLocks noGrp="1"/>
          </p:cNvSpPr>
          <p:nvPr>
            <p:ph type="title"/>
          </p:nvPr>
        </p:nvSpPr>
        <p:spPr/>
        <p:txBody>
          <a:bodyPr/>
          <a:lstStyle/>
          <a:p>
            <a:r>
              <a:rPr lang="en-US"/>
              <a:t>Click to edit Master title style</a:t>
            </a:r>
            <a:endParaRPr lang="de-AT"/>
          </a:p>
        </p:txBody>
      </p:sp>
      <p:sp>
        <p:nvSpPr>
          <p:cNvPr id="3" name="Inhaltsplatzhalter 2">
            <a:extLst>
              <a:ext uri="{FF2B5EF4-FFF2-40B4-BE49-F238E27FC236}">
                <a16:creationId xmlns:a16="http://schemas.microsoft.com/office/drawing/2014/main" id="{A0FCA0F9-2597-1F3F-4FD3-CB739AFC322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4" name="Inhaltsplatzhalter 3">
            <a:extLst>
              <a:ext uri="{FF2B5EF4-FFF2-40B4-BE49-F238E27FC236}">
                <a16:creationId xmlns:a16="http://schemas.microsoft.com/office/drawing/2014/main" id="{F4F59239-63FB-AAF0-E4BC-EEF28F50931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5" name="Datumsplatzhalter 4">
            <a:extLst>
              <a:ext uri="{FF2B5EF4-FFF2-40B4-BE49-F238E27FC236}">
                <a16:creationId xmlns:a16="http://schemas.microsoft.com/office/drawing/2014/main" id="{D1FCB0CA-F508-F112-C731-2E64CA7CAA78}"/>
              </a:ext>
            </a:extLst>
          </p:cNvPr>
          <p:cNvSpPr>
            <a:spLocks noGrp="1"/>
          </p:cNvSpPr>
          <p:nvPr>
            <p:ph type="dt" sz="half" idx="10"/>
          </p:nvPr>
        </p:nvSpPr>
        <p:spPr/>
        <p:txBody>
          <a:bodyPr/>
          <a:lstStyle/>
          <a:p>
            <a:fld id="{4D204A99-DD2E-46A5-9E4A-9E0EB615E918}" type="datetimeFigureOut">
              <a:rPr lang="de-AT" smtClean="0"/>
              <a:t>01.09.2025</a:t>
            </a:fld>
            <a:endParaRPr lang="de-AT"/>
          </a:p>
        </p:txBody>
      </p:sp>
      <p:sp>
        <p:nvSpPr>
          <p:cNvPr id="6" name="Fußzeilenplatzhalter 5">
            <a:extLst>
              <a:ext uri="{FF2B5EF4-FFF2-40B4-BE49-F238E27FC236}">
                <a16:creationId xmlns:a16="http://schemas.microsoft.com/office/drawing/2014/main" id="{7E9BDECA-3B42-33FA-D220-2C4ED1255282}"/>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C2322373-01F2-6BD5-ADBB-850485D323CF}"/>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3077656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743586-6B9B-D0FE-9F5A-4611D157C260}"/>
              </a:ext>
            </a:extLst>
          </p:cNvPr>
          <p:cNvSpPr>
            <a:spLocks noGrp="1"/>
          </p:cNvSpPr>
          <p:nvPr>
            <p:ph type="title"/>
          </p:nvPr>
        </p:nvSpPr>
        <p:spPr>
          <a:xfrm>
            <a:off x="839788" y="365125"/>
            <a:ext cx="10515600" cy="1325563"/>
          </a:xfrm>
        </p:spPr>
        <p:txBody>
          <a:bodyPr/>
          <a:lstStyle/>
          <a:p>
            <a:r>
              <a:rPr lang="en-US"/>
              <a:t>Click to edit Master title style</a:t>
            </a:r>
            <a:endParaRPr lang="de-AT"/>
          </a:p>
        </p:txBody>
      </p:sp>
      <p:sp>
        <p:nvSpPr>
          <p:cNvPr id="3" name="Textplatzhalter 2">
            <a:extLst>
              <a:ext uri="{FF2B5EF4-FFF2-40B4-BE49-F238E27FC236}">
                <a16:creationId xmlns:a16="http://schemas.microsoft.com/office/drawing/2014/main" id="{D92BB6AC-10BB-66CD-8FA4-4FE25860E63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Inhaltsplatzhalter 3">
            <a:extLst>
              <a:ext uri="{FF2B5EF4-FFF2-40B4-BE49-F238E27FC236}">
                <a16:creationId xmlns:a16="http://schemas.microsoft.com/office/drawing/2014/main" id="{C3226624-5BB7-475D-D61F-4A398C5E0D2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5" name="Textplatzhalter 4">
            <a:extLst>
              <a:ext uri="{FF2B5EF4-FFF2-40B4-BE49-F238E27FC236}">
                <a16:creationId xmlns:a16="http://schemas.microsoft.com/office/drawing/2014/main" id="{4A3C304F-B265-FF1D-E93E-E546B1B5325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Inhaltsplatzhalter 5">
            <a:extLst>
              <a:ext uri="{FF2B5EF4-FFF2-40B4-BE49-F238E27FC236}">
                <a16:creationId xmlns:a16="http://schemas.microsoft.com/office/drawing/2014/main" id="{F790861B-D46E-0A07-8D8A-74C11A5C313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7" name="Datumsplatzhalter 6">
            <a:extLst>
              <a:ext uri="{FF2B5EF4-FFF2-40B4-BE49-F238E27FC236}">
                <a16:creationId xmlns:a16="http://schemas.microsoft.com/office/drawing/2014/main" id="{A8319FD1-8EB5-7386-112B-2FC3DE28ED45}"/>
              </a:ext>
            </a:extLst>
          </p:cNvPr>
          <p:cNvSpPr>
            <a:spLocks noGrp="1"/>
          </p:cNvSpPr>
          <p:nvPr>
            <p:ph type="dt" sz="half" idx="10"/>
          </p:nvPr>
        </p:nvSpPr>
        <p:spPr/>
        <p:txBody>
          <a:bodyPr/>
          <a:lstStyle/>
          <a:p>
            <a:fld id="{4D204A99-DD2E-46A5-9E4A-9E0EB615E918}" type="datetimeFigureOut">
              <a:rPr lang="de-AT" smtClean="0"/>
              <a:t>01.09.2025</a:t>
            </a:fld>
            <a:endParaRPr lang="de-AT"/>
          </a:p>
        </p:txBody>
      </p:sp>
      <p:sp>
        <p:nvSpPr>
          <p:cNvPr id="8" name="Fußzeilenplatzhalter 7">
            <a:extLst>
              <a:ext uri="{FF2B5EF4-FFF2-40B4-BE49-F238E27FC236}">
                <a16:creationId xmlns:a16="http://schemas.microsoft.com/office/drawing/2014/main" id="{D738F37E-8227-C5BA-017F-012F8B047AD4}"/>
              </a:ext>
            </a:extLst>
          </p:cNvPr>
          <p:cNvSpPr>
            <a:spLocks noGrp="1"/>
          </p:cNvSpPr>
          <p:nvPr>
            <p:ph type="ftr" sz="quarter" idx="11"/>
          </p:nvPr>
        </p:nvSpPr>
        <p:spPr/>
        <p:txBody>
          <a:bodyPr/>
          <a:lstStyle/>
          <a:p>
            <a:endParaRPr lang="de-AT"/>
          </a:p>
        </p:txBody>
      </p:sp>
      <p:sp>
        <p:nvSpPr>
          <p:cNvPr id="9" name="Foliennummernplatzhalter 8">
            <a:extLst>
              <a:ext uri="{FF2B5EF4-FFF2-40B4-BE49-F238E27FC236}">
                <a16:creationId xmlns:a16="http://schemas.microsoft.com/office/drawing/2014/main" id="{8A09802C-D5EA-2E6E-1A09-CC414C3B971C}"/>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1947531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DA458B-16E3-B6D6-6430-3033C0EF15D8}"/>
              </a:ext>
            </a:extLst>
          </p:cNvPr>
          <p:cNvSpPr>
            <a:spLocks noGrp="1"/>
          </p:cNvSpPr>
          <p:nvPr>
            <p:ph type="title"/>
          </p:nvPr>
        </p:nvSpPr>
        <p:spPr/>
        <p:txBody>
          <a:bodyPr/>
          <a:lstStyle/>
          <a:p>
            <a:r>
              <a:rPr lang="en-US"/>
              <a:t>Click to edit Master title style</a:t>
            </a:r>
            <a:endParaRPr lang="de-AT"/>
          </a:p>
        </p:txBody>
      </p:sp>
      <p:sp>
        <p:nvSpPr>
          <p:cNvPr id="3" name="Datumsplatzhalter 2">
            <a:extLst>
              <a:ext uri="{FF2B5EF4-FFF2-40B4-BE49-F238E27FC236}">
                <a16:creationId xmlns:a16="http://schemas.microsoft.com/office/drawing/2014/main" id="{A013D3E3-66AA-1102-13EE-F026ED13ECFE}"/>
              </a:ext>
            </a:extLst>
          </p:cNvPr>
          <p:cNvSpPr>
            <a:spLocks noGrp="1"/>
          </p:cNvSpPr>
          <p:nvPr>
            <p:ph type="dt" sz="half" idx="10"/>
          </p:nvPr>
        </p:nvSpPr>
        <p:spPr/>
        <p:txBody>
          <a:bodyPr/>
          <a:lstStyle/>
          <a:p>
            <a:fld id="{4D204A99-DD2E-46A5-9E4A-9E0EB615E918}" type="datetimeFigureOut">
              <a:rPr lang="de-AT" smtClean="0"/>
              <a:t>01.09.2025</a:t>
            </a:fld>
            <a:endParaRPr lang="de-AT"/>
          </a:p>
        </p:txBody>
      </p:sp>
      <p:sp>
        <p:nvSpPr>
          <p:cNvPr id="4" name="Fußzeilenplatzhalter 3">
            <a:extLst>
              <a:ext uri="{FF2B5EF4-FFF2-40B4-BE49-F238E27FC236}">
                <a16:creationId xmlns:a16="http://schemas.microsoft.com/office/drawing/2014/main" id="{7F7220D3-1B70-85EC-1B61-C2FA50009403}"/>
              </a:ext>
            </a:extLst>
          </p:cNvPr>
          <p:cNvSpPr>
            <a:spLocks noGrp="1"/>
          </p:cNvSpPr>
          <p:nvPr>
            <p:ph type="ftr" sz="quarter" idx="11"/>
          </p:nvPr>
        </p:nvSpPr>
        <p:spPr/>
        <p:txBody>
          <a:bodyPr/>
          <a:lstStyle/>
          <a:p>
            <a:endParaRPr lang="de-AT"/>
          </a:p>
        </p:txBody>
      </p:sp>
      <p:sp>
        <p:nvSpPr>
          <p:cNvPr id="5" name="Foliennummernplatzhalter 4">
            <a:extLst>
              <a:ext uri="{FF2B5EF4-FFF2-40B4-BE49-F238E27FC236}">
                <a16:creationId xmlns:a16="http://schemas.microsoft.com/office/drawing/2014/main" id="{EDB5F4C2-0D9C-0052-6D88-CB9B63790C3F}"/>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1612562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D82213A4-E48F-6AEA-05B4-E0C148224B3C}"/>
              </a:ext>
            </a:extLst>
          </p:cNvPr>
          <p:cNvSpPr>
            <a:spLocks noGrp="1"/>
          </p:cNvSpPr>
          <p:nvPr>
            <p:ph type="dt" sz="half" idx="10"/>
          </p:nvPr>
        </p:nvSpPr>
        <p:spPr/>
        <p:txBody>
          <a:bodyPr/>
          <a:lstStyle/>
          <a:p>
            <a:fld id="{4D204A99-DD2E-46A5-9E4A-9E0EB615E918}" type="datetimeFigureOut">
              <a:rPr lang="de-AT" smtClean="0"/>
              <a:t>01.09.2025</a:t>
            </a:fld>
            <a:endParaRPr lang="de-AT"/>
          </a:p>
        </p:txBody>
      </p:sp>
      <p:sp>
        <p:nvSpPr>
          <p:cNvPr id="3" name="Fußzeilenplatzhalter 2">
            <a:extLst>
              <a:ext uri="{FF2B5EF4-FFF2-40B4-BE49-F238E27FC236}">
                <a16:creationId xmlns:a16="http://schemas.microsoft.com/office/drawing/2014/main" id="{79DF17E6-A957-2DC1-05DF-BCE937F23D91}"/>
              </a:ext>
            </a:extLst>
          </p:cNvPr>
          <p:cNvSpPr>
            <a:spLocks noGrp="1"/>
          </p:cNvSpPr>
          <p:nvPr>
            <p:ph type="ftr" sz="quarter" idx="11"/>
          </p:nvPr>
        </p:nvSpPr>
        <p:spPr/>
        <p:txBody>
          <a:bodyPr/>
          <a:lstStyle/>
          <a:p>
            <a:endParaRPr lang="de-AT"/>
          </a:p>
        </p:txBody>
      </p:sp>
      <p:sp>
        <p:nvSpPr>
          <p:cNvPr id="4" name="Foliennummernplatzhalter 3">
            <a:extLst>
              <a:ext uri="{FF2B5EF4-FFF2-40B4-BE49-F238E27FC236}">
                <a16:creationId xmlns:a16="http://schemas.microsoft.com/office/drawing/2014/main" id="{41AFAD21-3D79-CCC2-6406-21755C3FAFB0}"/>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2800477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008D36-B9E6-4456-E5DD-6BF010FCF5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de-AT"/>
          </a:p>
        </p:txBody>
      </p:sp>
      <p:sp>
        <p:nvSpPr>
          <p:cNvPr id="3" name="Inhaltsplatzhalter 2">
            <a:extLst>
              <a:ext uri="{FF2B5EF4-FFF2-40B4-BE49-F238E27FC236}">
                <a16:creationId xmlns:a16="http://schemas.microsoft.com/office/drawing/2014/main" id="{B305C757-69C7-7392-4934-5005B43B398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4" name="Textplatzhalter 3">
            <a:extLst>
              <a:ext uri="{FF2B5EF4-FFF2-40B4-BE49-F238E27FC236}">
                <a16:creationId xmlns:a16="http://schemas.microsoft.com/office/drawing/2014/main" id="{9AF06286-9402-7133-2C42-E072EABF2C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umsplatzhalter 4">
            <a:extLst>
              <a:ext uri="{FF2B5EF4-FFF2-40B4-BE49-F238E27FC236}">
                <a16:creationId xmlns:a16="http://schemas.microsoft.com/office/drawing/2014/main" id="{4386FCC9-2D9B-0132-AE91-07809B3194E9}"/>
              </a:ext>
            </a:extLst>
          </p:cNvPr>
          <p:cNvSpPr>
            <a:spLocks noGrp="1"/>
          </p:cNvSpPr>
          <p:nvPr>
            <p:ph type="dt" sz="half" idx="10"/>
          </p:nvPr>
        </p:nvSpPr>
        <p:spPr/>
        <p:txBody>
          <a:bodyPr/>
          <a:lstStyle/>
          <a:p>
            <a:fld id="{4D204A99-DD2E-46A5-9E4A-9E0EB615E918}" type="datetimeFigureOut">
              <a:rPr lang="de-AT" smtClean="0"/>
              <a:t>01.09.2025</a:t>
            </a:fld>
            <a:endParaRPr lang="de-AT"/>
          </a:p>
        </p:txBody>
      </p:sp>
      <p:sp>
        <p:nvSpPr>
          <p:cNvPr id="6" name="Fußzeilenplatzhalter 5">
            <a:extLst>
              <a:ext uri="{FF2B5EF4-FFF2-40B4-BE49-F238E27FC236}">
                <a16:creationId xmlns:a16="http://schemas.microsoft.com/office/drawing/2014/main" id="{9B963375-1424-5BE9-5D5A-10BC80F4F896}"/>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1F5CEDF7-0B6B-15B2-A4AC-D04D5E1BF626}"/>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8527909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C65153-8FE7-02C5-27E0-3FD10EB785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de-AT"/>
          </a:p>
        </p:txBody>
      </p:sp>
      <p:sp>
        <p:nvSpPr>
          <p:cNvPr id="3" name="Bildplatzhalter 2">
            <a:extLst>
              <a:ext uri="{FF2B5EF4-FFF2-40B4-BE49-F238E27FC236}">
                <a16:creationId xmlns:a16="http://schemas.microsoft.com/office/drawing/2014/main" id="{693D537C-6AC4-B5BE-49EC-FDA8A55E29A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de-AT"/>
          </a:p>
        </p:txBody>
      </p:sp>
      <p:sp>
        <p:nvSpPr>
          <p:cNvPr id="4" name="Textplatzhalter 3">
            <a:extLst>
              <a:ext uri="{FF2B5EF4-FFF2-40B4-BE49-F238E27FC236}">
                <a16:creationId xmlns:a16="http://schemas.microsoft.com/office/drawing/2014/main" id="{8AB3DB66-5F86-204B-5FDC-920A3B6759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umsplatzhalter 4">
            <a:extLst>
              <a:ext uri="{FF2B5EF4-FFF2-40B4-BE49-F238E27FC236}">
                <a16:creationId xmlns:a16="http://schemas.microsoft.com/office/drawing/2014/main" id="{4F38B14E-FA25-0A84-3CD5-4796AEE040A4}"/>
              </a:ext>
            </a:extLst>
          </p:cNvPr>
          <p:cNvSpPr>
            <a:spLocks noGrp="1"/>
          </p:cNvSpPr>
          <p:nvPr>
            <p:ph type="dt" sz="half" idx="10"/>
          </p:nvPr>
        </p:nvSpPr>
        <p:spPr/>
        <p:txBody>
          <a:bodyPr/>
          <a:lstStyle/>
          <a:p>
            <a:fld id="{4D204A99-DD2E-46A5-9E4A-9E0EB615E918}" type="datetimeFigureOut">
              <a:rPr lang="de-AT" smtClean="0"/>
              <a:t>01.09.2025</a:t>
            </a:fld>
            <a:endParaRPr lang="de-AT"/>
          </a:p>
        </p:txBody>
      </p:sp>
      <p:sp>
        <p:nvSpPr>
          <p:cNvPr id="6" name="Fußzeilenplatzhalter 5">
            <a:extLst>
              <a:ext uri="{FF2B5EF4-FFF2-40B4-BE49-F238E27FC236}">
                <a16:creationId xmlns:a16="http://schemas.microsoft.com/office/drawing/2014/main" id="{3DD2ED25-6293-3332-54CF-F1C99A76D834}"/>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230BD201-E90E-75BE-7C53-6212036108DC}"/>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38553606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7E34011B-B6C4-D1B4-5659-189E50B414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de-AT"/>
          </a:p>
        </p:txBody>
      </p:sp>
      <p:sp>
        <p:nvSpPr>
          <p:cNvPr id="3" name="Textplatzhalter 2">
            <a:extLst>
              <a:ext uri="{FF2B5EF4-FFF2-40B4-BE49-F238E27FC236}">
                <a16:creationId xmlns:a16="http://schemas.microsoft.com/office/drawing/2014/main" id="{05CF3D06-EB14-E216-1F24-D0D50B3094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E44C714D-AD6B-3B71-F291-0AF0F2D9FF4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D204A99-DD2E-46A5-9E4A-9E0EB615E918}" type="datetimeFigureOut">
              <a:rPr lang="de-AT" smtClean="0"/>
              <a:t>01.09.2025</a:t>
            </a:fld>
            <a:endParaRPr lang="de-AT"/>
          </a:p>
        </p:txBody>
      </p:sp>
      <p:sp>
        <p:nvSpPr>
          <p:cNvPr id="5" name="Fußzeilenplatzhalter 4">
            <a:extLst>
              <a:ext uri="{FF2B5EF4-FFF2-40B4-BE49-F238E27FC236}">
                <a16:creationId xmlns:a16="http://schemas.microsoft.com/office/drawing/2014/main" id="{EC7138C1-F3F4-8177-60B1-35B748E9399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e-AT"/>
          </a:p>
        </p:txBody>
      </p:sp>
      <p:sp>
        <p:nvSpPr>
          <p:cNvPr id="6" name="Foliennummernplatzhalter 5">
            <a:extLst>
              <a:ext uri="{FF2B5EF4-FFF2-40B4-BE49-F238E27FC236}">
                <a16:creationId xmlns:a16="http://schemas.microsoft.com/office/drawing/2014/main" id="{E6AAEEA4-E31B-39A7-94EA-C19E72BAB1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CDDCD3A-A287-4809-A4A9-44E456689E5A}" type="slidenum">
              <a:rPr lang="de-AT" smtClean="0"/>
              <a:t>‹#›</a:t>
            </a:fld>
            <a:endParaRPr lang="de-AT"/>
          </a:p>
        </p:txBody>
      </p:sp>
    </p:spTree>
    <p:extLst>
      <p:ext uri="{BB962C8B-B14F-4D97-AF65-F5344CB8AC3E}">
        <p14:creationId xmlns:p14="http://schemas.microsoft.com/office/powerpoint/2010/main" val="32341021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5.jpg"/><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descr="Ein Bild, das Text, Screenshot, Brief, Briefumschlag enthält.&#10;&#10;KI-generierte Inhalte können fehlerhaft sein.">
            <a:extLst>
              <a:ext uri="{FF2B5EF4-FFF2-40B4-BE49-F238E27FC236}">
                <a16:creationId xmlns:a16="http://schemas.microsoft.com/office/drawing/2014/main" id="{4212E3CC-C8F3-8724-236C-B7DF711CDA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3">
            <a:extLst>
              <a:ext uri="{FF2B5EF4-FFF2-40B4-BE49-F238E27FC236}">
                <a16:creationId xmlns:a16="http://schemas.microsoft.com/office/drawing/2014/main" id="{5641CF85-E5C3-9FF3-BBD7-6666AB809856}"/>
              </a:ext>
            </a:extLst>
          </p:cNvPr>
          <p:cNvSpPr txBox="1"/>
          <p:nvPr/>
        </p:nvSpPr>
        <p:spPr>
          <a:xfrm>
            <a:off x="933814" y="1372267"/>
            <a:ext cx="9820622" cy="1220808"/>
          </a:xfrm>
          <a:prstGeom prst="rect">
            <a:avLst/>
          </a:prstGeom>
          <a:noFill/>
        </p:spPr>
        <p:txBody>
          <a:bodyPr wrap="square" lIns="0" tIns="0" rIns="0" bIns="0" rtlCol="0" anchor="ctr">
            <a:normAutofit/>
          </a:bodyPr>
          <a:lstStyle/>
          <a:p>
            <a:r>
              <a:rPr lang="en-US" sz="2200" b="1" noProof="0" dirty="0">
                <a:solidFill>
                  <a:srgbClr val="1A3A64"/>
                </a:solidFill>
                <a:latin typeface="Arial" panose="020B0604020202020204" pitchFamily="34" charset="0"/>
                <a:cs typeface="Arial" panose="020B0604020202020204" pitchFamily="34" charset="0"/>
              </a:rPr>
              <a:t>Comparative analysis of recent and historic low-frequency acoustic propagation from the island of Kauai to hydrophones at Wake Island: implications for accurate localization of impulsive signals</a:t>
            </a:r>
            <a:endParaRPr lang="en-GB" sz="2200" b="1" noProof="0" dirty="0">
              <a:solidFill>
                <a:srgbClr val="1A3A64"/>
              </a:solidFill>
              <a:latin typeface="Arial" panose="020B0604020202020204" pitchFamily="34" charset="0"/>
              <a:cs typeface="Arial" panose="020B0604020202020204" pitchFamily="34" charset="0"/>
            </a:endParaRPr>
          </a:p>
        </p:txBody>
      </p:sp>
      <p:sp>
        <p:nvSpPr>
          <p:cNvPr id="10" name="TextBox 3">
            <a:extLst>
              <a:ext uri="{FF2B5EF4-FFF2-40B4-BE49-F238E27FC236}">
                <a16:creationId xmlns:a16="http://schemas.microsoft.com/office/drawing/2014/main" id="{3D37EAC3-90CD-EA42-4DD4-7E98DD56B841}"/>
              </a:ext>
            </a:extLst>
          </p:cNvPr>
          <p:cNvSpPr txBox="1"/>
          <p:nvPr/>
        </p:nvSpPr>
        <p:spPr>
          <a:xfrm>
            <a:off x="947462" y="2576881"/>
            <a:ext cx="10272988" cy="502511"/>
          </a:xfrm>
          <a:prstGeom prst="rect">
            <a:avLst/>
          </a:prstGeom>
          <a:noFill/>
        </p:spPr>
        <p:txBody>
          <a:bodyPr wrap="square" lIns="0" tIns="0" rIns="0" bIns="0" rtlCol="0" anchor="ctr">
            <a:normAutofit/>
          </a:bodyPr>
          <a:lstStyle/>
          <a:p>
            <a:r>
              <a:rPr lang="en-GB" noProof="0" dirty="0">
                <a:solidFill>
                  <a:srgbClr val="1A3A64"/>
                </a:solidFill>
                <a:latin typeface="Arial" panose="020B0604020202020204" pitchFamily="34" charset="0"/>
                <a:cs typeface="Arial" panose="020B0604020202020204" pitchFamily="34" charset="0"/>
              </a:rPr>
              <a:t>David R. Dall’Osto</a:t>
            </a:r>
          </a:p>
        </p:txBody>
      </p:sp>
      <p:sp>
        <p:nvSpPr>
          <p:cNvPr id="12" name="Textfeld 11">
            <a:extLst>
              <a:ext uri="{FF2B5EF4-FFF2-40B4-BE49-F238E27FC236}">
                <a16:creationId xmlns:a16="http://schemas.microsoft.com/office/drawing/2014/main" id="{D704B700-9CAA-AD00-BCFB-1247EE1D285E}"/>
              </a:ext>
            </a:extLst>
          </p:cNvPr>
          <p:cNvSpPr txBox="1"/>
          <p:nvPr/>
        </p:nvSpPr>
        <p:spPr>
          <a:xfrm>
            <a:off x="947462" y="2952157"/>
            <a:ext cx="8058149" cy="594632"/>
          </a:xfrm>
          <a:prstGeom prst="rect">
            <a:avLst/>
          </a:prstGeom>
          <a:noFill/>
        </p:spPr>
        <p:txBody>
          <a:bodyPr wrap="square" lIns="0" tIns="0" rIns="0" bIns="0" rtlCol="0" anchor="ctr">
            <a:normAutofit/>
          </a:bodyPr>
          <a:lstStyle>
            <a:defPPr>
              <a:defRPr lang="de-DE"/>
            </a:defPPr>
            <a:lvl1pPr>
              <a:defRPr>
                <a:solidFill>
                  <a:srgbClr val="1A3A64"/>
                </a:solidFill>
                <a:latin typeface="Arial" panose="020B0604020202020204" pitchFamily="34" charset="0"/>
                <a:cs typeface="Arial" panose="020B0604020202020204" pitchFamily="34" charset="0"/>
              </a:defRPr>
            </a:lvl1pPr>
          </a:lstStyle>
          <a:p>
            <a:r>
              <a:rPr lang="en-GB" sz="1400" noProof="0" dirty="0"/>
              <a:t>Applied Physics Laboratory at the University of Washington, Seattle</a:t>
            </a:r>
          </a:p>
        </p:txBody>
      </p:sp>
      <p:sp>
        <p:nvSpPr>
          <p:cNvPr id="14" name="TextBox 3">
            <a:extLst>
              <a:ext uri="{FF2B5EF4-FFF2-40B4-BE49-F238E27FC236}">
                <a16:creationId xmlns:a16="http://schemas.microsoft.com/office/drawing/2014/main" id="{D46122D2-621E-31CE-451D-B174F76F9990}"/>
              </a:ext>
            </a:extLst>
          </p:cNvPr>
          <p:cNvSpPr txBox="1"/>
          <p:nvPr/>
        </p:nvSpPr>
        <p:spPr>
          <a:xfrm>
            <a:off x="2595574" y="4273614"/>
            <a:ext cx="6984367" cy="1938992"/>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GB" dirty="0"/>
              <a:t>A cabled 75-Hz source North of the Hawaiian Islands to measure ocean temperature across the North Pacific Basin transmits a 27.28 second long ‘maximum length sequence’ pseudo noise signal which correlates to an unambiguous impulse.</a:t>
            </a:r>
            <a:endParaRPr lang="en-US" dirty="0"/>
          </a:p>
          <a:p>
            <a:endParaRPr lang="en-GB" dirty="0"/>
          </a:p>
          <a:p>
            <a:r>
              <a:rPr lang="en-US" dirty="0"/>
              <a:t>Receptions at Wake Island hydrophones during the Prototype International Data Centre (PIDC) and the modern IDC era demonstrate seasonal and climatic shifts in propagation time with implications on accuracy of event localization.</a:t>
            </a:r>
            <a:endParaRPr lang="en-GB" dirty="0"/>
          </a:p>
        </p:txBody>
      </p:sp>
      <p:sp>
        <p:nvSpPr>
          <p:cNvPr id="2" name="Title 1">
            <a:extLst>
              <a:ext uri="{FF2B5EF4-FFF2-40B4-BE49-F238E27FC236}">
                <a16:creationId xmlns:a16="http://schemas.microsoft.com/office/drawing/2014/main" id="{2991A715-793F-3235-8617-18E9A2538876}"/>
              </a:ext>
            </a:extLst>
          </p:cNvPr>
          <p:cNvSpPr txBox="1">
            <a:spLocks/>
          </p:cNvSpPr>
          <p:nvPr/>
        </p:nvSpPr>
        <p:spPr>
          <a:xfrm>
            <a:off x="11490959" y="-202455"/>
            <a:ext cx="701041" cy="1262357"/>
          </a:xfrm>
          <a:prstGeom prst="rect">
            <a:avLst/>
          </a:prstGeom>
        </p:spPr>
        <p:txBody>
          <a:bodyPr lIns="0" tIns="0" rIns="0" bIns="0" anchor="b"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050" b="1" noProof="0" dirty="0">
                <a:solidFill>
                  <a:srgbClr val="1B3B65"/>
                </a:solidFill>
                <a:latin typeface="Arial" panose="020B0604020202020204" pitchFamily="34" charset="0"/>
                <a:cs typeface="Arial" panose="020B0604020202020204" pitchFamily="34" charset="0"/>
              </a:rPr>
              <a:t>P1.3-815</a:t>
            </a:r>
            <a:endParaRPr lang="en-GB" sz="2800" b="1" noProof="0" dirty="0">
              <a:solidFill>
                <a:srgbClr val="1B3B65"/>
              </a:solidFill>
              <a:latin typeface="Arial" panose="020B0604020202020204" pitchFamily="34" charset="0"/>
              <a:cs typeface="Arial" panose="020B0604020202020204" pitchFamily="34" charset="0"/>
            </a:endParaRPr>
          </a:p>
        </p:txBody>
      </p:sp>
      <p:pic>
        <p:nvPicPr>
          <p:cNvPr id="1026" name="Picture 2" descr="DHS Taps University of Washington APL to Create Testing Criteria for COVID-19 Contact Tracing App">
            <a:extLst>
              <a:ext uri="{FF2B5EF4-FFF2-40B4-BE49-F238E27FC236}">
                <a16:creationId xmlns:a16="http://schemas.microsoft.com/office/drawing/2014/main" id="{B85B53FA-C47B-4178-5961-98387AD412DA}"/>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5399" t="31824" r="5048" b="31559"/>
          <a:stretch>
            <a:fillRect/>
          </a:stretch>
        </p:blipFill>
        <p:spPr bwMode="auto">
          <a:xfrm>
            <a:off x="9376014" y="2863701"/>
            <a:ext cx="1787856" cy="725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7350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Rounded Corners 21">
            <a:extLst>
              <a:ext uri="{FF2B5EF4-FFF2-40B4-BE49-F238E27FC236}">
                <a16:creationId xmlns:a16="http://schemas.microsoft.com/office/drawing/2014/main" id="{AC271875-0D9A-D864-C446-A67853C48AF5}"/>
              </a:ext>
            </a:extLst>
          </p:cNvPr>
          <p:cNvSpPr/>
          <p:nvPr/>
        </p:nvSpPr>
        <p:spPr>
          <a:xfrm>
            <a:off x="8102991" y="1471447"/>
            <a:ext cx="4067989" cy="1665648"/>
          </a:xfrm>
          <a:prstGeom prst="roundRect">
            <a:avLst>
              <a:gd name="adj" fmla="val 2902"/>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9" name="Picture 88">
            <a:extLst>
              <a:ext uri="{FF2B5EF4-FFF2-40B4-BE49-F238E27FC236}">
                <a16:creationId xmlns:a16="http://schemas.microsoft.com/office/drawing/2014/main" id="{758EA17D-E27D-5D6B-D131-F4BA1F694648}"/>
              </a:ext>
            </a:extLst>
          </p:cNvPr>
          <p:cNvPicPr>
            <a:picLocks noChangeAspect="1"/>
          </p:cNvPicPr>
          <p:nvPr/>
        </p:nvPicPr>
        <p:blipFill>
          <a:blip r:embed="rId3"/>
          <a:srcRect l="6500" t="4008" r="2000" b="2183"/>
          <a:stretch>
            <a:fillRect/>
          </a:stretch>
        </p:blipFill>
        <p:spPr>
          <a:xfrm>
            <a:off x="9930938" y="1512916"/>
            <a:ext cx="2201665" cy="1407621"/>
          </a:xfrm>
          <a:prstGeom prst="rect">
            <a:avLst/>
          </a:prstGeom>
        </p:spPr>
      </p:pic>
      <p:sp>
        <p:nvSpPr>
          <p:cNvPr id="81" name="Rectangle: Rounded Corners 80">
            <a:extLst>
              <a:ext uri="{FF2B5EF4-FFF2-40B4-BE49-F238E27FC236}">
                <a16:creationId xmlns:a16="http://schemas.microsoft.com/office/drawing/2014/main" id="{24D63BF6-53E6-0A3A-269D-1259FE454D3A}"/>
              </a:ext>
            </a:extLst>
          </p:cNvPr>
          <p:cNvSpPr/>
          <p:nvPr/>
        </p:nvSpPr>
        <p:spPr>
          <a:xfrm>
            <a:off x="4203175" y="3730028"/>
            <a:ext cx="3920708" cy="3011786"/>
          </a:xfrm>
          <a:prstGeom prst="roundRect">
            <a:avLst>
              <a:gd name="adj" fmla="val 4887"/>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Rounded Corners 70">
            <a:extLst>
              <a:ext uri="{FF2B5EF4-FFF2-40B4-BE49-F238E27FC236}">
                <a16:creationId xmlns:a16="http://schemas.microsoft.com/office/drawing/2014/main" id="{3680BB01-EEC5-4BFB-C563-7D7F0C604915}"/>
              </a:ext>
            </a:extLst>
          </p:cNvPr>
          <p:cNvSpPr/>
          <p:nvPr/>
        </p:nvSpPr>
        <p:spPr>
          <a:xfrm>
            <a:off x="66675" y="2647950"/>
            <a:ext cx="4048125" cy="2162175"/>
          </a:xfrm>
          <a:prstGeom prst="roundRect">
            <a:avLst>
              <a:gd name="adj" fmla="val 5213"/>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23F6A185-D64E-9D55-EACA-8B74A11D6559}"/>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56069" t="12742" r="5755" b="15373"/>
          <a:stretch>
            <a:fillRect/>
          </a:stretch>
        </p:blipFill>
        <p:spPr>
          <a:xfrm>
            <a:off x="8137635" y="1477294"/>
            <a:ext cx="1898092" cy="1636449"/>
          </a:xfrm>
          <a:prstGeom prst="rect">
            <a:avLst/>
          </a:prstGeom>
        </p:spPr>
      </p:pic>
      <p:sp>
        <p:nvSpPr>
          <p:cNvPr id="21" name="TextBox 3">
            <a:extLst>
              <a:ext uri="{FF2B5EF4-FFF2-40B4-BE49-F238E27FC236}">
                <a16:creationId xmlns:a16="http://schemas.microsoft.com/office/drawing/2014/main" id="{E5B67DD5-AF62-4996-BFC8-D0709EAAF04C}"/>
              </a:ext>
            </a:extLst>
          </p:cNvPr>
          <p:cNvSpPr txBox="1"/>
          <p:nvPr/>
        </p:nvSpPr>
        <p:spPr>
          <a:xfrm>
            <a:off x="8232670" y="3210883"/>
            <a:ext cx="3798000" cy="3515951"/>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GB" sz="1200" dirty="0"/>
              <a:t>The now mature ARGO (deep-profiling floats) program provides measurement of Deep Sound Channel (DSC) temperature to constrain ocean state climate estimates. Along the propagation path from Kauai to Wake Island seasonal Ocean Atlases track the average surface layer temperature (0-50 m : red line); the temperature of the DSC (250-1250 m : blue line) corresponds to multi-year climatic events, i.e. deviations from the Ocean Atlases.</a:t>
            </a:r>
          </a:p>
          <a:p>
            <a:endParaRPr lang="en-GB" sz="1200" dirty="0"/>
          </a:p>
          <a:p>
            <a:r>
              <a:rPr lang="en-GB" sz="1200" dirty="0"/>
              <a:t>Acoustic travel time from Kauai to Wake Island, H11S (IDC) and WK31  (PIDC), deviate by as much as 1-s from seasonal Atlas prediction, but follow the average DSC temperature (250-1250 m) during the recent climatic event.  A 1-second uncertainty in propagation time at 3,500 km distance corresponds to ~2 km error in ranging. Across the Pacific Basin, ranging errors from Ocean Atlas predictions may be</a:t>
            </a:r>
          </a:p>
          <a:p>
            <a:r>
              <a:rPr lang="en-GB" sz="1200" dirty="0"/>
              <a:t>greater than 10 km.</a:t>
            </a:r>
            <a:endParaRPr lang="en-GB" sz="1200" noProof="0" dirty="0"/>
          </a:p>
        </p:txBody>
      </p:sp>
      <p:sp>
        <p:nvSpPr>
          <p:cNvPr id="20" name="TextBox 3">
            <a:extLst>
              <a:ext uri="{FF2B5EF4-FFF2-40B4-BE49-F238E27FC236}">
                <a16:creationId xmlns:a16="http://schemas.microsoft.com/office/drawing/2014/main" id="{1E89CD43-FF80-3593-7026-BDF338BBFF94}"/>
              </a:ext>
            </a:extLst>
          </p:cNvPr>
          <p:cNvSpPr txBox="1"/>
          <p:nvPr/>
        </p:nvSpPr>
        <p:spPr>
          <a:xfrm>
            <a:off x="4178892" y="1476681"/>
            <a:ext cx="3798000" cy="2262399"/>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GB" sz="1200" noProof="0" dirty="0"/>
              <a:t>Propagation from Kauai to Wake Island was first measured during the Prototype International Data Centre (PIDC) period, corresponding to its the initial use in the Acoustic Thermometry of Ocean Climate (ATOC) program.  For the PIDC, the Wake Island stations WK30 and WK31 used a single  hydrophone suspended at roughly 1000 m.  At the conclusion of the ATOC program, the KB was silent until repairs were completed and regular tomographic signals were reinstated in March of 2023.  </a:t>
            </a:r>
            <a:r>
              <a:rPr lang="en-GB" sz="1200" dirty="0"/>
              <a:t>Receptions continue to be collected at all six hydrophones of the </a:t>
            </a:r>
            <a:r>
              <a:rPr lang="en-GB" sz="1200" noProof="0" dirty="0"/>
              <a:t>HA11 station, with arrival time </a:t>
            </a:r>
            <a:r>
              <a:rPr lang="en-GB" sz="1200" dirty="0"/>
              <a:t>fluctuating with deep ocean temperature.</a:t>
            </a:r>
            <a:endParaRPr lang="en-GB" sz="1200" noProof="0" dirty="0"/>
          </a:p>
        </p:txBody>
      </p:sp>
      <p:sp>
        <p:nvSpPr>
          <p:cNvPr id="7" name="TextBox 3">
            <a:extLst>
              <a:ext uri="{FF2B5EF4-FFF2-40B4-BE49-F238E27FC236}">
                <a16:creationId xmlns:a16="http://schemas.microsoft.com/office/drawing/2014/main" id="{9A5EB31E-0D60-B708-DDA3-638C6CE2CC33}"/>
              </a:ext>
            </a:extLst>
          </p:cNvPr>
          <p:cNvSpPr txBox="1"/>
          <p:nvPr/>
        </p:nvSpPr>
        <p:spPr>
          <a:xfrm>
            <a:off x="3735660" y="-22302"/>
            <a:ext cx="8352262" cy="682388"/>
          </a:xfrm>
          <a:prstGeom prst="rect">
            <a:avLst/>
          </a:prstGeom>
          <a:noFill/>
        </p:spPr>
        <p:txBody>
          <a:bodyPr wrap="square" lIns="0" tIns="0" rIns="0" bIns="0" rtlCol="0" anchor="ctr">
            <a:normAutofit lnSpcReduction="10000"/>
          </a:bodyPr>
          <a:lstStyle/>
          <a:p>
            <a:r>
              <a:rPr lang="en-US" sz="1600" b="1" noProof="0" dirty="0">
                <a:solidFill>
                  <a:schemeClr val="bg1"/>
                </a:solidFill>
                <a:latin typeface="Arial" panose="020B0604020202020204" pitchFamily="34" charset="0"/>
                <a:cs typeface="Arial" panose="020B0604020202020204" pitchFamily="34" charset="0"/>
              </a:rPr>
              <a:t>Comparative analysis of recent and historic low-frequency acoustic propagation from the island of Kauai to hydrophones at Wake Island: implications for accurate localization of impulsive signals</a:t>
            </a:r>
          </a:p>
        </p:txBody>
      </p:sp>
      <p:sp>
        <p:nvSpPr>
          <p:cNvPr id="8" name="TextBox 3">
            <a:extLst>
              <a:ext uri="{FF2B5EF4-FFF2-40B4-BE49-F238E27FC236}">
                <a16:creationId xmlns:a16="http://schemas.microsoft.com/office/drawing/2014/main" id="{E90810EB-C9FE-C1F2-4CE1-32C95CB36FE8}"/>
              </a:ext>
            </a:extLst>
          </p:cNvPr>
          <p:cNvSpPr txBox="1"/>
          <p:nvPr/>
        </p:nvSpPr>
        <p:spPr>
          <a:xfrm>
            <a:off x="160019" y="1447800"/>
            <a:ext cx="3798000" cy="5087289"/>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GB" sz="1200" noProof="0" dirty="0"/>
              <a:t>The Kauai Beacon (KB) source </a:t>
            </a:r>
            <a:r>
              <a:rPr lang="en-GB" sz="1200" dirty="0"/>
              <a:t>transmits a series of 27.28 s duration pseudo noise sequences, a ‘maximum-length sequence’ encoded as the signal phase of a 75-Hz carrier tone. This band-limited noise signal correlates to an impulse, which provides a direct measurement of the travel time from Kauai to Wake Island.</a:t>
            </a:r>
          </a:p>
          <a:p>
            <a:endParaRPr lang="en-GB" sz="1200" noProof="0" dirty="0"/>
          </a:p>
          <a:p>
            <a:endParaRPr lang="en-GB" sz="1200" dirty="0"/>
          </a:p>
          <a:p>
            <a:endParaRPr lang="en-GB" sz="1200" noProof="0" dirty="0"/>
          </a:p>
          <a:p>
            <a:endParaRPr lang="en-GB" sz="1200" dirty="0"/>
          </a:p>
          <a:p>
            <a:endParaRPr lang="en-GB" sz="1200" dirty="0"/>
          </a:p>
          <a:p>
            <a:endParaRPr lang="en-GB" sz="1200" dirty="0"/>
          </a:p>
          <a:p>
            <a:endParaRPr lang="en-GB" sz="1200" dirty="0"/>
          </a:p>
          <a:p>
            <a:endParaRPr lang="en-GB" sz="1200" dirty="0"/>
          </a:p>
          <a:p>
            <a:endParaRPr lang="en-GB" sz="1200" noProof="0" dirty="0"/>
          </a:p>
          <a:p>
            <a:endParaRPr lang="en-GB" sz="1200" dirty="0"/>
          </a:p>
          <a:p>
            <a:endParaRPr lang="en-GB" sz="1200" noProof="0" dirty="0"/>
          </a:p>
          <a:p>
            <a:endParaRPr lang="en-GB" sz="1200" dirty="0"/>
          </a:p>
          <a:p>
            <a:endParaRPr lang="en-GB" sz="1200" noProof="0" dirty="0"/>
          </a:p>
          <a:p>
            <a:r>
              <a:rPr lang="en-GB" sz="1200" dirty="0"/>
              <a:t>The KB is positioned 50 km north of the Hawaiian Island of Kauai, on the seafloor at a depth of 800 m. The propagation path to Wake covers 3,500 km of the Pacific Basin and passes over the undersea Mid-Pacific Mountains, which rise to within 1 km of the sea surface.  The impulse energy arrives over roughly 1 second and has a characteristic twin peak arrival structure – a convenient consistent signal envelope to directly estimate the deviations in hydroacoustic travel time.  </a:t>
            </a:r>
          </a:p>
        </p:txBody>
      </p:sp>
      <p:sp>
        <p:nvSpPr>
          <p:cNvPr id="15" name="TextBox 3">
            <a:extLst>
              <a:ext uri="{FF2B5EF4-FFF2-40B4-BE49-F238E27FC236}">
                <a16:creationId xmlns:a16="http://schemas.microsoft.com/office/drawing/2014/main" id="{143C780A-D306-D9FA-EEC7-455406624C00}"/>
              </a:ext>
            </a:extLst>
          </p:cNvPr>
          <p:cNvSpPr txBox="1"/>
          <p:nvPr/>
        </p:nvSpPr>
        <p:spPr>
          <a:xfrm>
            <a:off x="4196999" y="659697"/>
            <a:ext cx="7005502" cy="369332"/>
          </a:xfrm>
          <a:prstGeom prst="rect">
            <a:avLst/>
          </a:prstGeom>
          <a:noFill/>
        </p:spPr>
        <p:txBody>
          <a:bodyPr wrap="square" lIns="0" tIns="0" rIns="0" bIns="0" rtlCol="0" anchor="t">
            <a:normAutofit/>
          </a:bodyPr>
          <a:lstStyle/>
          <a:p>
            <a:r>
              <a:rPr lang="en-GB" sz="1200" noProof="0" dirty="0">
                <a:solidFill>
                  <a:srgbClr val="1A3A64"/>
                </a:solidFill>
                <a:latin typeface="Arial" panose="020B0604020202020204" pitchFamily="34" charset="0"/>
                <a:cs typeface="Arial" panose="020B0604020202020204" pitchFamily="34" charset="0"/>
              </a:rPr>
              <a:t>David R. Dall’Osto</a:t>
            </a:r>
          </a:p>
        </p:txBody>
      </p:sp>
      <p:sp>
        <p:nvSpPr>
          <p:cNvPr id="24" name="TextBox 3">
            <a:extLst>
              <a:ext uri="{FF2B5EF4-FFF2-40B4-BE49-F238E27FC236}">
                <a16:creationId xmlns:a16="http://schemas.microsoft.com/office/drawing/2014/main" id="{A34004C7-4749-B7E3-E7D7-B3572BC231EF}"/>
              </a:ext>
            </a:extLst>
          </p:cNvPr>
          <p:cNvSpPr txBox="1"/>
          <p:nvPr/>
        </p:nvSpPr>
        <p:spPr>
          <a:xfrm>
            <a:off x="160019" y="1075342"/>
            <a:ext cx="1945006" cy="396586"/>
          </a:xfrm>
          <a:prstGeom prst="rect">
            <a:avLst/>
          </a:prstGeom>
          <a:noFill/>
          <a:ln>
            <a:noFill/>
          </a:ln>
        </p:spPr>
        <p:txBody>
          <a:bodyPr lIns="0" rIns="0" anchor="ctr"/>
          <a:lstStyle>
            <a:defPPr>
              <a:defRPr lang="de-DE"/>
            </a:defPPr>
            <a:lvl1pPr algn="ctr">
              <a:lnSpc>
                <a:spcPct val="90000"/>
              </a:lnSpc>
              <a:spcBef>
                <a:spcPct val="0"/>
              </a:spcBef>
              <a:buNone/>
              <a:defRPr sz="1400" b="1">
                <a:solidFill>
                  <a:srgbClr val="1A3A64"/>
                </a:solidFill>
                <a:latin typeface="Arial" panose="020B0604020202020204" pitchFamily="34" charset="0"/>
                <a:ea typeface="+mj-ea"/>
                <a:cs typeface="Arial" panose="020B0604020202020204" pitchFamily="34" charset="0"/>
              </a:defRPr>
            </a:lvl1pPr>
          </a:lstStyle>
          <a:p>
            <a:r>
              <a:rPr lang="en-GB" dirty="0"/>
              <a:t>The Kauai Beacon</a:t>
            </a:r>
          </a:p>
        </p:txBody>
      </p:sp>
      <p:sp>
        <p:nvSpPr>
          <p:cNvPr id="26" name="TextBox 3">
            <a:extLst>
              <a:ext uri="{FF2B5EF4-FFF2-40B4-BE49-F238E27FC236}">
                <a16:creationId xmlns:a16="http://schemas.microsoft.com/office/drawing/2014/main" id="{79016AB2-B6CD-8ED7-A756-5A1288745A4D}"/>
              </a:ext>
            </a:extLst>
          </p:cNvPr>
          <p:cNvSpPr txBox="1"/>
          <p:nvPr/>
        </p:nvSpPr>
        <p:spPr>
          <a:xfrm>
            <a:off x="4187951" y="1075342"/>
            <a:ext cx="3816093" cy="396586"/>
          </a:xfrm>
          <a:prstGeom prst="rect">
            <a:avLst/>
          </a:prstGeom>
          <a:noFill/>
          <a:ln>
            <a:noFill/>
          </a:ln>
        </p:spPr>
        <p:txBody>
          <a:bodyPr lIns="0" rIns="0" anchor="ctr"/>
          <a:lstStyle>
            <a:defPPr>
              <a:defRPr lang="de-DE"/>
            </a:defPPr>
            <a:lvl1pPr algn="ctr">
              <a:lnSpc>
                <a:spcPct val="90000"/>
              </a:lnSpc>
              <a:spcBef>
                <a:spcPct val="0"/>
              </a:spcBef>
              <a:buNone/>
              <a:defRPr sz="1400" b="1">
                <a:solidFill>
                  <a:srgbClr val="1A3A64"/>
                </a:solidFill>
                <a:latin typeface="Arial" panose="020B0604020202020204" pitchFamily="34" charset="0"/>
                <a:ea typeface="+mj-ea"/>
                <a:cs typeface="Arial" panose="020B0604020202020204" pitchFamily="34" charset="0"/>
              </a:defRPr>
            </a:lvl1pPr>
          </a:lstStyle>
          <a:p>
            <a:r>
              <a:rPr lang="en-GB" dirty="0"/>
              <a:t>Propagation to Wake Island</a:t>
            </a:r>
          </a:p>
        </p:txBody>
      </p:sp>
      <p:sp>
        <p:nvSpPr>
          <p:cNvPr id="27" name="TextBox 3">
            <a:extLst>
              <a:ext uri="{FF2B5EF4-FFF2-40B4-BE49-F238E27FC236}">
                <a16:creationId xmlns:a16="http://schemas.microsoft.com/office/drawing/2014/main" id="{35C23D38-1D02-FA1F-40B5-BBB882222001}"/>
              </a:ext>
            </a:extLst>
          </p:cNvPr>
          <p:cNvSpPr txBox="1"/>
          <p:nvPr/>
        </p:nvSpPr>
        <p:spPr>
          <a:xfrm>
            <a:off x="8233976" y="1090776"/>
            <a:ext cx="3798000" cy="396586"/>
          </a:xfrm>
          <a:prstGeom prst="rect">
            <a:avLst/>
          </a:prstGeom>
          <a:noFill/>
          <a:ln>
            <a:noFill/>
          </a:ln>
        </p:spPr>
        <p:txBody>
          <a:bodyPr lIns="0" rIns="0" anchor="ctr"/>
          <a:lstStyle>
            <a:defPPr>
              <a:defRPr lang="de-DE"/>
            </a:defPPr>
            <a:lvl1pPr algn="ctr">
              <a:lnSpc>
                <a:spcPct val="90000"/>
              </a:lnSpc>
              <a:spcBef>
                <a:spcPct val="0"/>
              </a:spcBef>
              <a:buNone/>
              <a:defRPr sz="1400" b="1">
                <a:solidFill>
                  <a:srgbClr val="1A3A64"/>
                </a:solidFill>
                <a:latin typeface="Arial" panose="020B0604020202020204" pitchFamily="34" charset="0"/>
                <a:ea typeface="+mj-ea"/>
                <a:cs typeface="Arial" panose="020B0604020202020204" pitchFamily="34" charset="0"/>
              </a:defRPr>
            </a:lvl1pPr>
          </a:lstStyle>
          <a:p>
            <a:r>
              <a:rPr lang="en-GB" dirty="0"/>
              <a:t>DSC Temperature vs Measured Travel Times </a:t>
            </a:r>
          </a:p>
        </p:txBody>
      </p:sp>
      <p:pic>
        <p:nvPicPr>
          <p:cNvPr id="3" name="Picture 2" descr="DHS Taps University of Washington APL to Create Testing Criteria for COVID-19 Contact Tracing App">
            <a:extLst>
              <a:ext uri="{FF2B5EF4-FFF2-40B4-BE49-F238E27FC236}">
                <a16:creationId xmlns:a16="http://schemas.microsoft.com/office/drawing/2014/main" id="{E4271293-93E6-D314-ECCC-BD662CF8913D}"/>
              </a:ext>
            </a:extLst>
          </p:cNvPr>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5399" t="31824" r="5048" b="31559"/>
          <a:stretch>
            <a:fillRect/>
          </a:stretch>
        </p:blipFill>
        <p:spPr bwMode="auto">
          <a:xfrm>
            <a:off x="9944051" y="6132340"/>
            <a:ext cx="1787856" cy="72566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E51A2DAA-4CD4-FE02-6484-D012ECF66D8F}"/>
              </a:ext>
            </a:extLst>
          </p:cNvPr>
          <p:cNvSpPr txBox="1">
            <a:spLocks/>
          </p:cNvSpPr>
          <p:nvPr/>
        </p:nvSpPr>
        <p:spPr>
          <a:xfrm>
            <a:off x="11490959" y="-202455"/>
            <a:ext cx="701041" cy="1262357"/>
          </a:xfrm>
          <a:prstGeom prst="rect">
            <a:avLst/>
          </a:prstGeom>
        </p:spPr>
        <p:txBody>
          <a:bodyPr lIns="0" tIns="0" rIns="0" bIns="0" anchor="b"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050" b="1" noProof="0" dirty="0">
                <a:solidFill>
                  <a:srgbClr val="1B3B65"/>
                </a:solidFill>
                <a:latin typeface="Arial" panose="020B0604020202020204" pitchFamily="34" charset="0"/>
                <a:cs typeface="Arial" panose="020B0604020202020204" pitchFamily="34" charset="0"/>
              </a:rPr>
              <a:t>P1.3-815</a:t>
            </a:r>
            <a:endParaRPr lang="en-GB" sz="2800" b="1" noProof="0" dirty="0">
              <a:solidFill>
                <a:srgbClr val="1B3B65"/>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B6FF997A-058C-2A69-5D9E-183945515013}"/>
              </a:ext>
            </a:extLst>
          </p:cNvPr>
          <p:cNvSpPr txBox="1"/>
          <p:nvPr/>
        </p:nvSpPr>
        <p:spPr>
          <a:xfrm rot="1299186">
            <a:off x="9065724" y="2279686"/>
            <a:ext cx="564578" cy="261610"/>
          </a:xfrm>
          <a:prstGeom prst="rect">
            <a:avLst/>
          </a:prstGeom>
          <a:noFill/>
        </p:spPr>
        <p:txBody>
          <a:bodyPr wrap="none" rtlCol="0">
            <a:spAutoFit/>
          </a:bodyPr>
          <a:lstStyle/>
          <a:p>
            <a:r>
              <a:rPr lang="en-US" sz="1100" dirty="0"/>
              <a:t>KAUAI</a:t>
            </a:r>
          </a:p>
        </p:txBody>
      </p:sp>
      <p:sp>
        <p:nvSpPr>
          <p:cNvPr id="25" name="Right Brace 24">
            <a:extLst>
              <a:ext uri="{FF2B5EF4-FFF2-40B4-BE49-F238E27FC236}">
                <a16:creationId xmlns:a16="http://schemas.microsoft.com/office/drawing/2014/main" id="{7D881E15-F1F6-29E4-1370-EAAD8C589AE7}"/>
              </a:ext>
            </a:extLst>
          </p:cNvPr>
          <p:cNvSpPr/>
          <p:nvPr/>
        </p:nvSpPr>
        <p:spPr>
          <a:xfrm rot="5400000">
            <a:off x="9931699" y="2898016"/>
            <a:ext cx="104744" cy="129201"/>
          </a:xfrm>
          <a:prstGeom prst="rightBrace">
            <a:avLst/>
          </a:prstGeom>
          <a:ln w="9525">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9" name="TextBox 28">
            <a:extLst>
              <a:ext uri="{FF2B5EF4-FFF2-40B4-BE49-F238E27FC236}">
                <a16:creationId xmlns:a16="http://schemas.microsoft.com/office/drawing/2014/main" id="{06166A6E-672D-321B-4B24-3F4770DE3A2B}"/>
              </a:ext>
            </a:extLst>
          </p:cNvPr>
          <p:cNvSpPr txBox="1"/>
          <p:nvPr/>
        </p:nvSpPr>
        <p:spPr>
          <a:xfrm>
            <a:off x="9926767" y="2948282"/>
            <a:ext cx="1135247" cy="246221"/>
          </a:xfrm>
          <a:prstGeom prst="rect">
            <a:avLst/>
          </a:prstGeom>
          <a:noFill/>
        </p:spPr>
        <p:txBody>
          <a:bodyPr wrap="none" rtlCol="0">
            <a:spAutoFit/>
          </a:bodyPr>
          <a:lstStyle/>
          <a:p>
            <a:r>
              <a:rPr lang="en-US" sz="1000" i="1" dirty="0"/>
              <a:t>PIDC (pre-ARGO)</a:t>
            </a:r>
          </a:p>
        </p:txBody>
      </p:sp>
      <p:sp>
        <p:nvSpPr>
          <p:cNvPr id="30" name="Right Brace 29">
            <a:extLst>
              <a:ext uri="{FF2B5EF4-FFF2-40B4-BE49-F238E27FC236}">
                <a16:creationId xmlns:a16="http://schemas.microsoft.com/office/drawing/2014/main" id="{900888E8-6DBF-3FBA-04D2-42161AD8BBCF}"/>
              </a:ext>
            </a:extLst>
          </p:cNvPr>
          <p:cNvSpPr/>
          <p:nvPr/>
        </p:nvSpPr>
        <p:spPr>
          <a:xfrm rot="5400000">
            <a:off x="11814144" y="2841598"/>
            <a:ext cx="100885" cy="227527"/>
          </a:xfrm>
          <a:prstGeom prst="rightBrace">
            <a:avLst/>
          </a:prstGeom>
          <a:ln w="9525">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1" name="TextBox 30">
            <a:extLst>
              <a:ext uri="{FF2B5EF4-FFF2-40B4-BE49-F238E27FC236}">
                <a16:creationId xmlns:a16="http://schemas.microsoft.com/office/drawing/2014/main" id="{A8EF3508-FC16-B5A9-177A-77F95C507E56}"/>
              </a:ext>
            </a:extLst>
          </p:cNvPr>
          <p:cNvSpPr txBox="1"/>
          <p:nvPr/>
        </p:nvSpPr>
        <p:spPr>
          <a:xfrm>
            <a:off x="11647724" y="2929950"/>
            <a:ext cx="396262" cy="246221"/>
          </a:xfrm>
          <a:prstGeom prst="rect">
            <a:avLst/>
          </a:prstGeom>
          <a:noFill/>
        </p:spPr>
        <p:txBody>
          <a:bodyPr wrap="none" rtlCol="0">
            <a:spAutoFit/>
          </a:bodyPr>
          <a:lstStyle/>
          <a:p>
            <a:r>
              <a:rPr lang="en-US" sz="1000" i="1" dirty="0"/>
              <a:t>IDC</a:t>
            </a:r>
          </a:p>
        </p:txBody>
      </p:sp>
      <p:pic>
        <p:nvPicPr>
          <p:cNvPr id="23" name="Picture 22">
            <a:extLst>
              <a:ext uri="{FF2B5EF4-FFF2-40B4-BE49-F238E27FC236}">
                <a16:creationId xmlns:a16="http://schemas.microsoft.com/office/drawing/2014/main" id="{F78BE786-57DF-BD6F-F128-99B255B37FA8}"/>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59378" t="77747" r="5756" b="15373"/>
          <a:stretch>
            <a:fillRect/>
          </a:stretch>
        </p:blipFill>
        <p:spPr>
          <a:xfrm>
            <a:off x="8307421" y="2835613"/>
            <a:ext cx="1733533" cy="156616"/>
          </a:xfrm>
          <a:prstGeom prst="rect">
            <a:avLst/>
          </a:prstGeom>
        </p:spPr>
      </p:pic>
      <p:sp>
        <p:nvSpPr>
          <p:cNvPr id="18" name="TextBox 17">
            <a:extLst>
              <a:ext uri="{FF2B5EF4-FFF2-40B4-BE49-F238E27FC236}">
                <a16:creationId xmlns:a16="http://schemas.microsoft.com/office/drawing/2014/main" id="{7F38F464-5E31-0B55-71D6-FAE43DA965A3}"/>
              </a:ext>
            </a:extLst>
          </p:cNvPr>
          <p:cNvSpPr txBox="1"/>
          <p:nvPr/>
        </p:nvSpPr>
        <p:spPr>
          <a:xfrm rot="1299186">
            <a:off x="8236668" y="2543000"/>
            <a:ext cx="1048685" cy="261610"/>
          </a:xfrm>
          <a:prstGeom prst="rect">
            <a:avLst/>
          </a:prstGeom>
          <a:noFill/>
        </p:spPr>
        <p:txBody>
          <a:bodyPr wrap="none" rtlCol="0">
            <a:spAutoFit/>
          </a:bodyPr>
          <a:lstStyle/>
          <a:p>
            <a:r>
              <a:rPr lang="en-US" sz="1100" dirty="0"/>
              <a:t>WAKE ISLAND</a:t>
            </a:r>
          </a:p>
        </p:txBody>
      </p:sp>
      <p:pic>
        <p:nvPicPr>
          <p:cNvPr id="35" name="Picture 34">
            <a:extLst>
              <a:ext uri="{FF2B5EF4-FFF2-40B4-BE49-F238E27FC236}">
                <a16:creationId xmlns:a16="http://schemas.microsoft.com/office/drawing/2014/main" id="{2AFD9621-AD84-2127-B213-613BB64AA641}"/>
              </a:ext>
            </a:extLst>
          </p:cNvPr>
          <p:cNvPicPr>
            <a:picLocks noChangeAspect="1"/>
          </p:cNvPicPr>
          <p:nvPr/>
        </p:nvPicPr>
        <p:blipFill>
          <a:blip r:embed="rId6"/>
          <a:srcRect t="3349" b="8365"/>
          <a:stretch>
            <a:fillRect/>
          </a:stretch>
        </p:blipFill>
        <p:spPr>
          <a:xfrm>
            <a:off x="4749526" y="3756073"/>
            <a:ext cx="2836594" cy="1561135"/>
          </a:xfrm>
          <a:prstGeom prst="rect">
            <a:avLst/>
          </a:prstGeom>
        </p:spPr>
      </p:pic>
      <p:pic>
        <p:nvPicPr>
          <p:cNvPr id="69" name="Picture 68">
            <a:extLst>
              <a:ext uri="{FF2B5EF4-FFF2-40B4-BE49-F238E27FC236}">
                <a16:creationId xmlns:a16="http://schemas.microsoft.com/office/drawing/2014/main" id="{E867F6A2-97DC-5230-A93D-2919720388F8}"/>
              </a:ext>
            </a:extLst>
          </p:cNvPr>
          <p:cNvPicPr>
            <a:picLocks noChangeAspect="1"/>
          </p:cNvPicPr>
          <p:nvPr/>
        </p:nvPicPr>
        <p:blipFill>
          <a:blip r:embed="rId7">
            <a:clrChange>
              <a:clrFrom>
                <a:srgbClr val="FFFFFF"/>
              </a:clrFrom>
              <a:clrTo>
                <a:srgbClr val="FFFFFF">
                  <a:alpha val="0"/>
                </a:srgbClr>
              </a:clrTo>
            </a:clrChange>
          </a:blip>
          <a:srcRect b="9069"/>
          <a:stretch>
            <a:fillRect/>
          </a:stretch>
        </p:blipFill>
        <p:spPr>
          <a:xfrm>
            <a:off x="114300" y="2685362"/>
            <a:ext cx="3968489" cy="1995280"/>
          </a:xfrm>
          <a:prstGeom prst="rect">
            <a:avLst/>
          </a:prstGeom>
        </p:spPr>
      </p:pic>
      <p:pic>
        <p:nvPicPr>
          <p:cNvPr id="79" name="Picture 78">
            <a:extLst>
              <a:ext uri="{FF2B5EF4-FFF2-40B4-BE49-F238E27FC236}">
                <a16:creationId xmlns:a16="http://schemas.microsoft.com/office/drawing/2014/main" id="{A71B9A93-6855-78CC-F73E-2A9E356D0E50}"/>
              </a:ext>
            </a:extLst>
          </p:cNvPr>
          <p:cNvPicPr>
            <a:picLocks noChangeAspect="1"/>
          </p:cNvPicPr>
          <p:nvPr/>
        </p:nvPicPr>
        <p:blipFill>
          <a:blip r:embed="rId8"/>
          <a:srcRect l="1208" t="52508" r="494" b="1117"/>
          <a:stretch>
            <a:fillRect/>
          </a:stretch>
        </p:blipFill>
        <p:spPr>
          <a:xfrm>
            <a:off x="4243481" y="5362855"/>
            <a:ext cx="3818391" cy="1253279"/>
          </a:xfrm>
          <a:prstGeom prst="rect">
            <a:avLst/>
          </a:prstGeom>
        </p:spPr>
      </p:pic>
      <p:pic>
        <p:nvPicPr>
          <p:cNvPr id="91" name="Picture 90">
            <a:extLst>
              <a:ext uri="{FF2B5EF4-FFF2-40B4-BE49-F238E27FC236}">
                <a16:creationId xmlns:a16="http://schemas.microsoft.com/office/drawing/2014/main" id="{EA1FFF8F-1A0A-5B4A-1FE8-8E59E6A93BFC}"/>
              </a:ext>
            </a:extLst>
          </p:cNvPr>
          <p:cNvPicPr>
            <a:picLocks noChangeAspect="1"/>
          </p:cNvPicPr>
          <p:nvPr/>
        </p:nvPicPr>
        <p:blipFill>
          <a:blip r:embed="rId9"/>
          <a:srcRect l="86926" t="5748" r="4286"/>
          <a:stretch>
            <a:fillRect/>
          </a:stretch>
        </p:blipFill>
        <p:spPr>
          <a:xfrm>
            <a:off x="7188450" y="3793402"/>
            <a:ext cx="253499" cy="1484768"/>
          </a:xfrm>
          <a:prstGeom prst="rect">
            <a:avLst/>
          </a:prstGeom>
        </p:spPr>
      </p:pic>
    </p:spTree>
    <p:extLst>
      <p:ext uri="{BB962C8B-B14F-4D97-AF65-F5344CB8AC3E}">
        <p14:creationId xmlns:p14="http://schemas.microsoft.com/office/powerpoint/2010/main" val="1154237620"/>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nT2025_E-Poster Template_CLEAN" id="{0EBCCD38-EFA5-4A59-98E1-17915631503A}" vid="{43BEDF90-3C52-4D4C-AD5D-39E9BB77726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SnT2025_E-Poster Template_CLEAN_250702</Template>
  <TotalTime>684</TotalTime>
  <Words>584</Words>
  <Application>Microsoft Office PowerPoint</Application>
  <PresentationFormat>Widescreen</PresentationFormat>
  <Paragraphs>38</Paragraphs>
  <Slides>2</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Aptos</vt:lpstr>
      <vt:lpstr>Aptos Display</vt:lpstr>
      <vt:lpstr>Arial</vt:lpstr>
      <vt:lpstr>Office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David R. Dall'Osto</dc:creator>
  <cp:lastModifiedBy>David R. Dall'Osto</cp:lastModifiedBy>
  <cp:revision>6</cp:revision>
  <dcterms:created xsi:type="dcterms:W3CDTF">2025-09-01T18:31:43Z</dcterms:created>
  <dcterms:modified xsi:type="dcterms:W3CDTF">2025-09-02T07:46:25Z</dcterms:modified>
</cp:coreProperties>
</file>