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ection>
        <p14:section name="Presentation Slides" id="{AA65376A-F1B8-4985-9D91-856E127C1E0B}">
          <p14:sldIdLst>
            <p14:sldId id="256"/>
            <p14:sldId id="259"/>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snapToGrid="0">
      <p:cViewPr>
        <p:scale>
          <a:sx n="106" d="100"/>
          <a:sy n="106" d="100"/>
        </p:scale>
        <p:origin x="79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hyperlink" Target="https://doi.org/10.3390/jmse13061138" TargetMode="External"/><Relationship Id="rId10" Type="http://schemas.openxmlformats.org/officeDocument/2006/relationships/image" Target="../media/image16.png"/><Relationship Id="rId4" Type="http://schemas.openxmlformats.org/officeDocument/2006/relationships/image" Target="../media/image11.jp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2" y="1243601"/>
            <a:ext cx="3798000" cy="5291489"/>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r>
              <a:rPr lang="en-GB" sz="1200" noProof="0" dirty="0"/>
              <a:t>The source wavelet for both A and B types of calls were extracted, using simple techniques of STA/LTA picking, aligning the first arrivals via cross-correlations, and stacking. </a:t>
            </a:r>
          </a:p>
        </p:txBody>
      </p:sp>
      <p:sp>
        <p:nvSpPr>
          <p:cNvPr id="20" name="TextBox 3">
            <a:extLst>
              <a:ext uri="{FF2B5EF4-FFF2-40B4-BE49-F238E27FC236}">
                <a16:creationId xmlns:a16="http://schemas.microsoft.com/office/drawing/2014/main" id="{1E89CD43-FF80-3593-7026-BDF338BBFF94}"/>
              </a:ext>
            </a:extLst>
          </p:cNvPr>
          <p:cNvSpPr txBox="1"/>
          <p:nvPr/>
        </p:nvSpPr>
        <p:spPr>
          <a:xfrm>
            <a:off x="4155297" y="1212323"/>
            <a:ext cx="3954845"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buFont typeface="Arial" panose="020B0604020202020204" pitchFamily="34" charset="0"/>
              <a:buChar char="•"/>
            </a:pPr>
            <a:r>
              <a:rPr lang="en-GB" sz="1200" noProof="0" dirty="0"/>
              <a:t>Two types of calls are clearly visible on the spectrogram. One type (B) has a broader frequency bandwidth of [17–40] Hz and higher center frequency than the other one type A ([15–25]) Hz.</a:t>
            </a:r>
          </a:p>
          <a:p>
            <a:pPr marL="171450" indent="-171450">
              <a:buFont typeface="Arial" panose="020B0604020202020204" pitchFamily="34" charset="0"/>
              <a:buChar char="•"/>
            </a:pPr>
            <a:r>
              <a:rPr lang="en-GB" sz="1200" noProof="0" dirty="0"/>
              <a:t>Interruptions in the call patterns may correspond to times or surfacing. </a:t>
            </a:r>
            <a:r>
              <a:rPr lang="en-GB" sz="1200" dirty="0"/>
              <a:t>First call at the time of a dive is usually an A call, and the last as B call, if we assume the signals originate from a single individual. </a:t>
            </a:r>
            <a:endParaRPr lang="en-GB" sz="1200"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GB" sz="1600" b="1" noProof="0" dirty="0">
                <a:solidFill>
                  <a:schemeClr val="bg1"/>
                </a:solidFill>
                <a:latin typeface="Arial" panose="020B0604020202020204" pitchFamily="34" charset="0"/>
                <a:cs typeface="Arial" panose="020B0604020202020204" pitchFamily="34" charset="0"/>
              </a:rPr>
              <a:t>Interpretation of whales diving behaviour in the vicinity of IMS hydrophone triplet.</a:t>
            </a:r>
          </a:p>
        </p:txBody>
      </p:sp>
      <p:sp>
        <p:nvSpPr>
          <p:cNvPr id="8" name="TextBox 3">
            <a:extLst>
              <a:ext uri="{FF2B5EF4-FFF2-40B4-BE49-F238E27FC236}">
                <a16:creationId xmlns:a16="http://schemas.microsoft.com/office/drawing/2014/main" id="{E90810EB-C9FE-C1F2-4CE1-32C95CB36FE8}"/>
              </a:ext>
            </a:extLst>
          </p:cNvPr>
          <p:cNvSpPr txBox="1"/>
          <p:nvPr/>
        </p:nvSpPr>
        <p:spPr>
          <a:xfrm>
            <a:off x="187156" y="1083634"/>
            <a:ext cx="3798000" cy="5357307"/>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err="1"/>
              <a:t>Calibrat</a:t>
            </a:r>
            <a:r>
              <a:rPr lang="en-GB" sz="1200" noProof="0" dirty="0"/>
              <a:t>ed hydrophone data starting at 21:00 UTC on 19 February 2024 for, respectively, the S1, S2, and S3 hydrophones at IMS triplet H11S. Around the one-hour mark, frequent (approximately once every 25 s) impulsive signals are visible and increasing in amplitude towards the end of the section. </a:t>
            </a: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Ronan Le Bras, Peter Nielsen, and Paulina Bittner</a:t>
            </a: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10541" y="694190"/>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Time Domain Observations</a:t>
            </a:r>
          </a:p>
        </p:txBody>
      </p:sp>
      <p:sp>
        <p:nvSpPr>
          <p:cNvPr id="26" name="TextBox 3">
            <a:extLst>
              <a:ext uri="{FF2B5EF4-FFF2-40B4-BE49-F238E27FC236}">
                <a16:creationId xmlns:a16="http://schemas.microsoft.com/office/drawing/2014/main" id="{79016AB2-B6CD-8ED7-A756-5A1288745A4D}"/>
              </a:ext>
            </a:extLst>
          </p:cNvPr>
          <p:cNvSpPr txBox="1"/>
          <p:nvPr/>
        </p:nvSpPr>
        <p:spPr>
          <a:xfrm>
            <a:off x="4061771" y="847015"/>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Spectrograms</a:t>
            </a:r>
          </a:p>
        </p:txBody>
      </p:sp>
      <p:sp>
        <p:nvSpPr>
          <p:cNvPr id="27" name="TextBox 3">
            <a:extLst>
              <a:ext uri="{FF2B5EF4-FFF2-40B4-BE49-F238E27FC236}">
                <a16:creationId xmlns:a16="http://schemas.microsoft.com/office/drawing/2014/main" id="{35C23D38-1D02-FA1F-40B5-BBB882222001}"/>
              </a:ext>
            </a:extLst>
          </p:cNvPr>
          <p:cNvSpPr txBox="1"/>
          <p:nvPr/>
        </p:nvSpPr>
        <p:spPr>
          <a:xfrm>
            <a:off x="8110143" y="844363"/>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Source Wavelet Extraction </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02454"/>
            <a:ext cx="701041" cy="123148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r>
              <a:rPr lang="en-GB" sz="1050" b="1" noProof="0" dirty="0">
                <a:solidFill>
                  <a:srgbClr val="1B3B65"/>
                </a:solidFill>
                <a:latin typeface="Arial" panose="020B0604020202020204" pitchFamily="34" charset="0"/>
                <a:cs typeface="Arial" panose="020B0604020202020204" pitchFamily="34" charset="0"/>
              </a:rPr>
              <a:t>P1.3-851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8B05635-539E-5D85-1B51-574C016A58B0}"/>
              </a:ext>
            </a:extLst>
          </p:cNvPr>
          <p:cNvPicPr>
            <a:picLocks noChangeAspect="1"/>
          </p:cNvPicPr>
          <p:nvPr/>
        </p:nvPicPr>
        <p:blipFill>
          <a:blip r:embed="rId2"/>
          <a:stretch>
            <a:fillRect/>
          </a:stretch>
        </p:blipFill>
        <p:spPr>
          <a:xfrm>
            <a:off x="141927" y="2230214"/>
            <a:ext cx="3766613" cy="4165430"/>
          </a:xfrm>
          <a:prstGeom prst="rect">
            <a:avLst/>
          </a:prstGeom>
        </p:spPr>
      </p:pic>
      <p:sp>
        <p:nvSpPr>
          <p:cNvPr id="5" name="TextBox 3">
            <a:extLst>
              <a:ext uri="{FF2B5EF4-FFF2-40B4-BE49-F238E27FC236}">
                <a16:creationId xmlns:a16="http://schemas.microsoft.com/office/drawing/2014/main" id="{023C2234-D5D8-C55A-D6C2-34F5B38CC80D}"/>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a:t>
            </a:r>
            <a:r>
              <a:rPr lang="en-GB" sz="800" dirty="0">
                <a:solidFill>
                  <a:schemeClr val="bg1">
                    <a:lumMod val="65000"/>
                  </a:schemeClr>
                </a:solidFill>
              </a:rPr>
              <a:t>. </a:t>
            </a:r>
            <a:r>
              <a:rPr lang="en-GB" sz="800" noProof="0" dirty="0">
                <a:solidFill>
                  <a:schemeClr val="bg1">
                    <a:lumMod val="65000"/>
                  </a:schemeClr>
                </a:solidFill>
              </a:rPr>
              <a:t>The statements, opinions and data contained in this publication are solely those of the individual author(s) and contributor(s).</a:t>
            </a:r>
          </a:p>
        </p:txBody>
      </p:sp>
      <p:pic>
        <p:nvPicPr>
          <p:cNvPr id="17" name="Picture 16" descr="A screenshot of a graph&#10;&#10;AI-generated content may be incorrect.">
            <a:extLst>
              <a:ext uri="{FF2B5EF4-FFF2-40B4-BE49-F238E27FC236}">
                <a16:creationId xmlns:a16="http://schemas.microsoft.com/office/drawing/2014/main" id="{245C0A5D-FCDA-7EB5-FBFC-03350A903052}"/>
              </a:ext>
            </a:extLst>
          </p:cNvPr>
          <p:cNvPicPr>
            <a:picLocks noChangeAspect="1"/>
          </p:cNvPicPr>
          <p:nvPr/>
        </p:nvPicPr>
        <p:blipFill>
          <a:blip r:embed="rId3">
            <a:extLst>
              <a:ext uri="{28A0092B-C50C-407E-A947-70E740481C1C}">
                <a14:useLocalDpi xmlns:a14="http://schemas.microsoft.com/office/drawing/2010/main" val="0"/>
              </a:ext>
            </a:extLst>
          </a:blip>
          <a:srcRect b="5407"/>
          <a:stretch>
            <a:fillRect/>
          </a:stretch>
        </p:blipFill>
        <p:spPr>
          <a:xfrm>
            <a:off x="8207192" y="1167789"/>
            <a:ext cx="3750961" cy="2037138"/>
          </a:xfrm>
          <a:prstGeom prst="rect">
            <a:avLst/>
          </a:prstGeom>
        </p:spPr>
      </p:pic>
      <p:pic>
        <p:nvPicPr>
          <p:cNvPr id="22" name="Picture 21" descr="A group of graphs showing different types of sound waves&#10;&#10;AI-generated content may be incorrect.">
            <a:extLst>
              <a:ext uri="{FF2B5EF4-FFF2-40B4-BE49-F238E27FC236}">
                <a16:creationId xmlns:a16="http://schemas.microsoft.com/office/drawing/2014/main" id="{34FE3D62-BAEE-B454-6567-BD281A8FE5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3668" y="4131823"/>
            <a:ext cx="3939928" cy="2493785"/>
          </a:xfrm>
          <a:prstGeom prst="rect">
            <a:avLst/>
          </a:prstGeom>
        </p:spPr>
      </p:pic>
      <p:pic>
        <p:nvPicPr>
          <p:cNvPr id="25" name="Picture 24" descr="A close-up of a graph&#10;&#10;AI-generated content may be incorrect.">
            <a:extLst>
              <a:ext uri="{FF2B5EF4-FFF2-40B4-BE49-F238E27FC236}">
                <a16:creationId xmlns:a16="http://schemas.microsoft.com/office/drawing/2014/main" id="{DCB456EA-F64C-40CE-A63F-EBE7C49712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3390" y="2852074"/>
            <a:ext cx="3954845" cy="3773534"/>
          </a:xfrm>
          <a:prstGeom prst="rect">
            <a:avLst/>
          </a:prstGeom>
        </p:spPr>
      </p:pic>
    </p:spTree>
    <p:extLst>
      <p:ext uri="{BB962C8B-B14F-4D97-AF65-F5344CB8AC3E}">
        <p14:creationId xmlns:p14="http://schemas.microsoft.com/office/powerpoint/2010/main" val="1154237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212DD-EF7B-7D88-F879-7193C4DB9D49}"/>
            </a:ext>
          </a:extLst>
        </p:cNvPr>
        <p:cNvGrpSpPr/>
        <p:nvPr/>
      </p:nvGrpSpPr>
      <p:grpSpPr>
        <a:xfrm>
          <a:off x="0" y="0"/>
          <a:ext cx="0" cy="0"/>
          <a:chOff x="0" y="0"/>
          <a:chExt cx="0" cy="0"/>
        </a:xfrm>
      </p:grpSpPr>
      <p:sp>
        <p:nvSpPr>
          <p:cNvPr id="20" name="TextBox 3">
            <a:extLst>
              <a:ext uri="{FF2B5EF4-FFF2-40B4-BE49-F238E27FC236}">
                <a16:creationId xmlns:a16="http://schemas.microsoft.com/office/drawing/2014/main" id="{034E4481-11A2-E143-AA16-1EC56B71702D}"/>
              </a:ext>
            </a:extLst>
          </p:cNvPr>
          <p:cNvSpPr txBox="1"/>
          <p:nvPr/>
        </p:nvSpPr>
        <p:spPr>
          <a:xfrm>
            <a:off x="4155297" y="1212323"/>
            <a:ext cx="3954845"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1200" noProof="0" dirty="0"/>
          </a:p>
        </p:txBody>
      </p:sp>
      <p:sp>
        <p:nvSpPr>
          <p:cNvPr id="7" name="TextBox 3">
            <a:extLst>
              <a:ext uri="{FF2B5EF4-FFF2-40B4-BE49-F238E27FC236}">
                <a16:creationId xmlns:a16="http://schemas.microsoft.com/office/drawing/2014/main" id="{A2609E7D-ED0C-E3F7-9288-1B56656E9DA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GB" sz="1600" b="1" noProof="0">
                <a:solidFill>
                  <a:schemeClr val="bg1"/>
                </a:solidFill>
                <a:latin typeface="Arial" panose="020B0604020202020204" pitchFamily="34" charset="0"/>
                <a:cs typeface="Arial" panose="020B0604020202020204" pitchFamily="34" charset="0"/>
              </a:rPr>
              <a:t>Interpretation of whales diving behaviour in the vicinity of IMS hydrophone triplet.</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B4078908-5AEE-1DD9-98C1-09222E312C07}"/>
              </a:ext>
            </a:extLst>
          </p:cNvPr>
          <p:cNvSpPr txBox="1"/>
          <p:nvPr/>
        </p:nvSpPr>
        <p:spPr>
          <a:xfrm>
            <a:off x="187156" y="1083634"/>
            <a:ext cx="3798000" cy="654631"/>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C</a:t>
            </a:r>
            <a:r>
              <a:rPr lang="en-GB" sz="1200" noProof="0" dirty="0"/>
              <a:t>ross-correlation </a:t>
            </a:r>
            <a:r>
              <a:rPr lang="en-GB" sz="1200" dirty="0"/>
              <a:t>of </a:t>
            </a:r>
            <a:r>
              <a:rPr lang="en-GB" sz="1200" noProof="0" dirty="0"/>
              <a:t>source wavelets with the </a:t>
            </a:r>
            <a:r>
              <a:rPr lang="en-GB" sz="1200" dirty="0"/>
              <a:t>signals</a:t>
            </a:r>
            <a:r>
              <a:rPr lang="en-GB" sz="1200" noProof="0" dirty="0"/>
              <a:t>, a series of picks can be made at all three hydrophones for direct arrivals and reflected arrivals. </a:t>
            </a:r>
          </a:p>
        </p:txBody>
      </p:sp>
      <p:sp>
        <p:nvSpPr>
          <p:cNvPr id="15" name="TextBox 3">
            <a:extLst>
              <a:ext uri="{FF2B5EF4-FFF2-40B4-BE49-F238E27FC236}">
                <a16:creationId xmlns:a16="http://schemas.microsoft.com/office/drawing/2014/main" id="{0BCD1704-C11C-7157-A661-1315CC39B152}"/>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Ronan Le Bras, Peter Nielsen, and Paulina Bittner</a:t>
            </a:r>
          </a:p>
        </p:txBody>
      </p:sp>
      <p:sp>
        <p:nvSpPr>
          <p:cNvPr id="19" name="Rechteck 18">
            <a:extLst>
              <a:ext uri="{FF2B5EF4-FFF2-40B4-BE49-F238E27FC236}">
                <a16:creationId xmlns:a16="http://schemas.microsoft.com/office/drawing/2014/main" id="{7E1DCCF8-4DCF-3CA8-BE0B-BA71ED3A8C52}"/>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BDE6A3AD-3024-6FC1-CD29-618A058D4182}"/>
              </a:ext>
            </a:extLst>
          </p:cNvPr>
          <p:cNvSpPr txBox="1"/>
          <p:nvPr/>
        </p:nvSpPr>
        <p:spPr>
          <a:xfrm>
            <a:off x="110541" y="694190"/>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B Calls Time Picks </a:t>
            </a:r>
          </a:p>
        </p:txBody>
      </p:sp>
      <p:sp>
        <p:nvSpPr>
          <p:cNvPr id="26" name="TextBox 3">
            <a:extLst>
              <a:ext uri="{FF2B5EF4-FFF2-40B4-BE49-F238E27FC236}">
                <a16:creationId xmlns:a16="http://schemas.microsoft.com/office/drawing/2014/main" id="{796C5DD7-9350-EAA3-ACCC-FCA04EC3C203}"/>
              </a:ext>
            </a:extLst>
          </p:cNvPr>
          <p:cNvSpPr txBox="1"/>
          <p:nvPr/>
        </p:nvSpPr>
        <p:spPr>
          <a:xfrm>
            <a:off x="8327353" y="1079435"/>
            <a:ext cx="3689396"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18-minute interval</a:t>
            </a:r>
          </a:p>
          <a:p>
            <a:r>
              <a:rPr lang="en-GB" dirty="0"/>
              <a:t> 19 February 2024 23:02 UTC </a:t>
            </a:r>
          </a:p>
        </p:txBody>
      </p:sp>
      <p:sp>
        <p:nvSpPr>
          <p:cNvPr id="27" name="TextBox 3">
            <a:extLst>
              <a:ext uri="{FF2B5EF4-FFF2-40B4-BE49-F238E27FC236}">
                <a16:creationId xmlns:a16="http://schemas.microsoft.com/office/drawing/2014/main" id="{30E3787A-CCE1-104C-4993-6077EB2884D3}"/>
              </a:ext>
            </a:extLst>
          </p:cNvPr>
          <p:cNvSpPr txBox="1"/>
          <p:nvPr/>
        </p:nvSpPr>
        <p:spPr>
          <a:xfrm>
            <a:off x="8110143" y="844363"/>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 </a:t>
            </a:r>
          </a:p>
        </p:txBody>
      </p:sp>
      <p:sp>
        <p:nvSpPr>
          <p:cNvPr id="2" name="Title 1">
            <a:extLst>
              <a:ext uri="{FF2B5EF4-FFF2-40B4-BE49-F238E27FC236}">
                <a16:creationId xmlns:a16="http://schemas.microsoft.com/office/drawing/2014/main" id="{5B3986E9-AC3F-244E-CAE4-592B56E81097}"/>
              </a:ext>
            </a:extLst>
          </p:cNvPr>
          <p:cNvSpPr txBox="1">
            <a:spLocks/>
          </p:cNvSpPr>
          <p:nvPr/>
        </p:nvSpPr>
        <p:spPr>
          <a:xfrm>
            <a:off x="11490959" y="-202454"/>
            <a:ext cx="701041" cy="123148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r>
              <a:rPr lang="en-GB" sz="1050" b="1" noProof="0" dirty="0">
                <a:solidFill>
                  <a:srgbClr val="1B3B65"/>
                </a:solidFill>
                <a:latin typeface="Arial" panose="020B0604020202020204" pitchFamily="34" charset="0"/>
                <a:cs typeface="Arial" panose="020B0604020202020204" pitchFamily="34" charset="0"/>
              </a:rPr>
              <a:t>P1.3-851</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AA595544-D097-4DBA-BB03-5CAAF587A151}"/>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a:t>
            </a:r>
            <a:r>
              <a:rPr lang="en-GB" sz="800" dirty="0">
                <a:solidFill>
                  <a:schemeClr val="bg1">
                    <a:lumMod val="65000"/>
                  </a:schemeClr>
                </a:solidFill>
              </a:rPr>
              <a:t>. </a:t>
            </a:r>
            <a:r>
              <a:rPr lang="en-GB" sz="800" noProof="0" dirty="0">
                <a:solidFill>
                  <a:schemeClr val="bg1">
                    <a:lumMod val="65000"/>
                  </a:schemeClr>
                </a:solidFill>
              </a:rPr>
              <a:t>The statements, opinions and data contained in this publication are solely those of the individual author(s) and contributor(s).</a:t>
            </a:r>
          </a:p>
        </p:txBody>
      </p:sp>
      <p:pic>
        <p:nvPicPr>
          <p:cNvPr id="6" name="Picture 5" descr="A graph of a sound wave&#10;&#10;AI-generated content may be incorrect.">
            <a:extLst>
              <a:ext uri="{FF2B5EF4-FFF2-40B4-BE49-F238E27FC236}">
                <a16:creationId xmlns:a16="http://schemas.microsoft.com/office/drawing/2014/main" id="{177A51E6-27F3-C6D2-5CE6-0AC486AE9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731" y="1692081"/>
            <a:ext cx="2689585" cy="3297441"/>
          </a:xfrm>
          <a:prstGeom prst="rect">
            <a:avLst/>
          </a:prstGeom>
        </p:spPr>
      </p:pic>
      <p:sp>
        <p:nvSpPr>
          <p:cNvPr id="9" name="TextBox 3">
            <a:extLst>
              <a:ext uri="{FF2B5EF4-FFF2-40B4-BE49-F238E27FC236}">
                <a16:creationId xmlns:a16="http://schemas.microsoft.com/office/drawing/2014/main" id="{22DEB38C-9F97-58A1-6328-93F972D5159A}"/>
              </a:ext>
            </a:extLst>
          </p:cNvPr>
          <p:cNvSpPr txBox="1"/>
          <p:nvPr/>
        </p:nvSpPr>
        <p:spPr>
          <a:xfrm>
            <a:off x="219773" y="5074614"/>
            <a:ext cx="3850454" cy="1164271"/>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The figure above shows the cross-correlation for an example of an A call and the following B call. Note that, as expected, the B calls allows a better time localization of picks, thanks to its broader frequency content than the A calls. This is applied on multiple calls for each hydrophone </a:t>
            </a:r>
            <a:endParaRPr lang="en-GB" sz="1200" noProof="0" dirty="0"/>
          </a:p>
        </p:txBody>
      </p:sp>
      <p:pic>
        <p:nvPicPr>
          <p:cNvPr id="11" name="Picture 10" descr="A screenshot of a computer&#10;&#10;AI-generated content may be incorrect.">
            <a:extLst>
              <a:ext uri="{FF2B5EF4-FFF2-40B4-BE49-F238E27FC236}">
                <a16:creationId xmlns:a16="http://schemas.microsoft.com/office/drawing/2014/main" id="{3E3295E0-93C7-A8CF-3E74-43DA622756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845" y="1610391"/>
            <a:ext cx="3940520" cy="3189150"/>
          </a:xfrm>
          <a:prstGeom prst="rect">
            <a:avLst/>
          </a:prstGeom>
        </p:spPr>
      </p:pic>
      <p:sp>
        <p:nvSpPr>
          <p:cNvPr id="37" name="TextBox 3">
            <a:extLst>
              <a:ext uri="{FF2B5EF4-FFF2-40B4-BE49-F238E27FC236}">
                <a16:creationId xmlns:a16="http://schemas.microsoft.com/office/drawing/2014/main" id="{0AF5B2DD-338D-12A8-7F6F-B7123AEBF5D3}"/>
              </a:ext>
            </a:extLst>
          </p:cNvPr>
          <p:cNvSpPr txBox="1"/>
          <p:nvPr/>
        </p:nvSpPr>
        <p:spPr>
          <a:xfrm>
            <a:off x="4127084" y="5821372"/>
            <a:ext cx="4011270" cy="981619"/>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l"/>
            <a:r>
              <a:rPr lang="en-GB" sz="1200" dirty="0"/>
              <a:t>Time differences of direct arrivals between hydrophones of the direct arrivals and between two identifiable reflections and the direct arrivals are used to constrain the geographic location of the calls during an 18-minute interval. Not shown is the d31 delay.   </a:t>
            </a:r>
            <a:endParaRPr lang="en-GB" sz="1200" noProof="0" dirty="0"/>
          </a:p>
        </p:txBody>
      </p:sp>
      <p:sp>
        <p:nvSpPr>
          <p:cNvPr id="18" name="TextBox 3">
            <a:extLst>
              <a:ext uri="{FF2B5EF4-FFF2-40B4-BE49-F238E27FC236}">
                <a16:creationId xmlns:a16="http://schemas.microsoft.com/office/drawing/2014/main" id="{5663D562-5BBD-F031-C6A1-AA22778B4755}"/>
              </a:ext>
            </a:extLst>
          </p:cNvPr>
          <p:cNvSpPr txBox="1"/>
          <p:nvPr/>
        </p:nvSpPr>
        <p:spPr>
          <a:xfrm>
            <a:off x="4196999" y="1114279"/>
            <a:ext cx="3811075" cy="1441777"/>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l"/>
            <a:r>
              <a:rPr lang="en-GB" sz="1200" noProof="0" dirty="0"/>
              <a:t>Two types of time differences of arrivals (TDOAs) are used as input to the geographic location method (track computation). The first one involves the differences in time of arrivals at two different hydrophones for the direct waves. The second type of delays used is the difference between the first and second reflected waves at each hydrophone.  </a:t>
            </a:r>
          </a:p>
        </p:txBody>
      </p:sp>
      <p:sp>
        <p:nvSpPr>
          <p:cNvPr id="21" name="TextBox 3">
            <a:extLst>
              <a:ext uri="{FF2B5EF4-FFF2-40B4-BE49-F238E27FC236}">
                <a16:creationId xmlns:a16="http://schemas.microsoft.com/office/drawing/2014/main" id="{D7B8BE26-3DAE-B2CC-ABD3-E6297F86D9CF}"/>
              </a:ext>
            </a:extLst>
          </p:cNvPr>
          <p:cNvSpPr txBox="1"/>
          <p:nvPr/>
        </p:nvSpPr>
        <p:spPr>
          <a:xfrm>
            <a:off x="3989168" y="815737"/>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Picking of TDOAs </a:t>
            </a:r>
          </a:p>
        </p:txBody>
      </p:sp>
      <p:pic>
        <p:nvPicPr>
          <p:cNvPr id="28" name="Picture 27" descr="A diagram of a graph&#10;&#10;AI-generated content may be incorrect.">
            <a:extLst>
              <a:ext uri="{FF2B5EF4-FFF2-40B4-BE49-F238E27FC236}">
                <a16:creationId xmlns:a16="http://schemas.microsoft.com/office/drawing/2014/main" id="{EFA27440-AD4C-8978-15CB-5B890DBC15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084" y="2641306"/>
            <a:ext cx="3769788" cy="3094817"/>
          </a:xfrm>
          <a:prstGeom prst="rect">
            <a:avLst/>
          </a:prstGeom>
        </p:spPr>
      </p:pic>
      <p:sp>
        <p:nvSpPr>
          <p:cNvPr id="29" name="TextBox 3">
            <a:extLst>
              <a:ext uri="{FF2B5EF4-FFF2-40B4-BE49-F238E27FC236}">
                <a16:creationId xmlns:a16="http://schemas.microsoft.com/office/drawing/2014/main" id="{647247A6-6EFB-FE48-549E-C949760D88BC}"/>
              </a:ext>
            </a:extLst>
          </p:cNvPr>
          <p:cNvSpPr txBox="1"/>
          <p:nvPr/>
        </p:nvSpPr>
        <p:spPr>
          <a:xfrm>
            <a:off x="8188751" y="4943120"/>
            <a:ext cx="3903614" cy="186715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l"/>
            <a:r>
              <a:rPr lang="en-GB" sz="1200" noProof="0" dirty="0"/>
              <a:t>The </a:t>
            </a:r>
            <a:r>
              <a:rPr lang="en-GB" sz="1200" dirty="0"/>
              <a:t>picking method shown on the middle panel was applied to all calls in the 18-minute interval starting on 18 February 2014 at 23:02 UTC, and the TDOAs used to derive the track of the whale emitting the B calls within that interval. The data set is complete for the delays between direct arrivals at the three hydrophones. The reflections provide additional constraints to the location. For this interval, all picks for the direct arrivals, and the two largest reflections were available (not all picks used are shown as black stars on the above figure).</a:t>
            </a:r>
            <a:endParaRPr lang="en-GB" sz="1200" noProof="0" dirty="0"/>
          </a:p>
        </p:txBody>
      </p:sp>
    </p:spTree>
    <p:extLst>
      <p:ext uri="{BB962C8B-B14F-4D97-AF65-F5344CB8AC3E}">
        <p14:creationId xmlns:p14="http://schemas.microsoft.com/office/powerpoint/2010/main" val="2119193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241C2-822E-B296-76B6-A1D724A91A11}"/>
            </a:ext>
          </a:extLst>
        </p:cNvPr>
        <p:cNvGrpSpPr/>
        <p:nvPr/>
      </p:nvGrpSpPr>
      <p:grpSpPr>
        <a:xfrm>
          <a:off x="0" y="0"/>
          <a:ext cx="0" cy="0"/>
          <a:chOff x="0" y="0"/>
          <a:chExt cx="0" cy="0"/>
        </a:xfrm>
      </p:grpSpPr>
      <p:sp>
        <p:nvSpPr>
          <p:cNvPr id="20" name="TextBox 3">
            <a:extLst>
              <a:ext uri="{FF2B5EF4-FFF2-40B4-BE49-F238E27FC236}">
                <a16:creationId xmlns:a16="http://schemas.microsoft.com/office/drawing/2014/main" id="{FE225249-6379-6FAE-1A0C-CEF954829D8F}"/>
              </a:ext>
            </a:extLst>
          </p:cNvPr>
          <p:cNvSpPr txBox="1"/>
          <p:nvPr/>
        </p:nvSpPr>
        <p:spPr>
          <a:xfrm>
            <a:off x="4155297" y="1212323"/>
            <a:ext cx="3954845"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1200" noProof="0" dirty="0"/>
          </a:p>
        </p:txBody>
      </p:sp>
      <p:sp>
        <p:nvSpPr>
          <p:cNvPr id="7" name="TextBox 3">
            <a:extLst>
              <a:ext uri="{FF2B5EF4-FFF2-40B4-BE49-F238E27FC236}">
                <a16:creationId xmlns:a16="http://schemas.microsoft.com/office/drawing/2014/main" id="{965AFB2F-C515-0F40-8E0F-79168664521A}"/>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GB" sz="1600" b="1" noProof="0">
                <a:solidFill>
                  <a:schemeClr val="bg1"/>
                </a:solidFill>
                <a:latin typeface="Arial" panose="020B0604020202020204" pitchFamily="34" charset="0"/>
                <a:cs typeface="Arial" panose="020B0604020202020204" pitchFamily="34" charset="0"/>
              </a:rPr>
              <a:t>Interpretation of whales diving behaviour in the vicinity of IMS hydrophone triplet.</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15" name="TextBox 3">
            <a:extLst>
              <a:ext uri="{FF2B5EF4-FFF2-40B4-BE49-F238E27FC236}">
                <a16:creationId xmlns:a16="http://schemas.microsoft.com/office/drawing/2014/main" id="{E48B593B-7957-0AE9-BC9B-BA2E9CD9669B}"/>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Ronan Le Bras, Peter Nielsen, and Paulina Bittner</a:t>
            </a:r>
          </a:p>
        </p:txBody>
      </p:sp>
      <p:sp>
        <p:nvSpPr>
          <p:cNvPr id="19" name="Rechteck 18">
            <a:extLst>
              <a:ext uri="{FF2B5EF4-FFF2-40B4-BE49-F238E27FC236}">
                <a16:creationId xmlns:a16="http://schemas.microsoft.com/office/drawing/2014/main" id="{61EB88F0-7C13-5B08-7CCD-2D1BFB5A6C7F}"/>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6" name="TextBox 3">
            <a:extLst>
              <a:ext uri="{FF2B5EF4-FFF2-40B4-BE49-F238E27FC236}">
                <a16:creationId xmlns:a16="http://schemas.microsoft.com/office/drawing/2014/main" id="{1B5C13FC-9995-66FA-FB72-88AC2CFC2223}"/>
              </a:ext>
            </a:extLst>
          </p:cNvPr>
          <p:cNvSpPr txBox="1"/>
          <p:nvPr/>
        </p:nvSpPr>
        <p:spPr>
          <a:xfrm>
            <a:off x="377483" y="996074"/>
            <a:ext cx="6867661"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Location via Grid Search for a Flat Bottom Assumption</a:t>
            </a:r>
          </a:p>
        </p:txBody>
      </p:sp>
      <p:sp>
        <p:nvSpPr>
          <p:cNvPr id="27" name="TextBox 3">
            <a:extLst>
              <a:ext uri="{FF2B5EF4-FFF2-40B4-BE49-F238E27FC236}">
                <a16:creationId xmlns:a16="http://schemas.microsoft.com/office/drawing/2014/main" id="{B47C27F8-3A5E-4856-EF55-D10F620ADEA7}"/>
              </a:ext>
            </a:extLst>
          </p:cNvPr>
          <p:cNvSpPr txBox="1"/>
          <p:nvPr/>
        </p:nvSpPr>
        <p:spPr>
          <a:xfrm>
            <a:off x="8110143" y="844363"/>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 </a:t>
            </a:r>
          </a:p>
        </p:txBody>
      </p:sp>
      <p:sp>
        <p:nvSpPr>
          <p:cNvPr id="2" name="Title 1">
            <a:extLst>
              <a:ext uri="{FF2B5EF4-FFF2-40B4-BE49-F238E27FC236}">
                <a16:creationId xmlns:a16="http://schemas.microsoft.com/office/drawing/2014/main" id="{A6AAD32E-89EF-E662-E5AF-69628DF4DB6F}"/>
              </a:ext>
            </a:extLst>
          </p:cNvPr>
          <p:cNvSpPr txBox="1">
            <a:spLocks/>
          </p:cNvSpPr>
          <p:nvPr/>
        </p:nvSpPr>
        <p:spPr>
          <a:xfrm>
            <a:off x="11490959" y="-202454"/>
            <a:ext cx="701041" cy="123148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r>
              <a:rPr lang="en-GB" sz="1050" b="1" noProof="0" dirty="0">
                <a:solidFill>
                  <a:srgbClr val="1B3B65"/>
                </a:solidFill>
                <a:latin typeface="Arial" panose="020B0604020202020204" pitchFamily="34" charset="0"/>
                <a:cs typeface="Arial" panose="020B0604020202020204" pitchFamily="34" charset="0"/>
              </a:rPr>
              <a:t>P1.3-851</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A046B677-780C-1D5B-D4C3-281D4DDDD089}"/>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a:t>
            </a:r>
            <a:r>
              <a:rPr lang="en-GB" sz="800" dirty="0">
                <a:solidFill>
                  <a:schemeClr val="bg1">
                    <a:lumMod val="65000"/>
                  </a:schemeClr>
                </a:solidFill>
              </a:rPr>
              <a:t>. </a:t>
            </a:r>
            <a:r>
              <a:rPr lang="en-GB" sz="800" noProof="0" dirty="0">
                <a:solidFill>
                  <a:schemeClr val="bg1">
                    <a:lumMod val="65000"/>
                  </a:schemeClr>
                </a:solidFill>
              </a:rPr>
              <a:t>The statements, opinions and data contained in this publication are solely those of the individual author(s) and contributor(s).</a:t>
            </a:r>
          </a:p>
        </p:txBody>
      </p:sp>
      <p:sp>
        <p:nvSpPr>
          <p:cNvPr id="3" name="TextBox 3">
            <a:extLst>
              <a:ext uri="{FF2B5EF4-FFF2-40B4-BE49-F238E27FC236}">
                <a16:creationId xmlns:a16="http://schemas.microsoft.com/office/drawing/2014/main" id="{74BA76DA-2FA3-99CD-921B-4C00927037B5}"/>
              </a:ext>
            </a:extLst>
          </p:cNvPr>
          <p:cNvSpPr txBox="1"/>
          <p:nvPr/>
        </p:nvSpPr>
        <p:spPr>
          <a:xfrm>
            <a:off x="8233978" y="1073814"/>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Future work. Effect of sea-floor bathymetry</a:t>
            </a:r>
          </a:p>
        </p:txBody>
      </p:sp>
      <p:pic>
        <p:nvPicPr>
          <p:cNvPr id="13" name="Picture 12">
            <a:extLst>
              <a:ext uri="{FF2B5EF4-FFF2-40B4-BE49-F238E27FC236}">
                <a16:creationId xmlns:a16="http://schemas.microsoft.com/office/drawing/2014/main" id="{C23FB40A-FADF-70E6-23F3-BC9A9ED1B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456" y="1511763"/>
            <a:ext cx="1608714" cy="1998827"/>
          </a:xfrm>
          <a:prstGeom prst="rect">
            <a:avLst/>
          </a:prstGeom>
        </p:spPr>
      </p:pic>
      <p:pic>
        <p:nvPicPr>
          <p:cNvPr id="25" name="Picture 24" descr="A diagram of a distance&#10;&#10;AI-generated content may be incorrect.">
            <a:extLst>
              <a:ext uri="{FF2B5EF4-FFF2-40B4-BE49-F238E27FC236}">
                <a16:creationId xmlns:a16="http://schemas.microsoft.com/office/drawing/2014/main" id="{EB5EB41F-27C9-8D69-E680-6FCCD3E0C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4506" y="1679581"/>
            <a:ext cx="2306248" cy="2252945"/>
          </a:xfrm>
          <a:prstGeom prst="rect">
            <a:avLst/>
          </a:prstGeom>
        </p:spPr>
      </p:pic>
      <p:pic>
        <p:nvPicPr>
          <p:cNvPr id="10" name="Picture 9" descr="A close-up of a screen&#10;&#10;AI-generated content may be incorrect.">
            <a:extLst>
              <a:ext uri="{FF2B5EF4-FFF2-40B4-BE49-F238E27FC236}">
                <a16:creationId xmlns:a16="http://schemas.microsoft.com/office/drawing/2014/main" id="{D7590EFC-5A94-DC1C-1518-B9F34F6F4D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6228" y="3579040"/>
            <a:ext cx="1523684" cy="626206"/>
          </a:xfrm>
          <a:prstGeom prst="rect">
            <a:avLst/>
          </a:prstGeom>
        </p:spPr>
      </p:pic>
      <p:sp>
        <p:nvSpPr>
          <p:cNvPr id="12" name="TextBox 3">
            <a:extLst>
              <a:ext uri="{FF2B5EF4-FFF2-40B4-BE49-F238E27FC236}">
                <a16:creationId xmlns:a16="http://schemas.microsoft.com/office/drawing/2014/main" id="{CE5A9EC0-C3D7-05B8-5EF6-2ABE60C5C3A9}"/>
              </a:ext>
            </a:extLst>
          </p:cNvPr>
          <p:cNvSpPr txBox="1"/>
          <p:nvPr/>
        </p:nvSpPr>
        <p:spPr>
          <a:xfrm>
            <a:off x="7139174" y="4419838"/>
            <a:ext cx="4981580" cy="238315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l"/>
            <a:r>
              <a:rPr lang="en-GB" sz="1200" noProof="0" dirty="0"/>
              <a:t>The results presented in the previous panels are published in:</a:t>
            </a:r>
          </a:p>
          <a:p>
            <a:pPr algn="l"/>
            <a:r>
              <a:rPr lang="en-GB" sz="1200" noProof="0" dirty="0"/>
              <a:t>Le Bras, R.; Nielsen, P.; Bittner, P. Tracking of Fin Whales Using a Power Detector, Source Wavelet Extraction, and Cross-Correlation on Recordings Close to Triplets of Hydrophones. J. Mar. Sci. Eng. 2025, 13, 1138. </a:t>
            </a:r>
            <a:r>
              <a:rPr lang="en-GB" sz="1200" noProof="0" dirty="0">
                <a:hlinkClick r:id="rId5"/>
              </a:rPr>
              <a:t>https://doi.org/10.3390/jmse13061138</a:t>
            </a:r>
            <a:endParaRPr lang="en-GB" sz="1200" noProof="0" dirty="0"/>
          </a:p>
          <a:p>
            <a:pPr algn="l"/>
            <a:r>
              <a:rPr lang="en-GB" sz="1200" noProof="0" dirty="0"/>
              <a:t>Additional work is envisaged to assess the importance of the sea floor bathymetry (sketch on the figure to the left) in establishing the results shown in the paper where locally flat bathymetry was assumed</a:t>
            </a:r>
            <a:r>
              <a:rPr lang="en-GB" sz="1200" dirty="0"/>
              <a:t>. A bathymetric survey was made prior to the station deployment, as shown above on the top left. A close-up of the area of the southern triplet of HA11 is shown below it, and a simplified model is shown on the right with the red stars showing the hydrophone locations. The software is in development to compute the delays for a non-flat bathymetry. </a:t>
            </a:r>
            <a:endParaRPr lang="en-GB" sz="1200" noProof="0" dirty="0"/>
          </a:p>
        </p:txBody>
      </p:sp>
      <p:pic>
        <p:nvPicPr>
          <p:cNvPr id="17" name="Picture 16">
            <a:extLst>
              <a:ext uri="{FF2B5EF4-FFF2-40B4-BE49-F238E27FC236}">
                <a16:creationId xmlns:a16="http://schemas.microsoft.com/office/drawing/2014/main" id="{7627A926-EF41-6038-647A-3EFD6628DDD5}"/>
              </a:ext>
            </a:extLst>
          </p:cNvPr>
          <p:cNvPicPr>
            <a:picLocks noChangeAspect="1"/>
          </p:cNvPicPr>
          <p:nvPr/>
        </p:nvPicPr>
        <p:blipFill>
          <a:blip r:embed="rId6"/>
          <a:stretch>
            <a:fillRect/>
          </a:stretch>
        </p:blipFill>
        <p:spPr>
          <a:xfrm>
            <a:off x="104291" y="4305082"/>
            <a:ext cx="2346642" cy="2160290"/>
          </a:xfrm>
          <a:prstGeom prst="rect">
            <a:avLst/>
          </a:prstGeom>
        </p:spPr>
      </p:pic>
      <p:pic>
        <p:nvPicPr>
          <p:cNvPr id="32" name="Picture 31" descr="A screen shot of a graph&#10;&#10;AI-generated content may be incorrect.">
            <a:extLst>
              <a:ext uri="{FF2B5EF4-FFF2-40B4-BE49-F238E27FC236}">
                <a16:creationId xmlns:a16="http://schemas.microsoft.com/office/drawing/2014/main" id="{A6F403AA-A423-CE92-707E-8239A8DB6C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71" y="1511763"/>
            <a:ext cx="2450933" cy="1301396"/>
          </a:xfrm>
          <a:prstGeom prst="rect">
            <a:avLst/>
          </a:prstGeom>
        </p:spPr>
      </p:pic>
      <p:pic>
        <p:nvPicPr>
          <p:cNvPr id="34" name="Picture 33" descr="A graph showing different colored stars&#10;&#10;AI-generated content may be incorrect.">
            <a:extLst>
              <a:ext uri="{FF2B5EF4-FFF2-40B4-BE49-F238E27FC236}">
                <a16:creationId xmlns:a16="http://schemas.microsoft.com/office/drawing/2014/main" id="{49539883-E2DC-36AC-4669-6E63B18A36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2514" y="1487996"/>
            <a:ext cx="2517600" cy="1336264"/>
          </a:xfrm>
          <a:prstGeom prst="rect">
            <a:avLst/>
          </a:prstGeom>
        </p:spPr>
      </p:pic>
      <p:pic>
        <p:nvPicPr>
          <p:cNvPr id="38" name="Picture 37" descr="A graph of a line of dots&#10;&#10;AI-generated content may be incorrect.">
            <a:extLst>
              <a:ext uri="{FF2B5EF4-FFF2-40B4-BE49-F238E27FC236}">
                <a16:creationId xmlns:a16="http://schemas.microsoft.com/office/drawing/2014/main" id="{C74603B6-1CE7-EA77-8CAF-EFC10CE2A5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571" y="2865101"/>
            <a:ext cx="2450933" cy="1323324"/>
          </a:xfrm>
          <a:prstGeom prst="rect">
            <a:avLst/>
          </a:prstGeom>
        </p:spPr>
      </p:pic>
      <p:pic>
        <p:nvPicPr>
          <p:cNvPr id="40" name="Picture 39" descr="A graph with red dots&#10;&#10;AI-generated content may be incorrect.">
            <a:extLst>
              <a:ext uri="{FF2B5EF4-FFF2-40B4-BE49-F238E27FC236}">
                <a16:creationId xmlns:a16="http://schemas.microsoft.com/office/drawing/2014/main" id="{29AB1899-7DF1-A7E3-771D-3B3CFB579CC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2515" y="2852876"/>
            <a:ext cx="2517600" cy="1323324"/>
          </a:xfrm>
          <a:prstGeom prst="rect">
            <a:avLst/>
          </a:prstGeom>
        </p:spPr>
      </p:pic>
      <p:pic>
        <p:nvPicPr>
          <p:cNvPr id="42" name="Picture 41" descr="A diagram of a number of dots&#10;&#10;AI-generated content may be incorrect.">
            <a:extLst>
              <a:ext uri="{FF2B5EF4-FFF2-40B4-BE49-F238E27FC236}">
                <a16:creationId xmlns:a16="http://schemas.microsoft.com/office/drawing/2014/main" id="{5BDB7B5A-CDA7-6C2D-0888-1C84D14B96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52514" y="4314146"/>
            <a:ext cx="2346641" cy="2149639"/>
          </a:xfrm>
          <a:prstGeom prst="rect">
            <a:avLst/>
          </a:prstGeom>
        </p:spPr>
      </p:pic>
      <p:sp>
        <p:nvSpPr>
          <p:cNvPr id="43" name="TextBox 3">
            <a:extLst>
              <a:ext uri="{FF2B5EF4-FFF2-40B4-BE49-F238E27FC236}">
                <a16:creationId xmlns:a16="http://schemas.microsoft.com/office/drawing/2014/main" id="{C464F050-7BE9-9F90-1CF1-7B1B9719D228}"/>
              </a:ext>
            </a:extLst>
          </p:cNvPr>
          <p:cNvSpPr txBox="1"/>
          <p:nvPr/>
        </p:nvSpPr>
        <p:spPr>
          <a:xfrm>
            <a:off x="5144708" y="1460264"/>
            <a:ext cx="2956154" cy="2185833"/>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l"/>
            <a:r>
              <a:rPr lang="en-GB" sz="1200" noProof="0" dirty="0"/>
              <a:t>The results presented in the panel to the left are for a flat bottom assumption where rays are shown on the bottom left figure. Out of five rays shown, three are identified in the data: </a:t>
            </a:r>
            <a:r>
              <a:rPr lang="en-GB" sz="1200" noProof="0" dirty="0" err="1"/>
              <a:t>WS</a:t>
            </a:r>
            <a:r>
              <a:rPr lang="en-GB" sz="1200" noProof="0" dirty="0"/>
              <a:t>, WBS, </a:t>
            </a:r>
            <a:r>
              <a:rPr lang="en-GB" sz="1200" noProof="0" dirty="0" err="1"/>
              <a:t>WBTS</a:t>
            </a:r>
            <a:r>
              <a:rPr lang="en-GB" sz="1200" dirty="0"/>
              <a:t>. The ray paths including and ocean surface reflection (WTS and </a:t>
            </a:r>
            <a:r>
              <a:rPr lang="en-GB" sz="1200" dirty="0" err="1"/>
              <a:t>WTBS</a:t>
            </a:r>
            <a:r>
              <a:rPr lang="en-GB" sz="1200" dirty="0"/>
              <a:t>) could not be identified in the data. The top left is the fit for the TDOAs between hydrophones, the top right is for the first reflection (WBS) delays, the middle left for the second reflection (</a:t>
            </a:r>
            <a:r>
              <a:rPr lang="en-GB" sz="1200" dirty="0" err="1"/>
              <a:t>WBTS</a:t>
            </a:r>
            <a:r>
              <a:rPr lang="en-GB" sz="1200" dirty="0"/>
              <a:t>). The depth determinations are shown on the middle right panel and the whale track on the bottom right, labelled in minutes. </a:t>
            </a:r>
            <a:endParaRPr lang="en-GB" sz="1200" noProof="0" dirty="0"/>
          </a:p>
        </p:txBody>
      </p:sp>
      <p:pic>
        <p:nvPicPr>
          <p:cNvPr id="45" name="Picture 44" descr="A diagram of a diagram&#10;&#10;AI-generated content may be incorrect.">
            <a:extLst>
              <a:ext uri="{FF2B5EF4-FFF2-40B4-BE49-F238E27FC236}">
                <a16:creationId xmlns:a16="http://schemas.microsoft.com/office/drawing/2014/main" id="{7530DAB6-20FC-5963-3126-42F3347DE44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54567" y="4460018"/>
            <a:ext cx="1960771" cy="2076703"/>
          </a:xfrm>
          <a:prstGeom prst="rect">
            <a:avLst/>
          </a:prstGeom>
        </p:spPr>
      </p:pic>
    </p:spTree>
    <p:extLst>
      <p:ext uri="{BB962C8B-B14F-4D97-AF65-F5344CB8AC3E}">
        <p14:creationId xmlns:p14="http://schemas.microsoft.com/office/powerpoint/2010/main" val="169206641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docProps/app.xml><?xml version="1.0" encoding="utf-8"?>
<Properties xmlns="http://schemas.openxmlformats.org/officeDocument/2006/extended-properties" xmlns:vt="http://schemas.openxmlformats.org/officeDocument/2006/docPropsVTypes">
  <Template>SnT2025_E-Poster Template_CLEAN_250702</Template>
  <TotalTime>0</TotalTime>
  <Words>1040</Words>
  <Application>Microsoft Office PowerPoint</Application>
  <PresentationFormat>Widescreen</PresentationFormat>
  <Paragraphs>56</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Aptos</vt:lpstr>
      <vt:lpstr>Aptos Display</vt:lpstr>
      <vt:lpstr>Arial</vt:lpstr>
      <vt:lpstr>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Ronan Le Bras</dc:creator>
  <cp:lastModifiedBy>Ronan Le Bras</cp:lastModifiedBy>
  <cp:revision>12</cp:revision>
  <dcterms:created xsi:type="dcterms:W3CDTF">2025-08-15T11:48:44Z</dcterms:created>
  <dcterms:modified xsi:type="dcterms:W3CDTF">2025-08-31T17:20:09Z</dcterms:modified>
</cp:coreProperties>
</file>