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6858000" cx="12192000"/>
  <p:notesSz cx="6858000" cy="9144000"/>
  <p:embeddedFontLst>
    <p:embeddedFont>
      <p:font typeface="Play"/>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Ein Bild, das Text, Screenshot, Brief, Briefumschlag enthält.&#10;&#10;KI-generierte Inhalte können fehlerhaft sein."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947462" y="1467801"/>
            <a:ext cx="10272988" cy="746575"/>
          </a:xfrm>
          <a:prstGeom prst="rect">
            <a:avLst/>
          </a:prstGeom>
          <a:noFill/>
          <a:ln>
            <a:noFill/>
          </a:ln>
        </p:spPr>
        <p:txBody>
          <a:bodyPr anchorCtr="0" anchor="ctr" bIns="0" lIns="0" spcFirstLastPara="1" rIns="0" wrap="square" tIns="0">
            <a:normAutofit fontScale="40000" lnSpcReduction="20000"/>
          </a:bodyPr>
          <a:lstStyle/>
          <a:p>
            <a:pPr indent="0" lvl="0" marL="0" rtl="0" algn="l">
              <a:lnSpc>
                <a:spcPct val="115000"/>
              </a:lnSpc>
              <a:spcBef>
                <a:spcPts val="0"/>
              </a:spcBef>
              <a:spcAft>
                <a:spcPts val="0"/>
              </a:spcAft>
              <a:buClr>
                <a:schemeClr val="dk1"/>
              </a:buClr>
              <a:buSzPts val="440"/>
              <a:buFont typeface="Arial"/>
              <a:buNone/>
            </a:pPr>
            <a:r>
              <a:rPr b="1" lang="en-GB" sz="5500">
                <a:solidFill>
                  <a:schemeClr val="dk1"/>
                </a:solidFill>
              </a:rPr>
              <a:t>Subsea Environmental Sensing with Operational</a:t>
            </a:r>
            <a:endParaRPr b="1" sz="5500">
              <a:solidFill>
                <a:schemeClr val="dk1"/>
              </a:solidFill>
            </a:endParaRPr>
          </a:p>
          <a:p>
            <a:pPr indent="0" lvl="0" marL="0" rtl="0" algn="l">
              <a:lnSpc>
                <a:spcPct val="115000"/>
              </a:lnSpc>
              <a:spcBef>
                <a:spcPts val="0"/>
              </a:spcBef>
              <a:spcAft>
                <a:spcPts val="0"/>
              </a:spcAft>
              <a:buClr>
                <a:schemeClr val="dk1"/>
              </a:buClr>
              <a:buSzPts val="440"/>
              <a:buFont typeface="Arial"/>
              <a:buNone/>
            </a:pPr>
            <a:r>
              <a:rPr b="1" lang="en-GB" sz="5500">
                <a:solidFill>
                  <a:schemeClr val="dk1"/>
                </a:solidFill>
              </a:rPr>
              <a:t>Submarine Cables</a:t>
            </a:r>
            <a:endParaRPr b="1" sz="5500">
              <a:solidFill>
                <a:schemeClr val="dk1"/>
              </a:solidFill>
            </a:endParaRPr>
          </a:p>
          <a:p>
            <a:pPr indent="0" lvl="0" marL="0" marR="0" rtl="0" algn="l">
              <a:spcBef>
                <a:spcPts val="0"/>
              </a:spcBef>
              <a:spcAft>
                <a:spcPts val="0"/>
              </a:spcAft>
              <a:buNone/>
            </a:pPr>
            <a:r>
              <a:t/>
            </a:r>
            <a:endParaRPr/>
          </a:p>
        </p:txBody>
      </p:sp>
      <p:sp>
        <p:nvSpPr>
          <p:cNvPr id="86" name="Google Shape;86;p13"/>
          <p:cNvSpPr txBox="1"/>
          <p:nvPr/>
        </p:nvSpPr>
        <p:spPr>
          <a:xfrm>
            <a:off x="947463" y="2344870"/>
            <a:ext cx="10272988" cy="50251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GB" sz="1800">
                <a:solidFill>
                  <a:srgbClr val="1A3A64"/>
                </a:solidFill>
              </a:rPr>
              <a:t>Valey Kamalov</a:t>
            </a:r>
            <a:endParaRPr/>
          </a:p>
        </p:txBody>
      </p:sp>
      <p:sp>
        <p:nvSpPr>
          <p:cNvPr id="87" name="Google Shape;87;p13"/>
          <p:cNvSpPr txBox="1"/>
          <p:nvPr/>
        </p:nvSpPr>
        <p:spPr>
          <a:xfrm>
            <a:off x="947462" y="2952157"/>
            <a:ext cx="8058149" cy="59463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GB">
                <a:solidFill>
                  <a:srgbClr val="1A3A64"/>
                </a:solidFill>
              </a:rPr>
              <a:t>Valey Kamalov LLC</a:t>
            </a:r>
            <a:endParaRPr/>
          </a:p>
        </p:txBody>
      </p:sp>
      <p:sp>
        <p:nvSpPr>
          <p:cNvPr id="88" name="Google Shape;88;p13"/>
          <p:cNvSpPr txBox="1"/>
          <p:nvPr/>
        </p:nvSpPr>
        <p:spPr>
          <a:xfrm>
            <a:off x="2636518" y="4273614"/>
            <a:ext cx="6984367" cy="1938992"/>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lang="en-GB">
                <a:solidFill>
                  <a:schemeClr val="dk1"/>
                </a:solidFill>
              </a:rPr>
              <a:t>Introduction. There are 1.5 Million km of private submarine telecommunication cables. Optics enables global ocean monitoring from shores.</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Main Results. 1. Optical polarization changes convert transcontinental Curie cable into a geophysical sensor (Science, 2021)</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2. Optical phase sensing with fiber arrays (Science, 2022)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3. Volcano early warning in Iceland (Science, 2025)</a:t>
            </a:r>
            <a:endParaRPr b="0" i="0" sz="1400" u="none">
              <a:solidFill>
                <a:schemeClr val="dk1"/>
              </a:solidFill>
              <a:latin typeface="Arial"/>
              <a:ea typeface="Arial"/>
              <a:cs typeface="Arial"/>
              <a:sym typeface="Arial"/>
            </a:endParaRPr>
          </a:p>
        </p:txBody>
      </p:sp>
      <p:sp>
        <p:nvSpPr>
          <p:cNvPr id="89" name="Google Shape;89;p13"/>
          <p:cNvSpPr txBox="1"/>
          <p:nvPr/>
        </p:nvSpPr>
        <p:spPr>
          <a:xfrm>
            <a:off x="11490959" y="-202455"/>
            <a:ext cx="701041" cy="1262357"/>
          </a:xfrm>
          <a:prstGeom prst="rect">
            <a:avLst/>
          </a:prstGeom>
          <a:noFill/>
          <a:ln>
            <a:noFill/>
          </a:ln>
        </p:spPr>
        <p:txBody>
          <a:bodyPr anchorCtr="0" anchor="b" bIns="0" lIns="0" spcFirstLastPara="1" rIns="0" wrap="square" tIns="0">
            <a:normAutofit/>
          </a:bodyPr>
          <a:lstStyle/>
          <a:p>
            <a:pPr indent="0" lvl="0" marL="0" marR="0" rtl="0" algn="l">
              <a:lnSpc>
                <a:spcPct val="90000"/>
              </a:lnSpc>
              <a:spcBef>
                <a:spcPts val="0"/>
              </a:spcBef>
              <a:spcAft>
                <a:spcPts val="0"/>
              </a:spcAft>
              <a:buClr>
                <a:srgbClr val="1A3A64"/>
              </a:buClr>
              <a:buSzPts val="800"/>
              <a:buFont typeface="Arial"/>
              <a:buNone/>
            </a:pPr>
            <a:r>
              <a:t/>
            </a:r>
            <a:endParaRPr/>
          </a:p>
          <a:p>
            <a:pPr indent="0" lvl="0" marL="0" marR="0" rtl="0" algn="ctr">
              <a:lnSpc>
                <a:spcPct val="90000"/>
              </a:lnSpc>
              <a:spcBef>
                <a:spcPts val="0"/>
              </a:spcBef>
              <a:spcAft>
                <a:spcPts val="0"/>
              </a:spcAft>
              <a:buClr>
                <a:srgbClr val="1B3B65"/>
              </a:buClr>
              <a:buSzPts val="1050"/>
              <a:buFont typeface="Arial"/>
              <a:buNone/>
            </a:pPr>
            <a:r>
              <a:rPr b="1" lang="en-GB" sz="1050">
                <a:solidFill>
                  <a:srgbClr val="222222"/>
                </a:solidFill>
                <a:highlight>
                  <a:srgbClr val="FFFFFF"/>
                </a:highlight>
              </a:rPr>
              <a:t>P1.3-122</a:t>
            </a:r>
            <a:endParaRPr b="1" sz="1050" u="none">
              <a:solidFill>
                <a:srgbClr val="1B3B6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nvSpPr>
        <p:spPr>
          <a:xfrm>
            <a:off x="8224950" y="4036199"/>
            <a:ext cx="3798000" cy="2663100"/>
          </a:xfrm>
          <a:prstGeom prst="rect">
            <a:avLst/>
          </a:prstGeom>
          <a:noFill/>
          <a:ln>
            <a:noFill/>
          </a:ln>
        </p:spPr>
        <p:txBody>
          <a:bodyPr anchorCtr="0" anchor="t" bIns="0" lIns="0" spcFirstLastPara="1" rIns="0" wrap="square" tIns="0">
            <a:noAutofit/>
          </a:bodyPr>
          <a:lstStyle/>
          <a:p>
            <a:pPr indent="0" lvl="0" marL="0" marR="0" rtl="0" algn="just">
              <a:spcBef>
                <a:spcPts val="0"/>
              </a:spcBef>
              <a:spcAft>
                <a:spcPts val="0"/>
              </a:spcAft>
              <a:buNone/>
            </a:pPr>
            <a:r>
              <a:rPr lang="en-GB" sz="1200">
                <a:solidFill>
                  <a:schemeClr val="dk1"/>
                </a:solidFill>
              </a:rPr>
              <a:t>Denoised Strain rate recordings over 12 hours during the nine intrusive events. (A) Recording of eruption E1. The intersections of the fiber cable with the dike (black solid line) and grabens (gray dashed lines) formed in November 2023 and January 2024 are marked. The vertical red line represents the eruption time. The black arrow marks the polarity change shortly after the eruption. (B,C,E,G,I) Similar to (A) but for recordings of eruptions E2-E6. The strong noise in (G) after around 16:40 was caused by the destruction of the fiber cable by lava. (D,F,H) Recordings of arrested intrusions E4a, E5a, and E6a. The strain rate amplitudes for E5a (F) and E6a (H) are multiplied by a factor of 10 to enhance the visibility of these two weak events.</a:t>
            </a:r>
            <a:endParaRPr sz="1200">
              <a:solidFill>
                <a:schemeClr val="dk1"/>
              </a:solidFill>
            </a:endParaRPr>
          </a:p>
          <a:p>
            <a:pPr indent="0" lvl="0" marL="0" marR="0" rtl="0" algn="just">
              <a:spcBef>
                <a:spcPts val="0"/>
              </a:spcBef>
              <a:spcAft>
                <a:spcPts val="0"/>
              </a:spcAft>
              <a:buNone/>
            </a:pPr>
            <a:r>
              <a:t/>
            </a:r>
            <a:endParaRPr sz="1200">
              <a:solidFill>
                <a:schemeClr val="dk1"/>
              </a:solidFill>
            </a:endParaRPr>
          </a:p>
        </p:txBody>
      </p:sp>
      <p:sp>
        <p:nvSpPr>
          <p:cNvPr id="95" name="Google Shape;95;p14"/>
          <p:cNvSpPr txBox="1"/>
          <p:nvPr/>
        </p:nvSpPr>
        <p:spPr>
          <a:xfrm>
            <a:off x="4196999" y="1549110"/>
            <a:ext cx="3798000" cy="498598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100"/>
              <a:buNone/>
            </a:pPr>
            <a:r>
              <a:rPr lang="en-GB" sz="1200">
                <a:solidFill>
                  <a:schemeClr val="dk1"/>
                </a:solidFill>
              </a:rPr>
              <a:t>We demonstrate the detection of earthquakes and ocean signals on individual spans between repeaters of a 5860-kilometer-long transatlantic cable rather than the whole cable. By applying this technique to the existing undersea communication cables, which have a repeater-to-repeater span length of 45 to 90 kilometers, the largely unmonitored ocean floor could be instrumented with thousands of permanent real-time environmental sensors without changes to the underwater infrastructure</a:t>
            </a:r>
            <a:endParaRPr/>
          </a:p>
        </p:txBody>
      </p:sp>
      <p:sp>
        <p:nvSpPr>
          <p:cNvPr id="96" name="Google Shape;96;p14"/>
          <p:cNvSpPr txBox="1"/>
          <p:nvPr/>
        </p:nvSpPr>
        <p:spPr>
          <a:xfrm>
            <a:off x="4196999" y="55008"/>
            <a:ext cx="7133942" cy="492443"/>
          </a:xfrm>
          <a:prstGeom prst="rect">
            <a:avLst/>
          </a:prstGeom>
          <a:noFill/>
          <a:ln>
            <a:noFill/>
          </a:ln>
        </p:spPr>
        <p:txBody>
          <a:bodyPr anchorCtr="0" anchor="ctr" bIns="0" lIns="0" spcFirstLastPara="1" rIns="0" wrap="square" tIns="0">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b="1" lang="en-GB" sz="6400">
                <a:solidFill>
                  <a:schemeClr val="lt1"/>
                </a:solidFill>
              </a:rPr>
              <a:t>Subsea Environmental Sensing with Operational</a:t>
            </a:r>
            <a:endParaRPr b="1" sz="6400">
              <a:solidFill>
                <a:schemeClr val="lt1"/>
              </a:solidFill>
            </a:endParaRPr>
          </a:p>
          <a:p>
            <a:pPr indent="0" lvl="0" marL="0" rtl="0" algn="l">
              <a:lnSpc>
                <a:spcPct val="115000"/>
              </a:lnSpc>
              <a:spcBef>
                <a:spcPts val="0"/>
              </a:spcBef>
              <a:spcAft>
                <a:spcPts val="0"/>
              </a:spcAft>
              <a:buSzPts val="275"/>
              <a:buNone/>
            </a:pPr>
            <a:r>
              <a:rPr b="1" lang="en-GB" sz="6400">
                <a:solidFill>
                  <a:schemeClr val="lt1"/>
                </a:solidFill>
              </a:rPr>
              <a:t>Submarine Cables</a:t>
            </a:r>
            <a:endParaRPr/>
          </a:p>
        </p:txBody>
      </p:sp>
      <p:sp>
        <p:nvSpPr>
          <p:cNvPr id="97" name="Google Shape;97;p14"/>
          <p:cNvSpPr txBox="1"/>
          <p:nvPr/>
        </p:nvSpPr>
        <p:spPr>
          <a:xfrm>
            <a:off x="160019" y="1904710"/>
            <a:ext cx="3798000" cy="4986000"/>
          </a:xfrm>
          <a:prstGeom prst="rect">
            <a:avLst/>
          </a:prstGeom>
          <a:noFill/>
          <a:ln>
            <a:noFill/>
          </a:ln>
        </p:spPr>
        <p:txBody>
          <a:bodyPr anchorCtr="0" anchor="t" bIns="0" lIns="0" spcFirstLastPara="1" rIns="0" wrap="square" tIns="0">
            <a:noAutofit/>
          </a:bodyPr>
          <a:lstStyle/>
          <a:p>
            <a:pPr indent="0" lvl="0" marL="0" marR="0" rtl="0" algn="just">
              <a:spcBef>
                <a:spcPts val="0"/>
              </a:spcBef>
              <a:spcAft>
                <a:spcPts val="0"/>
              </a:spcAft>
              <a:buNone/>
            </a:pPr>
            <a:r>
              <a:rPr lang="en-GB" sz="1200">
                <a:solidFill>
                  <a:schemeClr val="dk1"/>
                </a:solidFill>
              </a:rPr>
              <a:t>Seafloor geophysical instrumentation is challenging to deploy and maintain but critical for studying</a:t>
            </a:r>
            <a:endParaRPr sz="1200">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rPr>
              <a:t>submarine earthquakes and Earth’s interior. Emerging fiber-optic sensing technologies that can leverage</a:t>
            </a:r>
            <a:endParaRPr sz="1200">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rPr>
              <a:t>submarine telecommunication cables present an opportunity to fill the data gap. We successfully sensed</a:t>
            </a:r>
            <a:endParaRPr sz="1200">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rPr>
              <a:t>seismic and water waves over a 10,000-kilometer-long submarine cable connecting Los Angeles,</a:t>
            </a:r>
            <a:endParaRPr sz="1200">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rPr>
              <a:t>California, and Valparaiso, Chile, by monitoring the polarization of regular optical telecommunication</a:t>
            </a:r>
            <a:endParaRPr sz="1200">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rPr>
              <a:t>channels. We detected multiple moderate-to-large earthquakes along the cable in the 10-millihertz to 5-hertz band. We also recorded pressure signals from ocean swells in the primary microseism band,</a:t>
            </a:r>
            <a:endParaRPr sz="1200">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rPr>
              <a:t>implying the potential for tsunami sensing. Our method, because it does not require specialized equipment, laser sources, or dedicated fibers, is highly scalable for converting global submarine cables into continuous real-time earthquake and tsunami observatories.</a:t>
            </a:r>
            <a:endParaRPr sz="1200">
              <a:solidFill>
                <a:schemeClr val="dk1"/>
              </a:solidFill>
            </a:endParaRPr>
          </a:p>
          <a:p>
            <a:pPr indent="0" lvl="0" marL="0" marR="0" rtl="0" algn="just">
              <a:spcBef>
                <a:spcPts val="0"/>
              </a:spcBef>
              <a:spcAft>
                <a:spcPts val="0"/>
              </a:spcAft>
              <a:buNone/>
            </a:pPr>
            <a:r>
              <a:t/>
            </a:r>
            <a:endParaRPr sz="1200">
              <a:solidFill>
                <a:schemeClr val="dk1"/>
              </a:solidFill>
            </a:endParaRPr>
          </a:p>
        </p:txBody>
      </p:sp>
      <p:sp>
        <p:nvSpPr>
          <p:cNvPr id="98" name="Google Shape;98;p14"/>
          <p:cNvSpPr txBox="1"/>
          <p:nvPr/>
        </p:nvSpPr>
        <p:spPr>
          <a:xfrm>
            <a:off x="4196999" y="659697"/>
            <a:ext cx="7005502" cy="369332"/>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lang="en-GB" sz="1200">
                <a:solidFill>
                  <a:srgbClr val="1A3A64"/>
                </a:solidFill>
              </a:rPr>
              <a:t>Valey Kamalov</a:t>
            </a:r>
            <a:endParaRPr/>
          </a:p>
        </p:txBody>
      </p:sp>
      <p:sp>
        <p:nvSpPr>
          <p:cNvPr id="99" name="Google Shape;99;p14"/>
          <p:cNvSpPr txBox="1"/>
          <p:nvPr/>
        </p:nvSpPr>
        <p:spPr>
          <a:xfrm>
            <a:off x="187156" y="6383792"/>
            <a:ext cx="3798000" cy="369300"/>
          </a:xfrm>
          <a:prstGeom prst="rect">
            <a:avLst/>
          </a:prstGeom>
          <a:noFill/>
          <a:ln>
            <a:noFill/>
          </a:ln>
        </p:spPr>
        <p:txBody>
          <a:bodyPr anchorCtr="0" anchor="ctr" bIns="0" lIns="0" spcFirstLastPara="1" rIns="0" wrap="square" tIns="0">
            <a:normAutofit fontScale="92500"/>
          </a:bodyPr>
          <a:lstStyle/>
          <a:p>
            <a:pPr indent="0" lvl="0" marL="0" marR="0" rtl="0" algn="just">
              <a:spcBef>
                <a:spcPts val="0"/>
              </a:spcBef>
              <a:spcAft>
                <a:spcPts val="0"/>
              </a:spcAft>
              <a:buNone/>
            </a:pPr>
            <a:r>
              <a:rPr lang="en-GB" sz="1200">
                <a:solidFill>
                  <a:schemeClr val="dk1"/>
                </a:solidFill>
              </a:rPr>
              <a:t>Zhongwen Zhan, Mattia Cantono, Valey Kamalov, Antonio Mecozzi, Rafael Muller, Shuang Yin, Jorge C. Castellanos</a:t>
            </a:r>
            <a:endParaRPr/>
          </a:p>
        </p:txBody>
      </p:sp>
      <p:sp>
        <p:nvSpPr>
          <p:cNvPr id="100" name="Google Shape;100;p14"/>
          <p:cNvSpPr txBox="1"/>
          <p:nvPr/>
        </p:nvSpPr>
        <p:spPr>
          <a:xfrm>
            <a:off x="160019" y="1075342"/>
            <a:ext cx="3798000" cy="396586"/>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1. Optical polarization changes convert transcontinental Curie cable into a geophysical sensor (Science, 2021)</a:t>
            </a:r>
            <a:endParaRPr b="1"/>
          </a:p>
        </p:txBody>
      </p:sp>
      <p:sp>
        <p:nvSpPr>
          <p:cNvPr id="101" name="Google Shape;101;p14"/>
          <p:cNvSpPr txBox="1"/>
          <p:nvPr/>
        </p:nvSpPr>
        <p:spPr>
          <a:xfrm>
            <a:off x="4187951" y="1075342"/>
            <a:ext cx="3816093" cy="396586"/>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2. Optical phase sensing with fiber arrays (Science, 2022)</a:t>
            </a:r>
            <a:endParaRPr b="1"/>
          </a:p>
        </p:txBody>
      </p:sp>
      <p:sp>
        <p:nvSpPr>
          <p:cNvPr id="102" name="Google Shape;102;p14"/>
          <p:cNvSpPr txBox="1"/>
          <p:nvPr/>
        </p:nvSpPr>
        <p:spPr>
          <a:xfrm>
            <a:off x="8233976" y="1090776"/>
            <a:ext cx="3798000" cy="396586"/>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3. Volcano early warning in Iceland (Science, 2025)</a:t>
            </a:r>
            <a:endParaRPr b="1"/>
          </a:p>
        </p:txBody>
      </p:sp>
      <p:sp>
        <p:nvSpPr>
          <p:cNvPr id="103" name="Google Shape;103;p14"/>
          <p:cNvSpPr txBox="1"/>
          <p:nvPr/>
        </p:nvSpPr>
        <p:spPr>
          <a:xfrm>
            <a:off x="11490959" y="-202455"/>
            <a:ext cx="701041" cy="1262357"/>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A3A64"/>
              </a:buClr>
              <a:buSzPts val="800"/>
              <a:buFont typeface="Arial"/>
              <a:buNone/>
            </a:pPr>
            <a:r>
              <a:t/>
            </a:r>
            <a:endParaRPr b="1" sz="1050">
              <a:solidFill>
                <a:srgbClr val="1B3B65"/>
              </a:solidFill>
            </a:endParaRPr>
          </a:p>
          <a:p>
            <a:pPr indent="0" lvl="0" marL="0" rtl="0" algn="ctr">
              <a:lnSpc>
                <a:spcPct val="90000"/>
              </a:lnSpc>
              <a:spcBef>
                <a:spcPts val="0"/>
              </a:spcBef>
              <a:spcAft>
                <a:spcPts val="0"/>
              </a:spcAft>
              <a:buClr>
                <a:srgbClr val="1B3B65"/>
              </a:buClr>
              <a:buSzPts val="1050"/>
              <a:buFont typeface="Arial"/>
              <a:buNone/>
            </a:pPr>
            <a:r>
              <a:rPr b="1" lang="en-GB" sz="1050">
                <a:solidFill>
                  <a:srgbClr val="222222"/>
                </a:solidFill>
                <a:highlight>
                  <a:srgbClr val="FFFFFF"/>
                </a:highlight>
              </a:rPr>
              <a:t>P1.3-122</a:t>
            </a:r>
            <a:endParaRPr b="1" sz="1050">
              <a:solidFill>
                <a:srgbClr val="1B3B65"/>
              </a:solidFill>
            </a:endParaRPr>
          </a:p>
          <a:p>
            <a:pPr indent="0" lvl="0" marL="0" marR="0" rtl="0" algn="l">
              <a:lnSpc>
                <a:spcPct val="90000"/>
              </a:lnSpc>
              <a:spcBef>
                <a:spcPts val="0"/>
              </a:spcBef>
              <a:spcAft>
                <a:spcPts val="0"/>
              </a:spcAft>
              <a:buClr>
                <a:srgbClr val="1A3A64"/>
              </a:buClr>
              <a:buSzPts val="800"/>
              <a:buFont typeface="Arial"/>
              <a:buNone/>
            </a:pPr>
            <a:r>
              <a:t/>
            </a:r>
            <a:endParaRPr b="1" sz="1050">
              <a:solidFill>
                <a:srgbClr val="1B3B65"/>
              </a:solidFill>
            </a:endParaRPr>
          </a:p>
        </p:txBody>
      </p:sp>
      <p:pic>
        <p:nvPicPr>
          <p:cNvPr id="104" name="Google Shape;104;p14" title="Screenshot 2025-08-25 at 10.56.57 AM.png"/>
          <p:cNvPicPr preferRelativeResize="0"/>
          <p:nvPr/>
        </p:nvPicPr>
        <p:blipFill>
          <a:blip r:embed="rId3">
            <a:alphaModFix/>
          </a:blip>
          <a:stretch>
            <a:fillRect/>
          </a:stretch>
        </p:blipFill>
        <p:spPr>
          <a:xfrm>
            <a:off x="4234800" y="3578600"/>
            <a:ext cx="3760198" cy="2512549"/>
          </a:xfrm>
          <a:prstGeom prst="rect">
            <a:avLst/>
          </a:prstGeom>
          <a:noFill/>
          <a:ln>
            <a:noFill/>
          </a:ln>
        </p:spPr>
      </p:pic>
      <p:sp>
        <p:nvSpPr>
          <p:cNvPr id="105" name="Google Shape;105;p14"/>
          <p:cNvSpPr txBox="1"/>
          <p:nvPr/>
        </p:nvSpPr>
        <p:spPr>
          <a:xfrm>
            <a:off x="4206056" y="6404892"/>
            <a:ext cx="3798000" cy="369300"/>
          </a:xfrm>
          <a:prstGeom prst="rect">
            <a:avLst/>
          </a:prstGeom>
          <a:noFill/>
          <a:ln>
            <a:noFill/>
          </a:ln>
        </p:spPr>
        <p:txBody>
          <a:bodyPr anchorCtr="0" anchor="ctr" bIns="0" lIns="0" spcFirstLastPara="1" rIns="0" wrap="square" tIns="0">
            <a:normAutofit/>
          </a:bodyPr>
          <a:lstStyle/>
          <a:p>
            <a:pPr indent="0" lvl="0" marL="0" marR="0" rtl="0" algn="just">
              <a:spcBef>
                <a:spcPts val="0"/>
              </a:spcBef>
              <a:spcAft>
                <a:spcPts val="0"/>
              </a:spcAft>
              <a:buNone/>
            </a:pPr>
            <a:r>
              <a:rPr lang="en-GB" sz="1200">
                <a:solidFill>
                  <a:schemeClr val="dk1"/>
                </a:solidFill>
              </a:rPr>
              <a:t>Giuseppe Marra</a:t>
            </a:r>
            <a:r>
              <a:rPr lang="en-GB" sz="1200">
                <a:solidFill>
                  <a:schemeClr val="dk1"/>
                </a:solidFill>
              </a:rPr>
              <a:t>, </a:t>
            </a:r>
            <a:r>
              <a:rPr lang="en-GB" sz="1200">
                <a:solidFill>
                  <a:schemeClr val="dk1"/>
                </a:solidFill>
              </a:rPr>
              <a:t>D. Fairweather, </a:t>
            </a:r>
            <a:r>
              <a:rPr lang="en-GB" sz="1200">
                <a:solidFill>
                  <a:schemeClr val="dk1"/>
                </a:solidFill>
              </a:rPr>
              <a:t>Valey Kamalov et al</a:t>
            </a:r>
            <a:endParaRPr/>
          </a:p>
        </p:txBody>
      </p:sp>
      <p:pic>
        <p:nvPicPr>
          <p:cNvPr id="106" name="Google Shape;106;p14" title="Screenshot 2025-08-25 at 11.09.21 AM.png"/>
          <p:cNvPicPr preferRelativeResize="0"/>
          <p:nvPr/>
        </p:nvPicPr>
        <p:blipFill>
          <a:blip r:embed="rId4">
            <a:alphaModFix/>
          </a:blip>
          <a:stretch>
            <a:fillRect/>
          </a:stretch>
        </p:blipFill>
        <p:spPr>
          <a:xfrm>
            <a:off x="8233975" y="1535645"/>
            <a:ext cx="3816098" cy="2502331"/>
          </a:xfrm>
          <a:prstGeom prst="rect">
            <a:avLst/>
          </a:prstGeom>
          <a:noFill/>
          <a:ln>
            <a:noFill/>
          </a:ln>
        </p:spPr>
      </p:pic>
      <p:sp>
        <p:nvSpPr>
          <p:cNvPr id="107" name="Google Shape;107;p14"/>
          <p:cNvSpPr txBox="1"/>
          <p:nvPr/>
        </p:nvSpPr>
        <p:spPr>
          <a:xfrm>
            <a:off x="8235256" y="6535092"/>
            <a:ext cx="3798000" cy="369300"/>
          </a:xfrm>
          <a:prstGeom prst="rect">
            <a:avLst/>
          </a:prstGeom>
          <a:noFill/>
          <a:ln>
            <a:noFill/>
          </a:ln>
        </p:spPr>
        <p:txBody>
          <a:bodyPr anchorCtr="0" anchor="ctr" bIns="0" lIns="0" spcFirstLastPara="1" rIns="0" wrap="square" tIns="0">
            <a:normAutofit/>
          </a:bodyPr>
          <a:lstStyle/>
          <a:p>
            <a:pPr indent="0" lvl="0" marL="0" rtl="0" algn="just">
              <a:spcBef>
                <a:spcPts val="0"/>
              </a:spcBef>
              <a:spcAft>
                <a:spcPts val="0"/>
              </a:spcAft>
              <a:buClr>
                <a:schemeClr val="dk1"/>
              </a:buClr>
              <a:buSzPts val="1100"/>
              <a:buFont typeface="Arial"/>
              <a:buNone/>
            </a:pPr>
            <a:r>
              <a:rPr lang="en-GB" sz="1200">
                <a:solidFill>
                  <a:schemeClr val="dk1"/>
                </a:solidFill>
              </a:rPr>
              <a:t>Jiaxuan Li, Ettore Biondi, Valey Kamalov et al.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