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7" r:id="rId5"/>
    <p:sldId id="417" r:id="rId6"/>
    <p:sldId id="418" r:id="rId7"/>
    <p:sldId id="380" r:id="rId8"/>
    <p:sldId id="283" r:id="rId9"/>
    <p:sldId id="382" r:id="rId10"/>
    <p:sldId id="401" r:id="rId11"/>
    <p:sldId id="383" r:id="rId12"/>
    <p:sldId id="402" r:id="rId13"/>
    <p:sldId id="403" r:id="rId14"/>
    <p:sldId id="388" r:id="rId15"/>
    <p:sldId id="399" r:id="rId16"/>
    <p:sldId id="390" r:id="rId17"/>
    <p:sldId id="404" r:id="rId18"/>
    <p:sldId id="405" r:id="rId19"/>
    <p:sldId id="284" r:id="rId20"/>
    <p:sldId id="413" r:id="rId21"/>
    <p:sldId id="412" r:id="rId22"/>
    <p:sldId id="414" r:id="rId23"/>
    <p:sldId id="306" r:id="rId24"/>
    <p:sldId id="392" r:id="rId25"/>
    <p:sldId id="407" r:id="rId26"/>
    <p:sldId id="393" r:id="rId27"/>
    <p:sldId id="411" r:id="rId28"/>
    <p:sldId id="420" r:id="rId29"/>
    <p:sldId id="421" r:id="rId30"/>
    <p:sldId id="415" r:id="rId31"/>
    <p:sldId id="396" r:id="rId32"/>
    <p:sldId id="397" r:id="rId33"/>
  </p:sldIdLst>
  <p:sldSz cx="12192000" cy="6858000"/>
  <p:notesSz cx="987425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417"/>
            <p14:sldId id="418"/>
            <p14:sldId id="380"/>
            <p14:sldId id="283"/>
            <p14:sldId id="382"/>
            <p14:sldId id="401"/>
            <p14:sldId id="383"/>
            <p14:sldId id="402"/>
            <p14:sldId id="403"/>
            <p14:sldId id="388"/>
            <p14:sldId id="399"/>
            <p14:sldId id="390"/>
            <p14:sldId id="404"/>
            <p14:sldId id="405"/>
            <p14:sldId id="284"/>
            <p14:sldId id="413"/>
            <p14:sldId id="412"/>
            <p14:sldId id="414"/>
            <p14:sldId id="306"/>
            <p14:sldId id="392"/>
            <p14:sldId id="407"/>
            <p14:sldId id="393"/>
            <p14:sldId id="411"/>
            <p14:sldId id="420"/>
            <p14:sldId id="421"/>
            <p14:sldId id="41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3872A7-A3FE-CD2D-595F-284D588D6A56}" name="Michael Ainslie" initials="MA" userId="S::michael.ainslie@jasco.com::7a1a1457-4d97-469d-8f47-da5ba08df7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56" y="425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sorterViewPr>
    <p:cViewPr varScale="1">
      <p:scale>
        <a:sx n="1" d="1"/>
        <a:sy n="1" d="1"/>
      </p:scale>
      <p:origin x="0" y="-29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BB23-8F92-47CB-8C88-3DED8FFDCC57}" type="datetimeFigureOut">
              <a:rPr lang="en-CA" smtClean="0"/>
              <a:t>2025-08-29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300412"/>
            <a:ext cx="78994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2A0C6-35BE-4819-81AE-2CB417BB7C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05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2A0C6-35BE-4819-81AE-2CB417BB7CF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9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“So, what does it all mean?”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8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Skip this slide and next if short </a:t>
            </a:r>
            <a:r>
              <a:rPr lang="en-CA"/>
              <a:t>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2A0C6-35BE-4819-81AE-2CB417BB7CF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5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3940196"/>
            <a:ext cx="11040963" cy="1362075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&lt;Section Subtitle (Optional)&gt;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917" y="2297134"/>
            <a:ext cx="1107271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&lt;Section Title (Optional Slide—Recommended for Long Presentations)&gt;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240" y="6364774"/>
            <a:ext cx="7968885" cy="365125"/>
          </a:xfrm>
        </p:spPr>
        <p:txBody>
          <a:bodyPr/>
          <a:lstStyle/>
          <a:p>
            <a:r>
              <a:rPr lang="en-US"/>
              <a:t>Ocean ambient sound (1920-2020): Contributions from ships and whales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29.08.2025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tbto.org/sites/default/files/2024-07/20240618-CTBTO%2025th%20Anniversary%20booklet%20Final%20LRes.pd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193435"/>
            <a:ext cx="88080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 [1], S. P. Robinson [2], P. L. Tyack [3], R. K. Andrew [4], P. M. Harris [2], </a:t>
            </a:r>
          </a:p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B. Halvorsen [1] &amp; A. O. MacGillivray [1]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5000" lnSpcReduction="20000"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[1] JASCO Applied Sciences</a:t>
            </a:r>
          </a:p>
          <a:p>
            <a:r>
              <a:rPr lang="en-GB" sz="1400" noProof="0" dirty="0"/>
              <a:t>[2] National Physical Laboratory</a:t>
            </a:r>
          </a:p>
          <a:p>
            <a:r>
              <a:rPr lang="en-GB" sz="1400" noProof="0" dirty="0"/>
              <a:t>[3] University of St Andrews</a:t>
            </a:r>
          </a:p>
          <a:p>
            <a:r>
              <a:rPr lang="en-GB" sz="1400" noProof="0" dirty="0"/>
              <a:t>[4] </a:t>
            </a:r>
            <a:r>
              <a:rPr lang="en-GB" sz="1400" noProof="0" dirty="0" err="1"/>
              <a:t>Marasondo</a:t>
            </a:r>
            <a:r>
              <a:rPr lang="en-GB" sz="1400" noProof="0" dirty="0"/>
              <a:t>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September 2025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 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DF883-FF3D-710E-C734-965ECDD8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079" y="3837839"/>
            <a:ext cx="1012088" cy="6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B24C8-911D-8AA5-545E-5CAA0AC9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4EC53F-E161-D82E-78C9-6A119EECD306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(1)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632E66-5170-8D47-4553-B26483010E79}"/>
              </a:ext>
            </a:extLst>
          </p:cNvPr>
          <p:cNvSpPr txBox="1"/>
          <p:nvPr/>
        </p:nvSpPr>
        <p:spPr>
          <a:xfrm>
            <a:off x="-140806" y="1856510"/>
            <a:ext cx="7722234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468817-E240-B381-92E0-52DF8466E27A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ED82B05-982B-6703-EA70-D6992689B1A4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1FE2F63-ADAB-E3BE-4E32-87202EDF8AAC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61C251-3990-D44C-7318-5029AAC00DC6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A2FC35-D476-A539-00F4-445413A132D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DEB374-3BFD-4496-94CE-15FEC481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6E640-5FEE-5263-A537-DCB4FCDE2182}"/>
              </a:ext>
            </a:extLst>
          </p:cNvPr>
          <p:cNvGrpSpPr/>
          <p:nvPr/>
        </p:nvGrpSpPr>
        <p:grpSpPr>
          <a:xfrm>
            <a:off x="8532416" y="1043406"/>
            <a:ext cx="3240000" cy="4948042"/>
            <a:chOff x="8312116" y="1277510"/>
            <a:chExt cx="3240000" cy="4948042"/>
          </a:xfrm>
        </p:grpSpPr>
        <p:pic>
          <p:nvPicPr>
            <p:cNvPr id="25" name="Picture 24" descr="A graph with green lines&#10;&#10;AI-generated content may be incorrect.">
              <a:extLst>
                <a:ext uri="{FF2B5EF4-FFF2-40B4-BE49-F238E27FC236}">
                  <a16:creationId xmlns:a16="http://schemas.microsoft.com/office/drawing/2014/main" id="{0C22E98E-8BDE-4963-E239-FF74E7E43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116" y="1277510"/>
              <a:ext cx="3240000" cy="2430000"/>
            </a:xfrm>
            <a:prstGeom prst="rect">
              <a:avLst/>
            </a:prstGeom>
          </p:spPr>
        </p:pic>
        <p:pic>
          <p:nvPicPr>
            <p:cNvPr id="26" name="Picture 25" descr="A graph of a ship&#10;&#10;AI-generated content may be incorrect.">
              <a:extLst>
                <a:ext uri="{FF2B5EF4-FFF2-40B4-BE49-F238E27FC236}">
                  <a16:creationId xmlns:a16="http://schemas.microsoft.com/office/drawing/2014/main" id="{74135C39-5C0C-146C-B905-6898AE457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116" y="3795552"/>
              <a:ext cx="3240000" cy="243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7CB43A-5950-2F0E-43B3-D7D4F4FEA777}"/>
              </a:ext>
            </a:extLst>
          </p:cNvPr>
          <p:cNvGrpSpPr/>
          <p:nvPr/>
        </p:nvGrpSpPr>
        <p:grpSpPr>
          <a:xfrm>
            <a:off x="5697581" y="1295324"/>
            <a:ext cx="1882845" cy="4764889"/>
            <a:chOff x="5512755" y="1295324"/>
            <a:chExt cx="1882845" cy="476488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54D802-ED43-62F2-8DEB-54C058B70978}"/>
                </a:ext>
              </a:extLst>
            </p:cNvPr>
            <p:cNvGrpSpPr/>
            <p:nvPr/>
          </p:nvGrpSpPr>
          <p:grpSpPr>
            <a:xfrm>
              <a:off x="5802014" y="1295324"/>
              <a:ext cx="1593586" cy="4764889"/>
              <a:chOff x="5621225" y="1188262"/>
              <a:chExt cx="1593586" cy="476488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63CCC0-9ABF-BAD2-8090-0C6414317615}"/>
                  </a:ext>
                </a:extLst>
              </p:cNvPr>
              <p:cNvSpPr txBox="1"/>
              <p:nvPr/>
            </p:nvSpPr>
            <p:spPr>
              <a:xfrm>
                <a:off x="5621225" y="1188262"/>
                <a:ext cx="13997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9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endParaRPr lang="en-CA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45E70A-1F33-26D8-F3B5-A80B88FD687D}"/>
                  </a:ext>
                </a:extLst>
              </p:cNvPr>
              <p:cNvSpPr txBox="1"/>
              <p:nvPr/>
            </p:nvSpPr>
            <p:spPr>
              <a:xfrm>
                <a:off x="5621225" y="4383491"/>
                <a:ext cx="13997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9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endParaRPr lang="en-CA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A12A6D-41EC-280F-C8AA-A5D1705AFEF6}"/>
                  </a:ext>
                </a:extLst>
              </p:cNvPr>
              <p:cNvSpPr txBox="1"/>
              <p:nvPr/>
            </p:nvSpPr>
            <p:spPr>
              <a:xfrm rot="5400000">
                <a:off x="5705551" y="3365645"/>
                <a:ext cx="2310633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FF0000"/>
                    </a:solidFill>
                  </a:rPr>
                  <a:t>Convert to energy </a:t>
                </a:r>
              </a:p>
              <a:p>
                <a:r>
                  <a:rPr lang="en-CA" sz="2000" dirty="0">
                    <a:solidFill>
                      <a:srgbClr val="FF0000"/>
                    </a:solidFill>
                  </a:rPr>
                  <a:t>(Ainslie et al 2021)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4DAF8C-1026-3D94-31CD-79877C523E0D}"/>
                </a:ext>
              </a:extLst>
            </p:cNvPr>
            <p:cNvSpPr txBox="1"/>
            <p:nvPr/>
          </p:nvSpPr>
          <p:spPr>
            <a:xfrm rot="5400000">
              <a:off x="4970459" y="3425916"/>
              <a:ext cx="173092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+ # sources</a:t>
              </a:r>
            </a:p>
            <a:p>
              <a:r>
                <a:rPr lang="en-CA" dirty="0"/>
                <a:t>+ critical angle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1FD694B-0FD6-A732-CF29-9D21C8137528}"/>
              </a:ext>
            </a:extLst>
          </p:cNvPr>
          <p:cNvGrpSpPr/>
          <p:nvPr/>
        </p:nvGrpSpPr>
        <p:grpSpPr>
          <a:xfrm>
            <a:off x="1079145" y="1372869"/>
            <a:ext cx="3930079" cy="5141255"/>
            <a:chOff x="690037" y="1372869"/>
            <a:chExt cx="3930079" cy="51412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CF479CC-C175-56A3-572D-13C91D1A2C9D}"/>
                </a:ext>
              </a:extLst>
            </p:cNvPr>
            <p:cNvGrpSpPr/>
            <p:nvPr/>
          </p:nvGrpSpPr>
          <p:grpSpPr>
            <a:xfrm>
              <a:off x="864245" y="4046634"/>
              <a:ext cx="3755871" cy="2467490"/>
              <a:chOff x="-75771" y="4046634"/>
              <a:chExt cx="3755871" cy="24674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05DD0CD-4AC3-A306-CF1C-95E566D3E0BA}"/>
                  </a:ext>
                </a:extLst>
              </p:cNvPr>
              <p:cNvGrpSpPr/>
              <p:nvPr/>
            </p:nvGrpSpPr>
            <p:grpSpPr>
              <a:xfrm>
                <a:off x="-75771" y="4046634"/>
                <a:ext cx="3755871" cy="2467490"/>
                <a:chOff x="-170075" y="3383933"/>
                <a:chExt cx="5313374" cy="3100787"/>
              </a:xfrm>
            </p:grpSpPr>
            <p:pic>
              <p:nvPicPr>
                <p:cNvPr id="16" name="Picture 15" descr="A graph of a container&#10;&#10;AI-generated content may be incorrect.">
                  <a:extLst>
                    <a:ext uri="{FF2B5EF4-FFF2-40B4-BE49-F238E27FC236}">
                      <a16:creationId xmlns:a16="http://schemas.microsoft.com/office/drawing/2014/main" id="{A3D7626B-6073-612C-73C1-8E1B7B478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9005" y="3429000"/>
                  <a:ext cx="4074294" cy="3055720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5423AA7-AED6-36BA-1911-E46794B02418}"/>
                    </a:ext>
                  </a:extLst>
                </p:cNvPr>
                <p:cNvSpPr txBox="1"/>
                <p:nvPr/>
              </p:nvSpPr>
              <p:spPr>
                <a:xfrm rot="5400000">
                  <a:off x="-1480232" y="4694090"/>
                  <a:ext cx="3055721" cy="4354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ECHO*: </a:t>
                  </a:r>
                  <a:r>
                    <a:rPr lang="en-CA" sz="1400" dirty="0"/>
                    <a:t>MacGillivray 2019)</a:t>
                  </a:r>
                </a:p>
              </p:txBody>
            </p: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1F0E45B-1036-BBCF-6E3B-F09A44BDF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1271" y="4169301"/>
                <a:ext cx="1086147" cy="565701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F8F93AC-55BB-FD9C-C489-08BD6DFB4A77}"/>
                </a:ext>
              </a:extLst>
            </p:cNvPr>
            <p:cNvGrpSpPr/>
            <p:nvPr/>
          </p:nvGrpSpPr>
          <p:grpSpPr>
            <a:xfrm>
              <a:off x="690037" y="1372869"/>
              <a:ext cx="3898479" cy="2376213"/>
              <a:chOff x="690037" y="1372869"/>
              <a:chExt cx="3898479" cy="2376213"/>
            </a:xfrm>
          </p:grpSpPr>
          <p:pic>
            <p:nvPicPr>
              <p:cNvPr id="22" name="Picture 21" descr="A graph with green lines&#10;&#10;AI-generated content may be incorrect.">
                <a:extLst>
                  <a:ext uri="{FF2B5EF4-FFF2-40B4-BE49-F238E27FC236}">
                    <a16:creationId xmlns:a16="http://schemas.microsoft.com/office/drawing/2014/main" id="{225C2ACB-596B-B45C-0ABC-0F1F6F2C6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516" y="1589082"/>
                <a:ext cx="2880000" cy="21600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715DE4-4AAC-3FF8-22AA-D82C338B0B80}"/>
                  </a:ext>
                </a:extLst>
              </p:cNvPr>
              <p:cNvSpPr txBox="1"/>
              <p:nvPr/>
            </p:nvSpPr>
            <p:spPr>
              <a:xfrm rot="5400000">
                <a:off x="-106496" y="2415920"/>
                <a:ext cx="211628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Blue whales: Thode 2000</a:t>
                </a:r>
              </a:p>
              <a:p>
                <a:r>
                  <a:rPr lang="en-CA" sz="1400" dirty="0"/>
                  <a:t>Fin whales: Garcia 2018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D5F75AF-A60B-41CD-B005-E33AC4726A03}"/>
                  </a:ext>
                </a:extLst>
              </p:cNvPr>
              <p:cNvGrpSpPr/>
              <p:nvPr/>
            </p:nvGrpSpPr>
            <p:grpSpPr>
              <a:xfrm>
                <a:off x="2384705" y="1372869"/>
                <a:ext cx="1086147" cy="716400"/>
                <a:chOff x="4362449" y="2415405"/>
                <a:chExt cx="7315200" cy="4895850"/>
              </a:xfrm>
              <a:solidFill>
                <a:schemeClr val="bg1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CA4F359-1114-B44A-09A9-798DA0C5A97B}"/>
                    </a:ext>
                  </a:extLst>
                </p:cNvPr>
                <p:cNvSpPr/>
                <p:nvPr/>
              </p:nvSpPr>
              <p:spPr>
                <a:xfrm>
                  <a:off x="4362449" y="2415405"/>
                  <a:ext cx="7315200" cy="4895850"/>
                </a:xfrm>
                <a:custGeom>
                  <a:avLst/>
                  <a:gdLst>
                    <a:gd name="connsiteX0" fmla="*/ 1085850 w 7315200"/>
                    <a:gd name="connsiteY0" fmla="*/ 981075 h 4895850"/>
                    <a:gd name="connsiteX1" fmla="*/ 1447800 w 7315200"/>
                    <a:gd name="connsiteY1" fmla="*/ 1009650 h 4895850"/>
                    <a:gd name="connsiteX2" fmla="*/ 1781175 w 7315200"/>
                    <a:gd name="connsiteY2" fmla="*/ 1104900 h 4895850"/>
                    <a:gd name="connsiteX3" fmla="*/ 2219325 w 7315200"/>
                    <a:gd name="connsiteY3" fmla="*/ 1285875 h 4895850"/>
                    <a:gd name="connsiteX4" fmla="*/ 2676525 w 7315200"/>
                    <a:gd name="connsiteY4" fmla="*/ 1485900 h 4895850"/>
                    <a:gd name="connsiteX5" fmla="*/ 2800350 w 7315200"/>
                    <a:gd name="connsiteY5" fmla="*/ 1466850 h 4895850"/>
                    <a:gd name="connsiteX6" fmla="*/ 2847975 w 7315200"/>
                    <a:gd name="connsiteY6" fmla="*/ 1409700 h 4895850"/>
                    <a:gd name="connsiteX7" fmla="*/ 2895600 w 7315200"/>
                    <a:gd name="connsiteY7" fmla="*/ 1352550 h 4895850"/>
                    <a:gd name="connsiteX8" fmla="*/ 2886075 w 7315200"/>
                    <a:gd name="connsiteY8" fmla="*/ 1276350 h 4895850"/>
                    <a:gd name="connsiteX9" fmla="*/ 3038475 w 7315200"/>
                    <a:gd name="connsiteY9" fmla="*/ 1333500 h 4895850"/>
                    <a:gd name="connsiteX10" fmla="*/ 3171825 w 7315200"/>
                    <a:gd name="connsiteY10" fmla="*/ 1476375 h 4895850"/>
                    <a:gd name="connsiteX11" fmla="*/ 3248025 w 7315200"/>
                    <a:gd name="connsiteY11" fmla="*/ 1619250 h 4895850"/>
                    <a:gd name="connsiteX12" fmla="*/ 3419475 w 7315200"/>
                    <a:gd name="connsiteY12" fmla="*/ 1762125 h 4895850"/>
                    <a:gd name="connsiteX13" fmla="*/ 3733800 w 7315200"/>
                    <a:gd name="connsiteY13" fmla="*/ 1990725 h 4895850"/>
                    <a:gd name="connsiteX14" fmla="*/ 4286250 w 7315200"/>
                    <a:gd name="connsiteY14" fmla="*/ 2247900 h 4895850"/>
                    <a:gd name="connsiteX15" fmla="*/ 4924425 w 7315200"/>
                    <a:gd name="connsiteY15" fmla="*/ 2571750 h 4895850"/>
                    <a:gd name="connsiteX16" fmla="*/ 5372100 w 7315200"/>
                    <a:gd name="connsiteY16" fmla="*/ 2857500 h 4895850"/>
                    <a:gd name="connsiteX17" fmla="*/ 5876925 w 7315200"/>
                    <a:gd name="connsiteY17" fmla="*/ 3143250 h 4895850"/>
                    <a:gd name="connsiteX18" fmla="*/ 6391275 w 7315200"/>
                    <a:gd name="connsiteY18" fmla="*/ 3476625 h 4895850"/>
                    <a:gd name="connsiteX19" fmla="*/ 7019925 w 7315200"/>
                    <a:gd name="connsiteY19" fmla="*/ 3914775 h 4895850"/>
                    <a:gd name="connsiteX20" fmla="*/ 7315200 w 7315200"/>
                    <a:gd name="connsiteY20" fmla="*/ 4162425 h 4895850"/>
                    <a:gd name="connsiteX21" fmla="*/ 7315200 w 7315200"/>
                    <a:gd name="connsiteY21" fmla="*/ 4324350 h 4895850"/>
                    <a:gd name="connsiteX22" fmla="*/ 7200900 w 7315200"/>
                    <a:gd name="connsiteY22" fmla="*/ 4533900 h 4895850"/>
                    <a:gd name="connsiteX23" fmla="*/ 6924675 w 7315200"/>
                    <a:gd name="connsiteY23" fmla="*/ 4629150 h 4895850"/>
                    <a:gd name="connsiteX24" fmla="*/ 6286500 w 7315200"/>
                    <a:gd name="connsiteY24" fmla="*/ 4667250 h 4895850"/>
                    <a:gd name="connsiteX25" fmla="*/ 5705475 w 7315200"/>
                    <a:gd name="connsiteY25" fmla="*/ 4562475 h 4895850"/>
                    <a:gd name="connsiteX26" fmla="*/ 5267325 w 7315200"/>
                    <a:gd name="connsiteY26" fmla="*/ 4457700 h 4895850"/>
                    <a:gd name="connsiteX27" fmla="*/ 4876800 w 7315200"/>
                    <a:gd name="connsiteY27" fmla="*/ 4295775 h 4895850"/>
                    <a:gd name="connsiteX28" fmla="*/ 4724400 w 7315200"/>
                    <a:gd name="connsiteY28" fmla="*/ 4457700 h 4895850"/>
                    <a:gd name="connsiteX29" fmla="*/ 4562475 w 7315200"/>
                    <a:gd name="connsiteY29" fmla="*/ 4629150 h 4895850"/>
                    <a:gd name="connsiteX30" fmla="*/ 4324350 w 7315200"/>
                    <a:gd name="connsiteY30" fmla="*/ 4772025 h 4895850"/>
                    <a:gd name="connsiteX31" fmla="*/ 4133850 w 7315200"/>
                    <a:gd name="connsiteY31" fmla="*/ 4876800 h 4895850"/>
                    <a:gd name="connsiteX32" fmla="*/ 3876675 w 7315200"/>
                    <a:gd name="connsiteY32" fmla="*/ 4895850 h 4895850"/>
                    <a:gd name="connsiteX33" fmla="*/ 3724275 w 7315200"/>
                    <a:gd name="connsiteY33" fmla="*/ 4800600 h 4895850"/>
                    <a:gd name="connsiteX34" fmla="*/ 3914775 w 7315200"/>
                    <a:gd name="connsiteY34" fmla="*/ 4638675 h 4895850"/>
                    <a:gd name="connsiteX35" fmla="*/ 4133850 w 7315200"/>
                    <a:gd name="connsiteY35" fmla="*/ 4314825 h 4895850"/>
                    <a:gd name="connsiteX36" fmla="*/ 4295775 w 7315200"/>
                    <a:gd name="connsiteY36" fmla="*/ 4162425 h 4895850"/>
                    <a:gd name="connsiteX37" fmla="*/ 4267200 w 7315200"/>
                    <a:gd name="connsiteY37" fmla="*/ 4124325 h 4895850"/>
                    <a:gd name="connsiteX38" fmla="*/ 3990975 w 7315200"/>
                    <a:gd name="connsiteY38" fmla="*/ 3933825 h 4895850"/>
                    <a:gd name="connsiteX39" fmla="*/ 3914775 w 7315200"/>
                    <a:gd name="connsiteY39" fmla="*/ 3933825 h 4895850"/>
                    <a:gd name="connsiteX40" fmla="*/ 3657600 w 7315200"/>
                    <a:gd name="connsiteY40" fmla="*/ 3981450 h 4895850"/>
                    <a:gd name="connsiteX41" fmla="*/ 3276600 w 7315200"/>
                    <a:gd name="connsiteY41" fmla="*/ 4000500 h 4895850"/>
                    <a:gd name="connsiteX42" fmla="*/ 2943225 w 7315200"/>
                    <a:gd name="connsiteY42" fmla="*/ 3990975 h 4895850"/>
                    <a:gd name="connsiteX43" fmla="*/ 2552700 w 7315200"/>
                    <a:gd name="connsiteY43" fmla="*/ 3829050 h 4895850"/>
                    <a:gd name="connsiteX44" fmla="*/ 2371725 w 7315200"/>
                    <a:gd name="connsiteY44" fmla="*/ 3695700 h 4895850"/>
                    <a:gd name="connsiteX45" fmla="*/ 2333625 w 7315200"/>
                    <a:gd name="connsiteY45" fmla="*/ 3571875 h 4895850"/>
                    <a:gd name="connsiteX46" fmla="*/ 2476500 w 7315200"/>
                    <a:gd name="connsiteY46" fmla="*/ 3524250 h 4895850"/>
                    <a:gd name="connsiteX47" fmla="*/ 2905125 w 7315200"/>
                    <a:gd name="connsiteY47" fmla="*/ 3552825 h 4895850"/>
                    <a:gd name="connsiteX48" fmla="*/ 3238500 w 7315200"/>
                    <a:gd name="connsiteY48" fmla="*/ 3543300 h 4895850"/>
                    <a:gd name="connsiteX49" fmla="*/ 3124200 w 7315200"/>
                    <a:gd name="connsiteY49" fmla="*/ 3457575 h 4895850"/>
                    <a:gd name="connsiteX50" fmla="*/ 2971800 w 7315200"/>
                    <a:gd name="connsiteY50" fmla="*/ 3314700 h 4895850"/>
                    <a:gd name="connsiteX51" fmla="*/ 2571750 w 7315200"/>
                    <a:gd name="connsiteY51" fmla="*/ 3009900 h 4895850"/>
                    <a:gd name="connsiteX52" fmla="*/ 2295525 w 7315200"/>
                    <a:gd name="connsiteY52" fmla="*/ 2714625 h 4895850"/>
                    <a:gd name="connsiteX53" fmla="*/ 1933575 w 7315200"/>
                    <a:gd name="connsiteY53" fmla="*/ 2238375 h 4895850"/>
                    <a:gd name="connsiteX54" fmla="*/ 1733550 w 7315200"/>
                    <a:gd name="connsiteY54" fmla="*/ 1981200 h 4895850"/>
                    <a:gd name="connsiteX55" fmla="*/ 1457325 w 7315200"/>
                    <a:gd name="connsiteY55" fmla="*/ 1638300 h 4895850"/>
                    <a:gd name="connsiteX56" fmla="*/ 1295400 w 7315200"/>
                    <a:gd name="connsiteY56" fmla="*/ 1466850 h 4895850"/>
                    <a:gd name="connsiteX57" fmla="*/ 1009650 w 7315200"/>
                    <a:gd name="connsiteY57" fmla="*/ 1209675 h 4895850"/>
                    <a:gd name="connsiteX58" fmla="*/ 876300 w 7315200"/>
                    <a:gd name="connsiteY58" fmla="*/ 1152525 h 4895850"/>
                    <a:gd name="connsiteX59" fmla="*/ 514350 w 7315200"/>
                    <a:gd name="connsiteY59" fmla="*/ 1247775 h 4895850"/>
                    <a:gd name="connsiteX60" fmla="*/ 200025 w 7315200"/>
                    <a:gd name="connsiteY60" fmla="*/ 1228725 h 4895850"/>
                    <a:gd name="connsiteX61" fmla="*/ 0 w 7315200"/>
                    <a:gd name="connsiteY61" fmla="*/ 1095375 h 4895850"/>
                    <a:gd name="connsiteX62" fmla="*/ 28575 w 7315200"/>
                    <a:gd name="connsiteY62" fmla="*/ 1019175 h 4895850"/>
                    <a:gd name="connsiteX63" fmla="*/ 190500 w 7315200"/>
                    <a:gd name="connsiteY63" fmla="*/ 923925 h 4895850"/>
                    <a:gd name="connsiteX64" fmla="*/ 371475 w 7315200"/>
                    <a:gd name="connsiteY64" fmla="*/ 904875 h 4895850"/>
                    <a:gd name="connsiteX65" fmla="*/ 752475 w 7315200"/>
                    <a:gd name="connsiteY65" fmla="*/ 752475 h 4895850"/>
                    <a:gd name="connsiteX66" fmla="*/ 781050 w 7315200"/>
                    <a:gd name="connsiteY66" fmla="*/ 495300 h 4895850"/>
                    <a:gd name="connsiteX67" fmla="*/ 762000 w 7315200"/>
                    <a:gd name="connsiteY67" fmla="*/ 238125 h 4895850"/>
                    <a:gd name="connsiteX68" fmla="*/ 695325 w 7315200"/>
                    <a:gd name="connsiteY68" fmla="*/ 28575 h 4895850"/>
                    <a:gd name="connsiteX69" fmla="*/ 790575 w 7315200"/>
                    <a:gd name="connsiteY69" fmla="*/ 0 h 4895850"/>
                    <a:gd name="connsiteX70" fmla="*/ 1057275 w 7315200"/>
                    <a:gd name="connsiteY70" fmla="*/ 200025 h 4895850"/>
                    <a:gd name="connsiteX71" fmla="*/ 1123950 w 7315200"/>
                    <a:gd name="connsiteY71" fmla="*/ 552450 h 4895850"/>
                    <a:gd name="connsiteX72" fmla="*/ 1133475 w 7315200"/>
                    <a:gd name="connsiteY72" fmla="*/ 781050 h 4895850"/>
                    <a:gd name="connsiteX73" fmla="*/ 1085850 w 7315200"/>
                    <a:gd name="connsiteY73" fmla="*/ 981075 h 489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7315200" h="4895850">
                      <a:moveTo>
                        <a:pt x="1085850" y="981075"/>
                      </a:moveTo>
                      <a:lnTo>
                        <a:pt x="1447800" y="1009650"/>
                      </a:lnTo>
                      <a:lnTo>
                        <a:pt x="1781175" y="1104900"/>
                      </a:lnTo>
                      <a:lnTo>
                        <a:pt x="2219325" y="1285875"/>
                      </a:lnTo>
                      <a:lnTo>
                        <a:pt x="2676525" y="1485900"/>
                      </a:lnTo>
                      <a:lnTo>
                        <a:pt x="2800350" y="1466850"/>
                      </a:lnTo>
                      <a:lnTo>
                        <a:pt x="2847975" y="1409700"/>
                      </a:lnTo>
                      <a:lnTo>
                        <a:pt x="2895600" y="1352550"/>
                      </a:lnTo>
                      <a:lnTo>
                        <a:pt x="2886075" y="1276350"/>
                      </a:lnTo>
                      <a:lnTo>
                        <a:pt x="3038475" y="1333500"/>
                      </a:lnTo>
                      <a:lnTo>
                        <a:pt x="3171825" y="1476375"/>
                      </a:lnTo>
                      <a:lnTo>
                        <a:pt x="3248025" y="1619250"/>
                      </a:lnTo>
                      <a:lnTo>
                        <a:pt x="3419475" y="1762125"/>
                      </a:lnTo>
                      <a:lnTo>
                        <a:pt x="3733800" y="1990725"/>
                      </a:lnTo>
                      <a:lnTo>
                        <a:pt x="4286250" y="2247900"/>
                      </a:lnTo>
                      <a:lnTo>
                        <a:pt x="4924425" y="2571750"/>
                      </a:lnTo>
                      <a:lnTo>
                        <a:pt x="5372100" y="2857500"/>
                      </a:lnTo>
                      <a:lnTo>
                        <a:pt x="5876925" y="3143250"/>
                      </a:lnTo>
                      <a:lnTo>
                        <a:pt x="6391275" y="3476625"/>
                      </a:lnTo>
                      <a:lnTo>
                        <a:pt x="7019925" y="3914775"/>
                      </a:lnTo>
                      <a:lnTo>
                        <a:pt x="7315200" y="4162425"/>
                      </a:lnTo>
                      <a:lnTo>
                        <a:pt x="7315200" y="4324350"/>
                      </a:lnTo>
                      <a:lnTo>
                        <a:pt x="7200900" y="4533900"/>
                      </a:lnTo>
                      <a:lnTo>
                        <a:pt x="6924675" y="4629150"/>
                      </a:lnTo>
                      <a:lnTo>
                        <a:pt x="6286500" y="4667250"/>
                      </a:lnTo>
                      <a:lnTo>
                        <a:pt x="5705475" y="4562475"/>
                      </a:lnTo>
                      <a:lnTo>
                        <a:pt x="5267325" y="4457700"/>
                      </a:lnTo>
                      <a:lnTo>
                        <a:pt x="4876800" y="4295775"/>
                      </a:lnTo>
                      <a:lnTo>
                        <a:pt x="4724400" y="4457700"/>
                      </a:lnTo>
                      <a:lnTo>
                        <a:pt x="4562475" y="4629150"/>
                      </a:lnTo>
                      <a:lnTo>
                        <a:pt x="4324350" y="4772025"/>
                      </a:lnTo>
                      <a:lnTo>
                        <a:pt x="4133850" y="4876800"/>
                      </a:lnTo>
                      <a:lnTo>
                        <a:pt x="3876675" y="4895850"/>
                      </a:lnTo>
                      <a:lnTo>
                        <a:pt x="3724275" y="4800600"/>
                      </a:lnTo>
                      <a:lnTo>
                        <a:pt x="3914775" y="4638675"/>
                      </a:lnTo>
                      <a:lnTo>
                        <a:pt x="4133850" y="4314825"/>
                      </a:lnTo>
                      <a:lnTo>
                        <a:pt x="4295775" y="4162425"/>
                      </a:lnTo>
                      <a:lnTo>
                        <a:pt x="4267200" y="4124325"/>
                      </a:lnTo>
                      <a:lnTo>
                        <a:pt x="3990975" y="3933825"/>
                      </a:lnTo>
                      <a:lnTo>
                        <a:pt x="3914775" y="3933825"/>
                      </a:lnTo>
                      <a:lnTo>
                        <a:pt x="3657600" y="3981450"/>
                      </a:lnTo>
                      <a:lnTo>
                        <a:pt x="3276600" y="4000500"/>
                      </a:lnTo>
                      <a:lnTo>
                        <a:pt x="2943225" y="3990975"/>
                      </a:lnTo>
                      <a:lnTo>
                        <a:pt x="2552700" y="3829050"/>
                      </a:lnTo>
                      <a:lnTo>
                        <a:pt x="2371725" y="3695700"/>
                      </a:lnTo>
                      <a:lnTo>
                        <a:pt x="2333625" y="3571875"/>
                      </a:lnTo>
                      <a:lnTo>
                        <a:pt x="2476500" y="3524250"/>
                      </a:lnTo>
                      <a:lnTo>
                        <a:pt x="2905125" y="3552825"/>
                      </a:lnTo>
                      <a:lnTo>
                        <a:pt x="3238500" y="3543300"/>
                      </a:lnTo>
                      <a:lnTo>
                        <a:pt x="3124200" y="3457575"/>
                      </a:lnTo>
                      <a:lnTo>
                        <a:pt x="2971800" y="3314700"/>
                      </a:lnTo>
                      <a:lnTo>
                        <a:pt x="2571750" y="3009900"/>
                      </a:lnTo>
                      <a:lnTo>
                        <a:pt x="2295525" y="2714625"/>
                      </a:lnTo>
                      <a:lnTo>
                        <a:pt x="1933575" y="2238375"/>
                      </a:lnTo>
                      <a:lnTo>
                        <a:pt x="1733550" y="1981200"/>
                      </a:lnTo>
                      <a:lnTo>
                        <a:pt x="1457325" y="1638300"/>
                      </a:lnTo>
                      <a:lnTo>
                        <a:pt x="1295400" y="1466850"/>
                      </a:lnTo>
                      <a:lnTo>
                        <a:pt x="1009650" y="1209675"/>
                      </a:lnTo>
                      <a:lnTo>
                        <a:pt x="876300" y="1152525"/>
                      </a:lnTo>
                      <a:lnTo>
                        <a:pt x="514350" y="1247775"/>
                      </a:lnTo>
                      <a:lnTo>
                        <a:pt x="200025" y="1228725"/>
                      </a:lnTo>
                      <a:lnTo>
                        <a:pt x="0" y="1095375"/>
                      </a:lnTo>
                      <a:lnTo>
                        <a:pt x="28575" y="1019175"/>
                      </a:lnTo>
                      <a:lnTo>
                        <a:pt x="190500" y="923925"/>
                      </a:lnTo>
                      <a:lnTo>
                        <a:pt x="371475" y="904875"/>
                      </a:lnTo>
                      <a:lnTo>
                        <a:pt x="752475" y="752475"/>
                      </a:lnTo>
                      <a:lnTo>
                        <a:pt x="781050" y="495300"/>
                      </a:lnTo>
                      <a:lnTo>
                        <a:pt x="762000" y="238125"/>
                      </a:lnTo>
                      <a:lnTo>
                        <a:pt x="695325" y="28575"/>
                      </a:lnTo>
                      <a:lnTo>
                        <a:pt x="790575" y="0"/>
                      </a:lnTo>
                      <a:lnTo>
                        <a:pt x="1057275" y="200025"/>
                      </a:lnTo>
                      <a:lnTo>
                        <a:pt x="1123950" y="552450"/>
                      </a:lnTo>
                      <a:lnTo>
                        <a:pt x="1133475" y="781050"/>
                      </a:lnTo>
                      <a:lnTo>
                        <a:pt x="1085850" y="981075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B4FFB6F-F31E-827A-C2FE-8EE26495E1B2}"/>
                    </a:ext>
                  </a:extLst>
                </p:cNvPr>
                <p:cNvSpPr/>
                <p:nvPr/>
              </p:nvSpPr>
              <p:spPr>
                <a:xfrm>
                  <a:off x="8020050" y="4505325"/>
                  <a:ext cx="2152650" cy="923925"/>
                </a:xfrm>
                <a:custGeom>
                  <a:avLst/>
                  <a:gdLst>
                    <a:gd name="connsiteX0" fmla="*/ 2152650 w 2152650"/>
                    <a:gd name="connsiteY0" fmla="*/ 923925 h 923925"/>
                    <a:gd name="connsiteX1" fmla="*/ 1762125 w 2152650"/>
                    <a:gd name="connsiteY1" fmla="*/ 762000 h 923925"/>
                    <a:gd name="connsiteX2" fmla="*/ 1362075 w 2152650"/>
                    <a:gd name="connsiteY2" fmla="*/ 647700 h 923925"/>
                    <a:gd name="connsiteX3" fmla="*/ 1114425 w 2152650"/>
                    <a:gd name="connsiteY3" fmla="*/ 533400 h 923925"/>
                    <a:gd name="connsiteX4" fmla="*/ 838200 w 2152650"/>
                    <a:gd name="connsiteY4" fmla="*/ 400050 h 923925"/>
                    <a:gd name="connsiteX5" fmla="*/ 619125 w 2152650"/>
                    <a:gd name="connsiteY5" fmla="*/ 257175 h 923925"/>
                    <a:gd name="connsiteX6" fmla="*/ 476250 w 2152650"/>
                    <a:gd name="connsiteY6" fmla="*/ 190500 h 923925"/>
                    <a:gd name="connsiteX7" fmla="*/ 295275 w 2152650"/>
                    <a:gd name="connsiteY7" fmla="*/ 247650 h 923925"/>
                    <a:gd name="connsiteX8" fmla="*/ 152400 w 2152650"/>
                    <a:gd name="connsiteY8" fmla="*/ 295275 h 923925"/>
                    <a:gd name="connsiteX9" fmla="*/ 0 w 2152650"/>
                    <a:gd name="connsiteY9" fmla="*/ 219075 h 923925"/>
                    <a:gd name="connsiteX10" fmla="*/ 0 w 2152650"/>
                    <a:gd name="connsiteY10" fmla="*/ 104775 h 923925"/>
                    <a:gd name="connsiteX11" fmla="*/ 57150 w 2152650"/>
                    <a:gd name="connsiteY11" fmla="*/ 0 h 923925"/>
                    <a:gd name="connsiteX12" fmla="*/ 228600 w 2152650"/>
                    <a:gd name="connsiteY12" fmla="*/ 28575 h 923925"/>
                    <a:gd name="connsiteX13" fmla="*/ 285750 w 2152650"/>
                    <a:gd name="connsiteY13" fmla="*/ 76200 h 923925"/>
                    <a:gd name="connsiteX14" fmla="*/ 295275 w 2152650"/>
                    <a:gd name="connsiteY14" fmla="*/ 200025 h 923925"/>
                    <a:gd name="connsiteX15" fmla="*/ 266700 w 2152650"/>
                    <a:gd name="connsiteY15" fmla="*/ 257175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2650" h="923925">
                      <a:moveTo>
                        <a:pt x="2152650" y="923925"/>
                      </a:moveTo>
                      <a:lnTo>
                        <a:pt x="1762125" y="762000"/>
                      </a:lnTo>
                      <a:lnTo>
                        <a:pt x="1362075" y="647700"/>
                      </a:lnTo>
                      <a:lnTo>
                        <a:pt x="1114425" y="533400"/>
                      </a:lnTo>
                      <a:lnTo>
                        <a:pt x="838200" y="400050"/>
                      </a:lnTo>
                      <a:lnTo>
                        <a:pt x="619125" y="257175"/>
                      </a:lnTo>
                      <a:lnTo>
                        <a:pt x="476250" y="190500"/>
                      </a:lnTo>
                      <a:lnTo>
                        <a:pt x="295275" y="247650"/>
                      </a:lnTo>
                      <a:lnTo>
                        <a:pt x="152400" y="295275"/>
                      </a:lnTo>
                      <a:lnTo>
                        <a:pt x="0" y="219075"/>
                      </a:lnTo>
                      <a:lnTo>
                        <a:pt x="0" y="104775"/>
                      </a:lnTo>
                      <a:lnTo>
                        <a:pt x="57150" y="0"/>
                      </a:lnTo>
                      <a:lnTo>
                        <a:pt x="228600" y="28575"/>
                      </a:lnTo>
                      <a:lnTo>
                        <a:pt x="285750" y="76200"/>
                      </a:lnTo>
                      <a:lnTo>
                        <a:pt x="295275" y="200025"/>
                      </a:lnTo>
                      <a:lnTo>
                        <a:pt x="266700" y="257175"/>
                      </a:lnTo>
                    </a:path>
                  </a:pathLst>
                </a:cu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C2BA661-BB43-41A1-B6E8-D4D57DB1EF7C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1212616" y="2659630"/>
                <a:ext cx="495900" cy="945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B8C2E1-00A1-1A34-F063-AFBB38EC2B4E}"/>
              </a:ext>
            </a:extLst>
          </p:cNvPr>
          <p:cNvCxnSpPr>
            <a:cxnSpLocks/>
          </p:cNvCxnSpPr>
          <p:nvPr/>
        </p:nvCxnSpPr>
        <p:spPr>
          <a:xfrm>
            <a:off x="1561130" y="5226937"/>
            <a:ext cx="578955" cy="6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3D28C6-3E21-2C76-ABC2-180D5ECA32A9}"/>
              </a:ext>
            </a:extLst>
          </p:cNvPr>
          <p:cNvSpPr txBox="1"/>
          <p:nvPr/>
        </p:nvSpPr>
        <p:spPr>
          <a:xfrm>
            <a:off x="503294" y="1231625"/>
            <a:ext cx="11439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SOURCES: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36D951-666A-2237-EFD5-DF6635C035A1}"/>
              </a:ext>
            </a:extLst>
          </p:cNvPr>
          <p:cNvSpPr txBox="1"/>
          <p:nvPr/>
        </p:nvSpPr>
        <p:spPr>
          <a:xfrm>
            <a:off x="5145401" y="6164597"/>
            <a:ext cx="50451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ECHO: Enhancing Cetacean and Habitat Observation Program, Port of Vancouver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33849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784E6-DB12-3247-5681-C51F9314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A744F4-7F94-5773-00E7-48C13B614434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(2)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800AEB-9BD5-B6AB-D334-3C7106928F40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7F37B97-1DE8-EF7A-F6C0-2F5357196FED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0DF4D3F-5978-DE34-D928-7A640AF99EAC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E801C18-17DE-F172-7BC0-78669EF7C8BA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62798B-53EA-4B19-3DED-5BCA84C7D0B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53896-B712-9B83-3EB4-3C2833F5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49D3317-AACF-513D-AC07-41D580DB874F}"/>
              </a:ext>
            </a:extLst>
          </p:cNvPr>
          <p:cNvGrpSpPr/>
          <p:nvPr/>
        </p:nvGrpSpPr>
        <p:grpSpPr>
          <a:xfrm>
            <a:off x="561965" y="868881"/>
            <a:ext cx="3810325" cy="5716832"/>
            <a:chOff x="561965" y="868881"/>
            <a:chExt cx="3810325" cy="5716832"/>
          </a:xfrm>
        </p:grpSpPr>
        <p:pic>
          <p:nvPicPr>
            <p:cNvPr id="12" name="Picture 11" descr="A graph with green lines&#10;&#10;AI-generated content may be incorrect.">
              <a:extLst>
                <a:ext uri="{FF2B5EF4-FFF2-40B4-BE49-F238E27FC236}">
                  <a16:creationId xmlns:a16="http://schemas.microsoft.com/office/drawing/2014/main" id="{B1225A35-B925-10AE-B524-E392970D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5" y="868881"/>
              <a:ext cx="3420000" cy="2565000"/>
            </a:xfrm>
            <a:prstGeom prst="rect">
              <a:avLst/>
            </a:prstGeom>
          </p:spPr>
        </p:pic>
        <p:pic>
          <p:nvPicPr>
            <p:cNvPr id="13" name="Picture 12" descr="A graph of a ship&#10;&#10;AI-generated content may be incorrect.">
              <a:extLst>
                <a:ext uri="{FF2B5EF4-FFF2-40B4-BE49-F238E27FC236}">
                  <a16:creationId xmlns:a16="http://schemas.microsoft.com/office/drawing/2014/main" id="{27ADC3C5-10D0-0904-C99B-E5FDEC1FC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5" y="4020712"/>
              <a:ext cx="3420000" cy="2565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C9C1EA-C112-C88B-4A8E-07F60A5E8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2796" y="5478447"/>
              <a:ext cx="1349494" cy="70286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96E3ADC-1D01-60CA-27D1-2DD8F1D76F55}"/>
                </a:ext>
              </a:extLst>
            </p:cNvPr>
            <p:cNvGrpSpPr/>
            <p:nvPr/>
          </p:nvGrpSpPr>
          <p:grpSpPr>
            <a:xfrm>
              <a:off x="2272609" y="1791187"/>
              <a:ext cx="1491610" cy="999251"/>
              <a:chOff x="2895600" y="1162050"/>
              <a:chExt cx="7315200" cy="4895850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C26FF58-64E5-CD43-FDBB-D46BB7FB33EB}"/>
                  </a:ext>
                </a:extLst>
              </p:cNvPr>
              <p:cNvSpPr/>
              <p:nvPr/>
            </p:nvSpPr>
            <p:spPr>
              <a:xfrm>
                <a:off x="2895600" y="1162050"/>
                <a:ext cx="7315200" cy="4895850"/>
              </a:xfrm>
              <a:custGeom>
                <a:avLst/>
                <a:gdLst>
                  <a:gd name="connsiteX0" fmla="*/ 1085850 w 7315200"/>
                  <a:gd name="connsiteY0" fmla="*/ 981075 h 4895850"/>
                  <a:gd name="connsiteX1" fmla="*/ 1447800 w 7315200"/>
                  <a:gd name="connsiteY1" fmla="*/ 1009650 h 4895850"/>
                  <a:gd name="connsiteX2" fmla="*/ 1781175 w 7315200"/>
                  <a:gd name="connsiteY2" fmla="*/ 1104900 h 4895850"/>
                  <a:gd name="connsiteX3" fmla="*/ 2219325 w 7315200"/>
                  <a:gd name="connsiteY3" fmla="*/ 1285875 h 4895850"/>
                  <a:gd name="connsiteX4" fmla="*/ 2676525 w 7315200"/>
                  <a:gd name="connsiteY4" fmla="*/ 1485900 h 4895850"/>
                  <a:gd name="connsiteX5" fmla="*/ 2800350 w 7315200"/>
                  <a:gd name="connsiteY5" fmla="*/ 1466850 h 4895850"/>
                  <a:gd name="connsiteX6" fmla="*/ 2847975 w 7315200"/>
                  <a:gd name="connsiteY6" fmla="*/ 1409700 h 4895850"/>
                  <a:gd name="connsiteX7" fmla="*/ 2895600 w 7315200"/>
                  <a:gd name="connsiteY7" fmla="*/ 1352550 h 4895850"/>
                  <a:gd name="connsiteX8" fmla="*/ 2886075 w 7315200"/>
                  <a:gd name="connsiteY8" fmla="*/ 1276350 h 4895850"/>
                  <a:gd name="connsiteX9" fmla="*/ 3038475 w 7315200"/>
                  <a:gd name="connsiteY9" fmla="*/ 1333500 h 4895850"/>
                  <a:gd name="connsiteX10" fmla="*/ 3171825 w 7315200"/>
                  <a:gd name="connsiteY10" fmla="*/ 1476375 h 4895850"/>
                  <a:gd name="connsiteX11" fmla="*/ 3248025 w 7315200"/>
                  <a:gd name="connsiteY11" fmla="*/ 1619250 h 4895850"/>
                  <a:gd name="connsiteX12" fmla="*/ 3419475 w 7315200"/>
                  <a:gd name="connsiteY12" fmla="*/ 1762125 h 4895850"/>
                  <a:gd name="connsiteX13" fmla="*/ 3733800 w 7315200"/>
                  <a:gd name="connsiteY13" fmla="*/ 1990725 h 4895850"/>
                  <a:gd name="connsiteX14" fmla="*/ 4286250 w 7315200"/>
                  <a:gd name="connsiteY14" fmla="*/ 2247900 h 4895850"/>
                  <a:gd name="connsiteX15" fmla="*/ 4924425 w 7315200"/>
                  <a:gd name="connsiteY15" fmla="*/ 2571750 h 4895850"/>
                  <a:gd name="connsiteX16" fmla="*/ 5372100 w 7315200"/>
                  <a:gd name="connsiteY16" fmla="*/ 2857500 h 4895850"/>
                  <a:gd name="connsiteX17" fmla="*/ 5876925 w 7315200"/>
                  <a:gd name="connsiteY17" fmla="*/ 3143250 h 4895850"/>
                  <a:gd name="connsiteX18" fmla="*/ 6391275 w 7315200"/>
                  <a:gd name="connsiteY18" fmla="*/ 3476625 h 4895850"/>
                  <a:gd name="connsiteX19" fmla="*/ 7019925 w 7315200"/>
                  <a:gd name="connsiteY19" fmla="*/ 3914775 h 4895850"/>
                  <a:gd name="connsiteX20" fmla="*/ 7315200 w 7315200"/>
                  <a:gd name="connsiteY20" fmla="*/ 4162425 h 4895850"/>
                  <a:gd name="connsiteX21" fmla="*/ 7315200 w 7315200"/>
                  <a:gd name="connsiteY21" fmla="*/ 4324350 h 4895850"/>
                  <a:gd name="connsiteX22" fmla="*/ 7200900 w 7315200"/>
                  <a:gd name="connsiteY22" fmla="*/ 4533900 h 4895850"/>
                  <a:gd name="connsiteX23" fmla="*/ 6924675 w 7315200"/>
                  <a:gd name="connsiteY23" fmla="*/ 4629150 h 4895850"/>
                  <a:gd name="connsiteX24" fmla="*/ 6286500 w 7315200"/>
                  <a:gd name="connsiteY24" fmla="*/ 4667250 h 4895850"/>
                  <a:gd name="connsiteX25" fmla="*/ 5705475 w 7315200"/>
                  <a:gd name="connsiteY25" fmla="*/ 4562475 h 4895850"/>
                  <a:gd name="connsiteX26" fmla="*/ 5267325 w 7315200"/>
                  <a:gd name="connsiteY26" fmla="*/ 4457700 h 4895850"/>
                  <a:gd name="connsiteX27" fmla="*/ 4876800 w 7315200"/>
                  <a:gd name="connsiteY27" fmla="*/ 4295775 h 4895850"/>
                  <a:gd name="connsiteX28" fmla="*/ 4724400 w 7315200"/>
                  <a:gd name="connsiteY28" fmla="*/ 4457700 h 4895850"/>
                  <a:gd name="connsiteX29" fmla="*/ 4562475 w 7315200"/>
                  <a:gd name="connsiteY29" fmla="*/ 4629150 h 4895850"/>
                  <a:gd name="connsiteX30" fmla="*/ 4324350 w 7315200"/>
                  <a:gd name="connsiteY30" fmla="*/ 4772025 h 4895850"/>
                  <a:gd name="connsiteX31" fmla="*/ 4133850 w 7315200"/>
                  <a:gd name="connsiteY31" fmla="*/ 4876800 h 4895850"/>
                  <a:gd name="connsiteX32" fmla="*/ 3876675 w 7315200"/>
                  <a:gd name="connsiteY32" fmla="*/ 4895850 h 4895850"/>
                  <a:gd name="connsiteX33" fmla="*/ 3724275 w 7315200"/>
                  <a:gd name="connsiteY33" fmla="*/ 4800600 h 4895850"/>
                  <a:gd name="connsiteX34" fmla="*/ 3914775 w 7315200"/>
                  <a:gd name="connsiteY34" fmla="*/ 4638675 h 4895850"/>
                  <a:gd name="connsiteX35" fmla="*/ 4133850 w 7315200"/>
                  <a:gd name="connsiteY35" fmla="*/ 4314825 h 4895850"/>
                  <a:gd name="connsiteX36" fmla="*/ 4295775 w 7315200"/>
                  <a:gd name="connsiteY36" fmla="*/ 4162425 h 4895850"/>
                  <a:gd name="connsiteX37" fmla="*/ 4267200 w 7315200"/>
                  <a:gd name="connsiteY37" fmla="*/ 4124325 h 4895850"/>
                  <a:gd name="connsiteX38" fmla="*/ 3990975 w 7315200"/>
                  <a:gd name="connsiteY38" fmla="*/ 3933825 h 4895850"/>
                  <a:gd name="connsiteX39" fmla="*/ 3914775 w 7315200"/>
                  <a:gd name="connsiteY39" fmla="*/ 3933825 h 4895850"/>
                  <a:gd name="connsiteX40" fmla="*/ 3657600 w 7315200"/>
                  <a:gd name="connsiteY40" fmla="*/ 3981450 h 4895850"/>
                  <a:gd name="connsiteX41" fmla="*/ 3276600 w 7315200"/>
                  <a:gd name="connsiteY41" fmla="*/ 4000500 h 4895850"/>
                  <a:gd name="connsiteX42" fmla="*/ 2943225 w 7315200"/>
                  <a:gd name="connsiteY42" fmla="*/ 3990975 h 4895850"/>
                  <a:gd name="connsiteX43" fmla="*/ 2552700 w 7315200"/>
                  <a:gd name="connsiteY43" fmla="*/ 3829050 h 4895850"/>
                  <a:gd name="connsiteX44" fmla="*/ 2371725 w 7315200"/>
                  <a:gd name="connsiteY44" fmla="*/ 3695700 h 4895850"/>
                  <a:gd name="connsiteX45" fmla="*/ 2333625 w 7315200"/>
                  <a:gd name="connsiteY45" fmla="*/ 3571875 h 4895850"/>
                  <a:gd name="connsiteX46" fmla="*/ 2476500 w 7315200"/>
                  <a:gd name="connsiteY46" fmla="*/ 3524250 h 4895850"/>
                  <a:gd name="connsiteX47" fmla="*/ 2905125 w 7315200"/>
                  <a:gd name="connsiteY47" fmla="*/ 3552825 h 4895850"/>
                  <a:gd name="connsiteX48" fmla="*/ 3238500 w 7315200"/>
                  <a:gd name="connsiteY48" fmla="*/ 3543300 h 4895850"/>
                  <a:gd name="connsiteX49" fmla="*/ 3124200 w 7315200"/>
                  <a:gd name="connsiteY49" fmla="*/ 3457575 h 4895850"/>
                  <a:gd name="connsiteX50" fmla="*/ 2971800 w 7315200"/>
                  <a:gd name="connsiteY50" fmla="*/ 3314700 h 4895850"/>
                  <a:gd name="connsiteX51" fmla="*/ 2571750 w 7315200"/>
                  <a:gd name="connsiteY51" fmla="*/ 3009900 h 4895850"/>
                  <a:gd name="connsiteX52" fmla="*/ 2295525 w 7315200"/>
                  <a:gd name="connsiteY52" fmla="*/ 2714625 h 4895850"/>
                  <a:gd name="connsiteX53" fmla="*/ 1933575 w 7315200"/>
                  <a:gd name="connsiteY53" fmla="*/ 2238375 h 4895850"/>
                  <a:gd name="connsiteX54" fmla="*/ 1733550 w 7315200"/>
                  <a:gd name="connsiteY54" fmla="*/ 1981200 h 4895850"/>
                  <a:gd name="connsiteX55" fmla="*/ 1457325 w 7315200"/>
                  <a:gd name="connsiteY55" fmla="*/ 1638300 h 4895850"/>
                  <a:gd name="connsiteX56" fmla="*/ 1295400 w 7315200"/>
                  <a:gd name="connsiteY56" fmla="*/ 1466850 h 4895850"/>
                  <a:gd name="connsiteX57" fmla="*/ 1009650 w 7315200"/>
                  <a:gd name="connsiteY57" fmla="*/ 1209675 h 4895850"/>
                  <a:gd name="connsiteX58" fmla="*/ 876300 w 7315200"/>
                  <a:gd name="connsiteY58" fmla="*/ 1152525 h 4895850"/>
                  <a:gd name="connsiteX59" fmla="*/ 514350 w 7315200"/>
                  <a:gd name="connsiteY59" fmla="*/ 1247775 h 4895850"/>
                  <a:gd name="connsiteX60" fmla="*/ 200025 w 7315200"/>
                  <a:gd name="connsiteY60" fmla="*/ 1228725 h 4895850"/>
                  <a:gd name="connsiteX61" fmla="*/ 0 w 7315200"/>
                  <a:gd name="connsiteY61" fmla="*/ 1095375 h 4895850"/>
                  <a:gd name="connsiteX62" fmla="*/ 28575 w 7315200"/>
                  <a:gd name="connsiteY62" fmla="*/ 1019175 h 4895850"/>
                  <a:gd name="connsiteX63" fmla="*/ 190500 w 7315200"/>
                  <a:gd name="connsiteY63" fmla="*/ 923925 h 4895850"/>
                  <a:gd name="connsiteX64" fmla="*/ 371475 w 7315200"/>
                  <a:gd name="connsiteY64" fmla="*/ 904875 h 4895850"/>
                  <a:gd name="connsiteX65" fmla="*/ 752475 w 7315200"/>
                  <a:gd name="connsiteY65" fmla="*/ 752475 h 4895850"/>
                  <a:gd name="connsiteX66" fmla="*/ 781050 w 7315200"/>
                  <a:gd name="connsiteY66" fmla="*/ 495300 h 4895850"/>
                  <a:gd name="connsiteX67" fmla="*/ 762000 w 7315200"/>
                  <a:gd name="connsiteY67" fmla="*/ 238125 h 4895850"/>
                  <a:gd name="connsiteX68" fmla="*/ 695325 w 7315200"/>
                  <a:gd name="connsiteY68" fmla="*/ 28575 h 4895850"/>
                  <a:gd name="connsiteX69" fmla="*/ 790575 w 7315200"/>
                  <a:gd name="connsiteY69" fmla="*/ 0 h 4895850"/>
                  <a:gd name="connsiteX70" fmla="*/ 1057275 w 7315200"/>
                  <a:gd name="connsiteY70" fmla="*/ 200025 h 4895850"/>
                  <a:gd name="connsiteX71" fmla="*/ 1123950 w 7315200"/>
                  <a:gd name="connsiteY71" fmla="*/ 552450 h 4895850"/>
                  <a:gd name="connsiteX72" fmla="*/ 1133475 w 7315200"/>
                  <a:gd name="connsiteY72" fmla="*/ 781050 h 4895850"/>
                  <a:gd name="connsiteX73" fmla="*/ 1085850 w 7315200"/>
                  <a:gd name="connsiteY73" fmla="*/ 981075 h 489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315200" h="4895850">
                    <a:moveTo>
                      <a:pt x="1085850" y="981075"/>
                    </a:moveTo>
                    <a:lnTo>
                      <a:pt x="1447800" y="1009650"/>
                    </a:lnTo>
                    <a:lnTo>
                      <a:pt x="1781175" y="1104900"/>
                    </a:lnTo>
                    <a:lnTo>
                      <a:pt x="2219325" y="1285875"/>
                    </a:lnTo>
                    <a:lnTo>
                      <a:pt x="2676525" y="1485900"/>
                    </a:lnTo>
                    <a:lnTo>
                      <a:pt x="2800350" y="1466850"/>
                    </a:lnTo>
                    <a:lnTo>
                      <a:pt x="2847975" y="1409700"/>
                    </a:lnTo>
                    <a:lnTo>
                      <a:pt x="2895600" y="1352550"/>
                    </a:lnTo>
                    <a:lnTo>
                      <a:pt x="2886075" y="1276350"/>
                    </a:lnTo>
                    <a:lnTo>
                      <a:pt x="3038475" y="1333500"/>
                    </a:lnTo>
                    <a:lnTo>
                      <a:pt x="3171825" y="1476375"/>
                    </a:lnTo>
                    <a:lnTo>
                      <a:pt x="3248025" y="1619250"/>
                    </a:lnTo>
                    <a:lnTo>
                      <a:pt x="3419475" y="1762125"/>
                    </a:lnTo>
                    <a:lnTo>
                      <a:pt x="3733800" y="1990725"/>
                    </a:lnTo>
                    <a:lnTo>
                      <a:pt x="4286250" y="2247900"/>
                    </a:lnTo>
                    <a:lnTo>
                      <a:pt x="4924425" y="2571750"/>
                    </a:lnTo>
                    <a:lnTo>
                      <a:pt x="5372100" y="2857500"/>
                    </a:lnTo>
                    <a:lnTo>
                      <a:pt x="5876925" y="3143250"/>
                    </a:lnTo>
                    <a:lnTo>
                      <a:pt x="6391275" y="3476625"/>
                    </a:lnTo>
                    <a:lnTo>
                      <a:pt x="7019925" y="3914775"/>
                    </a:lnTo>
                    <a:lnTo>
                      <a:pt x="7315200" y="4162425"/>
                    </a:lnTo>
                    <a:lnTo>
                      <a:pt x="7315200" y="4324350"/>
                    </a:lnTo>
                    <a:lnTo>
                      <a:pt x="7200900" y="4533900"/>
                    </a:lnTo>
                    <a:lnTo>
                      <a:pt x="6924675" y="4629150"/>
                    </a:lnTo>
                    <a:lnTo>
                      <a:pt x="6286500" y="4667250"/>
                    </a:lnTo>
                    <a:lnTo>
                      <a:pt x="5705475" y="4562475"/>
                    </a:lnTo>
                    <a:lnTo>
                      <a:pt x="5267325" y="4457700"/>
                    </a:lnTo>
                    <a:lnTo>
                      <a:pt x="4876800" y="4295775"/>
                    </a:lnTo>
                    <a:lnTo>
                      <a:pt x="4724400" y="4457700"/>
                    </a:lnTo>
                    <a:lnTo>
                      <a:pt x="4562475" y="4629150"/>
                    </a:lnTo>
                    <a:lnTo>
                      <a:pt x="4324350" y="4772025"/>
                    </a:lnTo>
                    <a:lnTo>
                      <a:pt x="4133850" y="4876800"/>
                    </a:lnTo>
                    <a:lnTo>
                      <a:pt x="3876675" y="4895850"/>
                    </a:lnTo>
                    <a:lnTo>
                      <a:pt x="3724275" y="4800600"/>
                    </a:lnTo>
                    <a:lnTo>
                      <a:pt x="3914775" y="4638675"/>
                    </a:lnTo>
                    <a:lnTo>
                      <a:pt x="4133850" y="4314825"/>
                    </a:lnTo>
                    <a:lnTo>
                      <a:pt x="4295775" y="4162425"/>
                    </a:lnTo>
                    <a:lnTo>
                      <a:pt x="4267200" y="4124325"/>
                    </a:lnTo>
                    <a:lnTo>
                      <a:pt x="3990975" y="3933825"/>
                    </a:lnTo>
                    <a:lnTo>
                      <a:pt x="3914775" y="3933825"/>
                    </a:lnTo>
                    <a:lnTo>
                      <a:pt x="3657600" y="3981450"/>
                    </a:lnTo>
                    <a:lnTo>
                      <a:pt x="3276600" y="4000500"/>
                    </a:lnTo>
                    <a:lnTo>
                      <a:pt x="2943225" y="3990975"/>
                    </a:lnTo>
                    <a:lnTo>
                      <a:pt x="2552700" y="3829050"/>
                    </a:lnTo>
                    <a:lnTo>
                      <a:pt x="2371725" y="3695700"/>
                    </a:lnTo>
                    <a:lnTo>
                      <a:pt x="2333625" y="3571875"/>
                    </a:lnTo>
                    <a:lnTo>
                      <a:pt x="2476500" y="3524250"/>
                    </a:lnTo>
                    <a:lnTo>
                      <a:pt x="2905125" y="3552825"/>
                    </a:lnTo>
                    <a:lnTo>
                      <a:pt x="3238500" y="3543300"/>
                    </a:lnTo>
                    <a:lnTo>
                      <a:pt x="3124200" y="3457575"/>
                    </a:lnTo>
                    <a:lnTo>
                      <a:pt x="2971800" y="3314700"/>
                    </a:lnTo>
                    <a:lnTo>
                      <a:pt x="2571750" y="3009900"/>
                    </a:lnTo>
                    <a:lnTo>
                      <a:pt x="2295525" y="2714625"/>
                    </a:lnTo>
                    <a:lnTo>
                      <a:pt x="1933575" y="2238375"/>
                    </a:lnTo>
                    <a:lnTo>
                      <a:pt x="1733550" y="1981200"/>
                    </a:lnTo>
                    <a:lnTo>
                      <a:pt x="1457325" y="1638300"/>
                    </a:lnTo>
                    <a:lnTo>
                      <a:pt x="1295400" y="1466850"/>
                    </a:lnTo>
                    <a:lnTo>
                      <a:pt x="1009650" y="1209675"/>
                    </a:lnTo>
                    <a:lnTo>
                      <a:pt x="876300" y="1152525"/>
                    </a:lnTo>
                    <a:lnTo>
                      <a:pt x="514350" y="1247775"/>
                    </a:lnTo>
                    <a:lnTo>
                      <a:pt x="200025" y="1228725"/>
                    </a:lnTo>
                    <a:lnTo>
                      <a:pt x="0" y="1095375"/>
                    </a:lnTo>
                    <a:lnTo>
                      <a:pt x="28575" y="1019175"/>
                    </a:lnTo>
                    <a:lnTo>
                      <a:pt x="190500" y="923925"/>
                    </a:lnTo>
                    <a:lnTo>
                      <a:pt x="371475" y="904875"/>
                    </a:lnTo>
                    <a:lnTo>
                      <a:pt x="752475" y="752475"/>
                    </a:lnTo>
                    <a:lnTo>
                      <a:pt x="781050" y="495300"/>
                    </a:lnTo>
                    <a:lnTo>
                      <a:pt x="762000" y="238125"/>
                    </a:lnTo>
                    <a:lnTo>
                      <a:pt x="695325" y="28575"/>
                    </a:lnTo>
                    <a:lnTo>
                      <a:pt x="790575" y="0"/>
                    </a:lnTo>
                    <a:lnTo>
                      <a:pt x="1057275" y="200025"/>
                    </a:lnTo>
                    <a:lnTo>
                      <a:pt x="1123950" y="552450"/>
                    </a:lnTo>
                    <a:lnTo>
                      <a:pt x="1133475" y="781050"/>
                    </a:lnTo>
                    <a:lnTo>
                      <a:pt x="1085850" y="981075"/>
                    </a:lnTo>
                    <a:close/>
                  </a:path>
                </a:pathLst>
              </a:cu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ECE61F3-E07D-324E-C058-6C5194293917}"/>
                  </a:ext>
                </a:extLst>
              </p:cNvPr>
              <p:cNvSpPr/>
              <p:nvPr/>
            </p:nvSpPr>
            <p:spPr>
              <a:xfrm>
                <a:off x="8020050" y="4505325"/>
                <a:ext cx="2152650" cy="923925"/>
              </a:xfrm>
              <a:custGeom>
                <a:avLst/>
                <a:gdLst>
                  <a:gd name="connsiteX0" fmla="*/ 2152650 w 2152650"/>
                  <a:gd name="connsiteY0" fmla="*/ 923925 h 923925"/>
                  <a:gd name="connsiteX1" fmla="*/ 1762125 w 2152650"/>
                  <a:gd name="connsiteY1" fmla="*/ 762000 h 923925"/>
                  <a:gd name="connsiteX2" fmla="*/ 1362075 w 2152650"/>
                  <a:gd name="connsiteY2" fmla="*/ 647700 h 923925"/>
                  <a:gd name="connsiteX3" fmla="*/ 1114425 w 2152650"/>
                  <a:gd name="connsiteY3" fmla="*/ 533400 h 923925"/>
                  <a:gd name="connsiteX4" fmla="*/ 838200 w 2152650"/>
                  <a:gd name="connsiteY4" fmla="*/ 400050 h 923925"/>
                  <a:gd name="connsiteX5" fmla="*/ 619125 w 2152650"/>
                  <a:gd name="connsiteY5" fmla="*/ 257175 h 923925"/>
                  <a:gd name="connsiteX6" fmla="*/ 476250 w 2152650"/>
                  <a:gd name="connsiteY6" fmla="*/ 190500 h 923925"/>
                  <a:gd name="connsiteX7" fmla="*/ 295275 w 2152650"/>
                  <a:gd name="connsiteY7" fmla="*/ 247650 h 923925"/>
                  <a:gd name="connsiteX8" fmla="*/ 152400 w 2152650"/>
                  <a:gd name="connsiteY8" fmla="*/ 295275 h 923925"/>
                  <a:gd name="connsiteX9" fmla="*/ 0 w 2152650"/>
                  <a:gd name="connsiteY9" fmla="*/ 219075 h 923925"/>
                  <a:gd name="connsiteX10" fmla="*/ 0 w 2152650"/>
                  <a:gd name="connsiteY10" fmla="*/ 104775 h 923925"/>
                  <a:gd name="connsiteX11" fmla="*/ 57150 w 2152650"/>
                  <a:gd name="connsiteY11" fmla="*/ 0 h 923925"/>
                  <a:gd name="connsiteX12" fmla="*/ 228600 w 2152650"/>
                  <a:gd name="connsiteY12" fmla="*/ 28575 h 923925"/>
                  <a:gd name="connsiteX13" fmla="*/ 285750 w 2152650"/>
                  <a:gd name="connsiteY13" fmla="*/ 76200 h 923925"/>
                  <a:gd name="connsiteX14" fmla="*/ 295275 w 2152650"/>
                  <a:gd name="connsiteY14" fmla="*/ 200025 h 923925"/>
                  <a:gd name="connsiteX15" fmla="*/ 266700 w 2152650"/>
                  <a:gd name="connsiteY15" fmla="*/ 25717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52650" h="923925">
                    <a:moveTo>
                      <a:pt x="2152650" y="923925"/>
                    </a:moveTo>
                    <a:lnTo>
                      <a:pt x="1762125" y="762000"/>
                    </a:lnTo>
                    <a:lnTo>
                      <a:pt x="1362075" y="647700"/>
                    </a:lnTo>
                    <a:lnTo>
                      <a:pt x="1114425" y="533400"/>
                    </a:lnTo>
                    <a:lnTo>
                      <a:pt x="838200" y="400050"/>
                    </a:lnTo>
                    <a:lnTo>
                      <a:pt x="619125" y="257175"/>
                    </a:lnTo>
                    <a:lnTo>
                      <a:pt x="476250" y="190500"/>
                    </a:lnTo>
                    <a:lnTo>
                      <a:pt x="295275" y="247650"/>
                    </a:lnTo>
                    <a:lnTo>
                      <a:pt x="152400" y="295275"/>
                    </a:lnTo>
                    <a:lnTo>
                      <a:pt x="0" y="219075"/>
                    </a:lnTo>
                    <a:lnTo>
                      <a:pt x="0" y="104775"/>
                    </a:lnTo>
                    <a:lnTo>
                      <a:pt x="57150" y="0"/>
                    </a:lnTo>
                    <a:lnTo>
                      <a:pt x="228600" y="28575"/>
                    </a:lnTo>
                    <a:lnTo>
                      <a:pt x="285750" y="76200"/>
                    </a:lnTo>
                    <a:lnTo>
                      <a:pt x="295275" y="200025"/>
                    </a:lnTo>
                    <a:lnTo>
                      <a:pt x="266700" y="257175"/>
                    </a:lnTo>
                  </a:path>
                </a:pathLst>
              </a:cu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5DA2BE-0000-5F1C-10E0-7C6BEEFB2479}"/>
                </a:ext>
              </a:extLst>
            </p:cNvPr>
            <p:cNvSpPr txBox="1"/>
            <p:nvPr/>
          </p:nvSpPr>
          <p:spPr>
            <a:xfrm>
              <a:off x="2035664" y="3092748"/>
              <a:ext cx="7328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8000" dirty="0">
                  <a:solidFill>
                    <a:srgbClr val="FF00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35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CA66A-88E9-FA3E-AB9A-F06296D4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47447B-D4B0-F202-1647-ED9D032332E3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(2)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1D89A7-2BB1-CED6-E6D6-F1B36993EB71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B9F39D2-A74B-2931-6BF8-56D3ADFDE9E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1326C02-0AD6-4D62-213F-EE8BB692C134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99149BD-D5E9-FBAF-CFA3-B3E9C95F905A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D39D3D-9F5D-72B7-078D-83C30830589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764371-2142-F46C-826A-562CDD19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7E3C81D-DE5C-FA4C-D403-5F96999E1C01}"/>
              </a:ext>
            </a:extLst>
          </p:cNvPr>
          <p:cNvGrpSpPr/>
          <p:nvPr/>
        </p:nvGrpSpPr>
        <p:grpSpPr>
          <a:xfrm>
            <a:off x="4711520" y="1849819"/>
            <a:ext cx="6174335" cy="3780000"/>
            <a:chOff x="4711520" y="1849819"/>
            <a:chExt cx="6174335" cy="3780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76A2C3-6A29-1179-CE0D-8B388816AFFD}"/>
                </a:ext>
              </a:extLst>
            </p:cNvPr>
            <p:cNvSpPr txBox="1"/>
            <p:nvPr/>
          </p:nvSpPr>
          <p:spPr>
            <a:xfrm>
              <a:off x="4711520" y="3092747"/>
              <a:ext cx="7328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8000" dirty="0">
                  <a:solidFill>
                    <a:srgbClr val="FF0000"/>
                  </a:solidFill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305A37-2E6B-645C-6F1C-E41EAC2B7066}"/>
                </a:ext>
              </a:extLst>
            </p:cNvPr>
            <p:cNvGrpSpPr/>
            <p:nvPr/>
          </p:nvGrpSpPr>
          <p:grpSpPr>
            <a:xfrm>
              <a:off x="5845855" y="1849819"/>
              <a:ext cx="5040000" cy="3780000"/>
              <a:chOff x="6621624" y="1292218"/>
              <a:chExt cx="5040000" cy="3780000"/>
            </a:xfrm>
          </p:grpSpPr>
          <p:pic>
            <p:nvPicPr>
              <p:cNvPr id="16" name="Content Placeholder 21" descr="A graph of a number of ships&#10;&#10;AI-generated content may be incorrect.">
                <a:extLst>
                  <a:ext uri="{FF2B5EF4-FFF2-40B4-BE49-F238E27FC236}">
                    <a16:creationId xmlns:a16="http://schemas.microsoft.com/office/drawing/2014/main" id="{439119F9-0BD0-5EA4-9A53-F806C3187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1624" y="1292218"/>
                <a:ext cx="5040000" cy="37800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2685157-3053-170A-28EC-8C387D297C13}"/>
                  </a:ext>
                </a:extLst>
              </p:cNvPr>
              <p:cNvGrpSpPr/>
              <p:nvPr/>
            </p:nvGrpSpPr>
            <p:grpSpPr>
              <a:xfrm>
                <a:off x="8395819" y="2027018"/>
                <a:ext cx="2561610" cy="2573777"/>
                <a:chOff x="8395819" y="2027018"/>
                <a:chExt cx="2561610" cy="257377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B17FACB-89CE-541B-D469-BA2BFA0538D7}"/>
                    </a:ext>
                  </a:extLst>
                </p:cNvPr>
                <p:cNvGrpSpPr/>
                <p:nvPr/>
              </p:nvGrpSpPr>
              <p:grpSpPr>
                <a:xfrm>
                  <a:off x="8395819" y="3601544"/>
                  <a:ext cx="1491610" cy="999251"/>
                  <a:chOff x="2895600" y="1162050"/>
                  <a:chExt cx="7315200" cy="4895850"/>
                </a:xfrm>
                <a:solidFill>
                  <a:schemeClr val="bg1"/>
                </a:solidFill>
              </p:grpSpPr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732ACB08-0189-BEFE-6D43-1442465A3BF4}"/>
                      </a:ext>
                    </a:extLst>
                  </p:cNvPr>
                  <p:cNvSpPr/>
                  <p:nvPr/>
                </p:nvSpPr>
                <p:spPr>
                  <a:xfrm>
                    <a:off x="2895600" y="1162050"/>
                    <a:ext cx="7315200" cy="4895850"/>
                  </a:xfrm>
                  <a:custGeom>
                    <a:avLst/>
                    <a:gdLst>
                      <a:gd name="connsiteX0" fmla="*/ 1085850 w 7315200"/>
                      <a:gd name="connsiteY0" fmla="*/ 981075 h 4895850"/>
                      <a:gd name="connsiteX1" fmla="*/ 1447800 w 7315200"/>
                      <a:gd name="connsiteY1" fmla="*/ 1009650 h 4895850"/>
                      <a:gd name="connsiteX2" fmla="*/ 1781175 w 7315200"/>
                      <a:gd name="connsiteY2" fmla="*/ 1104900 h 4895850"/>
                      <a:gd name="connsiteX3" fmla="*/ 2219325 w 7315200"/>
                      <a:gd name="connsiteY3" fmla="*/ 1285875 h 4895850"/>
                      <a:gd name="connsiteX4" fmla="*/ 2676525 w 7315200"/>
                      <a:gd name="connsiteY4" fmla="*/ 1485900 h 4895850"/>
                      <a:gd name="connsiteX5" fmla="*/ 2800350 w 7315200"/>
                      <a:gd name="connsiteY5" fmla="*/ 1466850 h 4895850"/>
                      <a:gd name="connsiteX6" fmla="*/ 2847975 w 7315200"/>
                      <a:gd name="connsiteY6" fmla="*/ 1409700 h 4895850"/>
                      <a:gd name="connsiteX7" fmla="*/ 2895600 w 7315200"/>
                      <a:gd name="connsiteY7" fmla="*/ 1352550 h 4895850"/>
                      <a:gd name="connsiteX8" fmla="*/ 2886075 w 7315200"/>
                      <a:gd name="connsiteY8" fmla="*/ 1276350 h 4895850"/>
                      <a:gd name="connsiteX9" fmla="*/ 3038475 w 7315200"/>
                      <a:gd name="connsiteY9" fmla="*/ 1333500 h 4895850"/>
                      <a:gd name="connsiteX10" fmla="*/ 3171825 w 7315200"/>
                      <a:gd name="connsiteY10" fmla="*/ 1476375 h 4895850"/>
                      <a:gd name="connsiteX11" fmla="*/ 3248025 w 7315200"/>
                      <a:gd name="connsiteY11" fmla="*/ 1619250 h 4895850"/>
                      <a:gd name="connsiteX12" fmla="*/ 3419475 w 7315200"/>
                      <a:gd name="connsiteY12" fmla="*/ 1762125 h 4895850"/>
                      <a:gd name="connsiteX13" fmla="*/ 3733800 w 7315200"/>
                      <a:gd name="connsiteY13" fmla="*/ 1990725 h 4895850"/>
                      <a:gd name="connsiteX14" fmla="*/ 4286250 w 7315200"/>
                      <a:gd name="connsiteY14" fmla="*/ 2247900 h 4895850"/>
                      <a:gd name="connsiteX15" fmla="*/ 4924425 w 7315200"/>
                      <a:gd name="connsiteY15" fmla="*/ 2571750 h 4895850"/>
                      <a:gd name="connsiteX16" fmla="*/ 5372100 w 7315200"/>
                      <a:gd name="connsiteY16" fmla="*/ 2857500 h 4895850"/>
                      <a:gd name="connsiteX17" fmla="*/ 5876925 w 7315200"/>
                      <a:gd name="connsiteY17" fmla="*/ 3143250 h 4895850"/>
                      <a:gd name="connsiteX18" fmla="*/ 6391275 w 7315200"/>
                      <a:gd name="connsiteY18" fmla="*/ 3476625 h 4895850"/>
                      <a:gd name="connsiteX19" fmla="*/ 7019925 w 7315200"/>
                      <a:gd name="connsiteY19" fmla="*/ 3914775 h 4895850"/>
                      <a:gd name="connsiteX20" fmla="*/ 7315200 w 7315200"/>
                      <a:gd name="connsiteY20" fmla="*/ 4162425 h 4895850"/>
                      <a:gd name="connsiteX21" fmla="*/ 7315200 w 7315200"/>
                      <a:gd name="connsiteY21" fmla="*/ 4324350 h 4895850"/>
                      <a:gd name="connsiteX22" fmla="*/ 7200900 w 7315200"/>
                      <a:gd name="connsiteY22" fmla="*/ 4533900 h 4895850"/>
                      <a:gd name="connsiteX23" fmla="*/ 6924675 w 7315200"/>
                      <a:gd name="connsiteY23" fmla="*/ 4629150 h 4895850"/>
                      <a:gd name="connsiteX24" fmla="*/ 6286500 w 7315200"/>
                      <a:gd name="connsiteY24" fmla="*/ 4667250 h 4895850"/>
                      <a:gd name="connsiteX25" fmla="*/ 5705475 w 7315200"/>
                      <a:gd name="connsiteY25" fmla="*/ 4562475 h 4895850"/>
                      <a:gd name="connsiteX26" fmla="*/ 5267325 w 7315200"/>
                      <a:gd name="connsiteY26" fmla="*/ 4457700 h 4895850"/>
                      <a:gd name="connsiteX27" fmla="*/ 4876800 w 7315200"/>
                      <a:gd name="connsiteY27" fmla="*/ 4295775 h 4895850"/>
                      <a:gd name="connsiteX28" fmla="*/ 4724400 w 7315200"/>
                      <a:gd name="connsiteY28" fmla="*/ 4457700 h 4895850"/>
                      <a:gd name="connsiteX29" fmla="*/ 4562475 w 7315200"/>
                      <a:gd name="connsiteY29" fmla="*/ 4629150 h 4895850"/>
                      <a:gd name="connsiteX30" fmla="*/ 4324350 w 7315200"/>
                      <a:gd name="connsiteY30" fmla="*/ 4772025 h 4895850"/>
                      <a:gd name="connsiteX31" fmla="*/ 4133850 w 7315200"/>
                      <a:gd name="connsiteY31" fmla="*/ 4876800 h 4895850"/>
                      <a:gd name="connsiteX32" fmla="*/ 3876675 w 7315200"/>
                      <a:gd name="connsiteY32" fmla="*/ 4895850 h 4895850"/>
                      <a:gd name="connsiteX33" fmla="*/ 3724275 w 7315200"/>
                      <a:gd name="connsiteY33" fmla="*/ 4800600 h 4895850"/>
                      <a:gd name="connsiteX34" fmla="*/ 3914775 w 7315200"/>
                      <a:gd name="connsiteY34" fmla="*/ 4638675 h 4895850"/>
                      <a:gd name="connsiteX35" fmla="*/ 4133850 w 7315200"/>
                      <a:gd name="connsiteY35" fmla="*/ 4314825 h 4895850"/>
                      <a:gd name="connsiteX36" fmla="*/ 4295775 w 7315200"/>
                      <a:gd name="connsiteY36" fmla="*/ 4162425 h 4895850"/>
                      <a:gd name="connsiteX37" fmla="*/ 4267200 w 7315200"/>
                      <a:gd name="connsiteY37" fmla="*/ 4124325 h 4895850"/>
                      <a:gd name="connsiteX38" fmla="*/ 3990975 w 7315200"/>
                      <a:gd name="connsiteY38" fmla="*/ 3933825 h 4895850"/>
                      <a:gd name="connsiteX39" fmla="*/ 3914775 w 7315200"/>
                      <a:gd name="connsiteY39" fmla="*/ 3933825 h 4895850"/>
                      <a:gd name="connsiteX40" fmla="*/ 3657600 w 7315200"/>
                      <a:gd name="connsiteY40" fmla="*/ 3981450 h 4895850"/>
                      <a:gd name="connsiteX41" fmla="*/ 3276600 w 7315200"/>
                      <a:gd name="connsiteY41" fmla="*/ 4000500 h 4895850"/>
                      <a:gd name="connsiteX42" fmla="*/ 2943225 w 7315200"/>
                      <a:gd name="connsiteY42" fmla="*/ 3990975 h 4895850"/>
                      <a:gd name="connsiteX43" fmla="*/ 2552700 w 7315200"/>
                      <a:gd name="connsiteY43" fmla="*/ 3829050 h 4895850"/>
                      <a:gd name="connsiteX44" fmla="*/ 2371725 w 7315200"/>
                      <a:gd name="connsiteY44" fmla="*/ 3695700 h 4895850"/>
                      <a:gd name="connsiteX45" fmla="*/ 2333625 w 7315200"/>
                      <a:gd name="connsiteY45" fmla="*/ 3571875 h 4895850"/>
                      <a:gd name="connsiteX46" fmla="*/ 2476500 w 7315200"/>
                      <a:gd name="connsiteY46" fmla="*/ 3524250 h 4895850"/>
                      <a:gd name="connsiteX47" fmla="*/ 2905125 w 7315200"/>
                      <a:gd name="connsiteY47" fmla="*/ 3552825 h 4895850"/>
                      <a:gd name="connsiteX48" fmla="*/ 3238500 w 7315200"/>
                      <a:gd name="connsiteY48" fmla="*/ 3543300 h 4895850"/>
                      <a:gd name="connsiteX49" fmla="*/ 3124200 w 7315200"/>
                      <a:gd name="connsiteY49" fmla="*/ 3457575 h 4895850"/>
                      <a:gd name="connsiteX50" fmla="*/ 2971800 w 7315200"/>
                      <a:gd name="connsiteY50" fmla="*/ 3314700 h 4895850"/>
                      <a:gd name="connsiteX51" fmla="*/ 2571750 w 7315200"/>
                      <a:gd name="connsiteY51" fmla="*/ 3009900 h 4895850"/>
                      <a:gd name="connsiteX52" fmla="*/ 2295525 w 7315200"/>
                      <a:gd name="connsiteY52" fmla="*/ 2714625 h 4895850"/>
                      <a:gd name="connsiteX53" fmla="*/ 1933575 w 7315200"/>
                      <a:gd name="connsiteY53" fmla="*/ 2238375 h 4895850"/>
                      <a:gd name="connsiteX54" fmla="*/ 1733550 w 7315200"/>
                      <a:gd name="connsiteY54" fmla="*/ 1981200 h 4895850"/>
                      <a:gd name="connsiteX55" fmla="*/ 1457325 w 7315200"/>
                      <a:gd name="connsiteY55" fmla="*/ 1638300 h 4895850"/>
                      <a:gd name="connsiteX56" fmla="*/ 1295400 w 7315200"/>
                      <a:gd name="connsiteY56" fmla="*/ 1466850 h 4895850"/>
                      <a:gd name="connsiteX57" fmla="*/ 1009650 w 7315200"/>
                      <a:gd name="connsiteY57" fmla="*/ 1209675 h 4895850"/>
                      <a:gd name="connsiteX58" fmla="*/ 876300 w 7315200"/>
                      <a:gd name="connsiteY58" fmla="*/ 1152525 h 4895850"/>
                      <a:gd name="connsiteX59" fmla="*/ 514350 w 7315200"/>
                      <a:gd name="connsiteY59" fmla="*/ 1247775 h 4895850"/>
                      <a:gd name="connsiteX60" fmla="*/ 200025 w 7315200"/>
                      <a:gd name="connsiteY60" fmla="*/ 1228725 h 4895850"/>
                      <a:gd name="connsiteX61" fmla="*/ 0 w 7315200"/>
                      <a:gd name="connsiteY61" fmla="*/ 1095375 h 4895850"/>
                      <a:gd name="connsiteX62" fmla="*/ 28575 w 7315200"/>
                      <a:gd name="connsiteY62" fmla="*/ 1019175 h 4895850"/>
                      <a:gd name="connsiteX63" fmla="*/ 190500 w 7315200"/>
                      <a:gd name="connsiteY63" fmla="*/ 923925 h 4895850"/>
                      <a:gd name="connsiteX64" fmla="*/ 371475 w 7315200"/>
                      <a:gd name="connsiteY64" fmla="*/ 904875 h 4895850"/>
                      <a:gd name="connsiteX65" fmla="*/ 752475 w 7315200"/>
                      <a:gd name="connsiteY65" fmla="*/ 752475 h 4895850"/>
                      <a:gd name="connsiteX66" fmla="*/ 781050 w 7315200"/>
                      <a:gd name="connsiteY66" fmla="*/ 495300 h 4895850"/>
                      <a:gd name="connsiteX67" fmla="*/ 762000 w 7315200"/>
                      <a:gd name="connsiteY67" fmla="*/ 238125 h 4895850"/>
                      <a:gd name="connsiteX68" fmla="*/ 695325 w 7315200"/>
                      <a:gd name="connsiteY68" fmla="*/ 28575 h 4895850"/>
                      <a:gd name="connsiteX69" fmla="*/ 790575 w 7315200"/>
                      <a:gd name="connsiteY69" fmla="*/ 0 h 4895850"/>
                      <a:gd name="connsiteX70" fmla="*/ 1057275 w 7315200"/>
                      <a:gd name="connsiteY70" fmla="*/ 200025 h 4895850"/>
                      <a:gd name="connsiteX71" fmla="*/ 1123950 w 7315200"/>
                      <a:gd name="connsiteY71" fmla="*/ 552450 h 4895850"/>
                      <a:gd name="connsiteX72" fmla="*/ 1133475 w 7315200"/>
                      <a:gd name="connsiteY72" fmla="*/ 781050 h 4895850"/>
                      <a:gd name="connsiteX73" fmla="*/ 1085850 w 7315200"/>
                      <a:gd name="connsiteY73" fmla="*/ 981075 h 4895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7315200" h="4895850">
                        <a:moveTo>
                          <a:pt x="1085850" y="981075"/>
                        </a:moveTo>
                        <a:lnTo>
                          <a:pt x="1447800" y="1009650"/>
                        </a:lnTo>
                        <a:lnTo>
                          <a:pt x="1781175" y="1104900"/>
                        </a:lnTo>
                        <a:lnTo>
                          <a:pt x="2219325" y="1285875"/>
                        </a:lnTo>
                        <a:lnTo>
                          <a:pt x="2676525" y="1485900"/>
                        </a:lnTo>
                        <a:lnTo>
                          <a:pt x="2800350" y="1466850"/>
                        </a:lnTo>
                        <a:lnTo>
                          <a:pt x="2847975" y="1409700"/>
                        </a:lnTo>
                        <a:lnTo>
                          <a:pt x="2895600" y="1352550"/>
                        </a:lnTo>
                        <a:lnTo>
                          <a:pt x="2886075" y="1276350"/>
                        </a:lnTo>
                        <a:lnTo>
                          <a:pt x="3038475" y="1333500"/>
                        </a:lnTo>
                        <a:lnTo>
                          <a:pt x="3171825" y="1476375"/>
                        </a:lnTo>
                        <a:lnTo>
                          <a:pt x="3248025" y="1619250"/>
                        </a:lnTo>
                        <a:lnTo>
                          <a:pt x="3419475" y="1762125"/>
                        </a:lnTo>
                        <a:lnTo>
                          <a:pt x="3733800" y="1990725"/>
                        </a:lnTo>
                        <a:lnTo>
                          <a:pt x="4286250" y="2247900"/>
                        </a:lnTo>
                        <a:lnTo>
                          <a:pt x="4924425" y="2571750"/>
                        </a:lnTo>
                        <a:lnTo>
                          <a:pt x="5372100" y="2857500"/>
                        </a:lnTo>
                        <a:lnTo>
                          <a:pt x="5876925" y="3143250"/>
                        </a:lnTo>
                        <a:lnTo>
                          <a:pt x="6391275" y="3476625"/>
                        </a:lnTo>
                        <a:lnTo>
                          <a:pt x="7019925" y="3914775"/>
                        </a:lnTo>
                        <a:lnTo>
                          <a:pt x="7315200" y="4162425"/>
                        </a:lnTo>
                        <a:lnTo>
                          <a:pt x="7315200" y="4324350"/>
                        </a:lnTo>
                        <a:lnTo>
                          <a:pt x="7200900" y="4533900"/>
                        </a:lnTo>
                        <a:lnTo>
                          <a:pt x="6924675" y="4629150"/>
                        </a:lnTo>
                        <a:lnTo>
                          <a:pt x="6286500" y="4667250"/>
                        </a:lnTo>
                        <a:lnTo>
                          <a:pt x="5705475" y="4562475"/>
                        </a:lnTo>
                        <a:lnTo>
                          <a:pt x="5267325" y="4457700"/>
                        </a:lnTo>
                        <a:lnTo>
                          <a:pt x="4876800" y="4295775"/>
                        </a:lnTo>
                        <a:lnTo>
                          <a:pt x="4724400" y="4457700"/>
                        </a:lnTo>
                        <a:lnTo>
                          <a:pt x="4562475" y="4629150"/>
                        </a:lnTo>
                        <a:lnTo>
                          <a:pt x="4324350" y="4772025"/>
                        </a:lnTo>
                        <a:lnTo>
                          <a:pt x="4133850" y="4876800"/>
                        </a:lnTo>
                        <a:lnTo>
                          <a:pt x="3876675" y="4895850"/>
                        </a:lnTo>
                        <a:lnTo>
                          <a:pt x="3724275" y="4800600"/>
                        </a:lnTo>
                        <a:lnTo>
                          <a:pt x="3914775" y="4638675"/>
                        </a:lnTo>
                        <a:lnTo>
                          <a:pt x="4133850" y="4314825"/>
                        </a:lnTo>
                        <a:lnTo>
                          <a:pt x="4295775" y="4162425"/>
                        </a:lnTo>
                        <a:lnTo>
                          <a:pt x="4267200" y="4124325"/>
                        </a:lnTo>
                        <a:lnTo>
                          <a:pt x="3990975" y="3933825"/>
                        </a:lnTo>
                        <a:lnTo>
                          <a:pt x="3914775" y="3933825"/>
                        </a:lnTo>
                        <a:lnTo>
                          <a:pt x="3657600" y="3981450"/>
                        </a:lnTo>
                        <a:lnTo>
                          <a:pt x="3276600" y="4000500"/>
                        </a:lnTo>
                        <a:lnTo>
                          <a:pt x="2943225" y="3990975"/>
                        </a:lnTo>
                        <a:lnTo>
                          <a:pt x="2552700" y="3829050"/>
                        </a:lnTo>
                        <a:lnTo>
                          <a:pt x="2371725" y="3695700"/>
                        </a:lnTo>
                        <a:lnTo>
                          <a:pt x="2333625" y="3571875"/>
                        </a:lnTo>
                        <a:lnTo>
                          <a:pt x="2476500" y="3524250"/>
                        </a:lnTo>
                        <a:lnTo>
                          <a:pt x="2905125" y="3552825"/>
                        </a:lnTo>
                        <a:lnTo>
                          <a:pt x="3238500" y="3543300"/>
                        </a:lnTo>
                        <a:lnTo>
                          <a:pt x="3124200" y="3457575"/>
                        </a:lnTo>
                        <a:lnTo>
                          <a:pt x="2971800" y="3314700"/>
                        </a:lnTo>
                        <a:lnTo>
                          <a:pt x="2571750" y="3009900"/>
                        </a:lnTo>
                        <a:lnTo>
                          <a:pt x="2295525" y="2714625"/>
                        </a:lnTo>
                        <a:lnTo>
                          <a:pt x="1933575" y="2238375"/>
                        </a:lnTo>
                        <a:lnTo>
                          <a:pt x="1733550" y="1981200"/>
                        </a:lnTo>
                        <a:lnTo>
                          <a:pt x="1457325" y="1638300"/>
                        </a:lnTo>
                        <a:lnTo>
                          <a:pt x="1295400" y="1466850"/>
                        </a:lnTo>
                        <a:lnTo>
                          <a:pt x="1009650" y="1209675"/>
                        </a:lnTo>
                        <a:lnTo>
                          <a:pt x="876300" y="1152525"/>
                        </a:lnTo>
                        <a:lnTo>
                          <a:pt x="514350" y="1247775"/>
                        </a:lnTo>
                        <a:lnTo>
                          <a:pt x="200025" y="1228725"/>
                        </a:lnTo>
                        <a:lnTo>
                          <a:pt x="0" y="1095375"/>
                        </a:lnTo>
                        <a:lnTo>
                          <a:pt x="28575" y="1019175"/>
                        </a:lnTo>
                        <a:lnTo>
                          <a:pt x="190500" y="923925"/>
                        </a:lnTo>
                        <a:lnTo>
                          <a:pt x="371475" y="904875"/>
                        </a:lnTo>
                        <a:lnTo>
                          <a:pt x="752475" y="752475"/>
                        </a:lnTo>
                        <a:lnTo>
                          <a:pt x="781050" y="495300"/>
                        </a:lnTo>
                        <a:lnTo>
                          <a:pt x="762000" y="238125"/>
                        </a:lnTo>
                        <a:lnTo>
                          <a:pt x="695325" y="28575"/>
                        </a:lnTo>
                        <a:lnTo>
                          <a:pt x="790575" y="0"/>
                        </a:lnTo>
                        <a:lnTo>
                          <a:pt x="1057275" y="200025"/>
                        </a:lnTo>
                        <a:lnTo>
                          <a:pt x="1123950" y="552450"/>
                        </a:lnTo>
                        <a:lnTo>
                          <a:pt x="1133475" y="781050"/>
                        </a:lnTo>
                        <a:lnTo>
                          <a:pt x="1085850" y="981075"/>
                        </a:lnTo>
                        <a:close/>
                      </a:path>
                    </a:pathLst>
                  </a:custGeom>
                  <a:grp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EA6CDC18-DB72-8368-0E62-A9BFFCB10380}"/>
                      </a:ext>
                    </a:extLst>
                  </p:cNvPr>
                  <p:cNvSpPr/>
                  <p:nvPr/>
                </p:nvSpPr>
                <p:spPr>
                  <a:xfrm>
                    <a:off x="8020050" y="4505325"/>
                    <a:ext cx="2152650" cy="923925"/>
                  </a:xfrm>
                  <a:custGeom>
                    <a:avLst/>
                    <a:gdLst>
                      <a:gd name="connsiteX0" fmla="*/ 2152650 w 2152650"/>
                      <a:gd name="connsiteY0" fmla="*/ 923925 h 923925"/>
                      <a:gd name="connsiteX1" fmla="*/ 1762125 w 2152650"/>
                      <a:gd name="connsiteY1" fmla="*/ 762000 h 923925"/>
                      <a:gd name="connsiteX2" fmla="*/ 1362075 w 2152650"/>
                      <a:gd name="connsiteY2" fmla="*/ 647700 h 923925"/>
                      <a:gd name="connsiteX3" fmla="*/ 1114425 w 2152650"/>
                      <a:gd name="connsiteY3" fmla="*/ 533400 h 923925"/>
                      <a:gd name="connsiteX4" fmla="*/ 838200 w 2152650"/>
                      <a:gd name="connsiteY4" fmla="*/ 400050 h 923925"/>
                      <a:gd name="connsiteX5" fmla="*/ 619125 w 2152650"/>
                      <a:gd name="connsiteY5" fmla="*/ 257175 h 923925"/>
                      <a:gd name="connsiteX6" fmla="*/ 476250 w 2152650"/>
                      <a:gd name="connsiteY6" fmla="*/ 190500 h 923925"/>
                      <a:gd name="connsiteX7" fmla="*/ 295275 w 2152650"/>
                      <a:gd name="connsiteY7" fmla="*/ 247650 h 923925"/>
                      <a:gd name="connsiteX8" fmla="*/ 152400 w 2152650"/>
                      <a:gd name="connsiteY8" fmla="*/ 295275 h 923925"/>
                      <a:gd name="connsiteX9" fmla="*/ 0 w 2152650"/>
                      <a:gd name="connsiteY9" fmla="*/ 219075 h 923925"/>
                      <a:gd name="connsiteX10" fmla="*/ 0 w 2152650"/>
                      <a:gd name="connsiteY10" fmla="*/ 104775 h 923925"/>
                      <a:gd name="connsiteX11" fmla="*/ 57150 w 2152650"/>
                      <a:gd name="connsiteY11" fmla="*/ 0 h 923925"/>
                      <a:gd name="connsiteX12" fmla="*/ 228600 w 2152650"/>
                      <a:gd name="connsiteY12" fmla="*/ 28575 h 923925"/>
                      <a:gd name="connsiteX13" fmla="*/ 285750 w 2152650"/>
                      <a:gd name="connsiteY13" fmla="*/ 76200 h 923925"/>
                      <a:gd name="connsiteX14" fmla="*/ 295275 w 2152650"/>
                      <a:gd name="connsiteY14" fmla="*/ 200025 h 923925"/>
                      <a:gd name="connsiteX15" fmla="*/ 266700 w 2152650"/>
                      <a:gd name="connsiteY15" fmla="*/ 257175 h 92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52650" h="923925">
                        <a:moveTo>
                          <a:pt x="2152650" y="923925"/>
                        </a:moveTo>
                        <a:lnTo>
                          <a:pt x="1762125" y="762000"/>
                        </a:lnTo>
                        <a:lnTo>
                          <a:pt x="1362075" y="647700"/>
                        </a:lnTo>
                        <a:lnTo>
                          <a:pt x="1114425" y="533400"/>
                        </a:lnTo>
                        <a:lnTo>
                          <a:pt x="838200" y="400050"/>
                        </a:lnTo>
                        <a:lnTo>
                          <a:pt x="619125" y="257175"/>
                        </a:lnTo>
                        <a:lnTo>
                          <a:pt x="476250" y="190500"/>
                        </a:lnTo>
                        <a:lnTo>
                          <a:pt x="295275" y="247650"/>
                        </a:lnTo>
                        <a:lnTo>
                          <a:pt x="152400" y="295275"/>
                        </a:lnTo>
                        <a:lnTo>
                          <a:pt x="0" y="219075"/>
                        </a:lnTo>
                        <a:lnTo>
                          <a:pt x="0" y="104775"/>
                        </a:lnTo>
                        <a:lnTo>
                          <a:pt x="57150" y="0"/>
                        </a:lnTo>
                        <a:lnTo>
                          <a:pt x="228600" y="28575"/>
                        </a:lnTo>
                        <a:lnTo>
                          <a:pt x="285750" y="76200"/>
                        </a:lnTo>
                        <a:lnTo>
                          <a:pt x="295275" y="200025"/>
                        </a:lnTo>
                        <a:lnTo>
                          <a:pt x="266700" y="257175"/>
                        </a:lnTo>
                      </a:path>
                    </a:pathLst>
                  </a:cu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EB8E02F-2E4F-AE93-B3A7-0C089709C1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07935" y="2027018"/>
                  <a:ext cx="1349494" cy="702861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1088C-1F19-0B8F-0270-F57548A08A10}"/>
                  </a:ext>
                </a:extLst>
              </p:cNvPr>
              <p:cNvSpPr/>
              <p:nvPr/>
            </p:nvSpPr>
            <p:spPr>
              <a:xfrm>
                <a:off x="9325701" y="2928506"/>
                <a:ext cx="1666843" cy="11635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D9948B-2F71-D3D0-7F2D-9522AC52A4DE}"/>
              </a:ext>
            </a:extLst>
          </p:cNvPr>
          <p:cNvGrpSpPr/>
          <p:nvPr/>
        </p:nvGrpSpPr>
        <p:grpSpPr>
          <a:xfrm>
            <a:off x="561965" y="868881"/>
            <a:ext cx="3810325" cy="5716832"/>
            <a:chOff x="561965" y="868881"/>
            <a:chExt cx="3810325" cy="5716832"/>
          </a:xfrm>
        </p:grpSpPr>
        <p:pic>
          <p:nvPicPr>
            <p:cNvPr id="12" name="Picture 11" descr="A graph with green lines&#10;&#10;AI-generated content may be incorrect.">
              <a:extLst>
                <a:ext uri="{FF2B5EF4-FFF2-40B4-BE49-F238E27FC236}">
                  <a16:creationId xmlns:a16="http://schemas.microsoft.com/office/drawing/2014/main" id="{9E2D1867-9C2D-E83C-C848-28A6A4BA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5" y="868881"/>
              <a:ext cx="3420000" cy="2565000"/>
            </a:xfrm>
            <a:prstGeom prst="rect">
              <a:avLst/>
            </a:prstGeom>
          </p:spPr>
        </p:pic>
        <p:pic>
          <p:nvPicPr>
            <p:cNvPr id="13" name="Picture 12" descr="A graph of a ship&#10;&#10;AI-generated content may be incorrect.">
              <a:extLst>
                <a:ext uri="{FF2B5EF4-FFF2-40B4-BE49-F238E27FC236}">
                  <a16:creationId xmlns:a16="http://schemas.microsoft.com/office/drawing/2014/main" id="{158AA8A4-D1C4-3807-3DBA-518E5E01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5" y="4020712"/>
              <a:ext cx="3420000" cy="2565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36492C-B97F-FF39-DF95-A225421BE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2796" y="5478447"/>
              <a:ext cx="1349494" cy="70286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8E9C1FB-B731-1B20-3BCB-060A22EEBCBA}"/>
                </a:ext>
              </a:extLst>
            </p:cNvPr>
            <p:cNvGrpSpPr/>
            <p:nvPr/>
          </p:nvGrpSpPr>
          <p:grpSpPr>
            <a:xfrm>
              <a:off x="2272609" y="1791187"/>
              <a:ext cx="1491610" cy="999251"/>
              <a:chOff x="2895600" y="1162050"/>
              <a:chExt cx="7315200" cy="4895850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8BAAE9D-E556-FD0B-B6F9-D2650CBAF191}"/>
                  </a:ext>
                </a:extLst>
              </p:cNvPr>
              <p:cNvSpPr/>
              <p:nvPr/>
            </p:nvSpPr>
            <p:spPr>
              <a:xfrm>
                <a:off x="2895600" y="1162050"/>
                <a:ext cx="7315200" cy="4895850"/>
              </a:xfrm>
              <a:custGeom>
                <a:avLst/>
                <a:gdLst>
                  <a:gd name="connsiteX0" fmla="*/ 1085850 w 7315200"/>
                  <a:gd name="connsiteY0" fmla="*/ 981075 h 4895850"/>
                  <a:gd name="connsiteX1" fmla="*/ 1447800 w 7315200"/>
                  <a:gd name="connsiteY1" fmla="*/ 1009650 h 4895850"/>
                  <a:gd name="connsiteX2" fmla="*/ 1781175 w 7315200"/>
                  <a:gd name="connsiteY2" fmla="*/ 1104900 h 4895850"/>
                  <a:gd name="connsiteX3" fmla="*/ 2219325 w 7315200"/>
                  <a:gd name="connsiteY3" fmla="*/ 1285875 h 4895850"/>
                  <a:gd name="connsiteX4" fmla="*/ 2676525 w 7315200"/>
                  <a:gd name="connsiteY4" fmla="*/ 1485900 h 4895850"/>
                  <a:gd name="connsiteX5" fmla="*/ 2800350 w 7315200"/>
                  <a:gd name="connsiteY5" fmla="*/ 1466850 h 4895850"/>
                  <a:gd name="connsiteX6" fmla="*/ 2847975 w 7315200"/>
                  <a:gd name="connsiteY6" fmla="*/ 1409700 h 4895850"/>
                  <a:gd name="connsiteX7" fmla="*/ 2895600 w 7315200"/>
                  <a:gd name="connsiteY7" fmla="*/ 1352550 h 4895850"/>
                  <a:gd name="connsiteX8" fmla="*/ 2886075 w 7315200"/>
                  <a:gd name="connsiteY8" fmla="*/ 1276350 h 4895850"/>
                  <a:gd name="connsiteX9" fmla="*/ 3038475 w 7315200"/>
                  <a:gd name="connsiteY9" fmla="*/ 1333500 h 4895850"/>
                  <a:gd name="connsiteX10" fmla="*/ 3171825 w 7315200"/>
                  <a:gd name="connsiteY10" fmla="*/ 1476375 h 4895850"/>
                  <a:gd name="connsiteX11" fmla="*/ 3248025 w 7315200"/>
                  <a:gd name="connsiteY11" fmla="*/ 1619250 h 4895850"/>
                  <a:gd name="connsiteX12" fmla="*/ 3419475 w 7315200"/>
                  <a:gd name="connsiteY12" fmla="*/ 1762125 h 4895850"/>
                  <a:gd name="connsiteX13" fmla="*/ 3733800 w 7315200"/>
                  <a:gd name="connsiteY13" fmla="*/ 1990725 h 4895850"/>
                  <a:gd name="connsiteX14" fmla="*/ 4286250 w 7315200"/>
                  <a:gd name="connsiteY14" fmla="*/ 2247900 h 4895850"/>
                  <a:gd name="connsiteX15" fmla="*/ 4924425 w 7315200"/>
                  <a:gd name="connsiteY15" fmla="*/ 2571750 h 4895850"/>
                  <a:gd name="connsiteX16" fmla="*/ 5372100 w 7315200"/>
                  <a:gd name="connsiteY16" fmla="*/ 2857500 h 4895850"/>
                  <a:gd name="connsiteX17" fmla="*/ 5876925 w 7315200"/>
                  <a:gd name="connsiteY17" fmla="*/ 3143250 h 4895850"/>
                  <a:gd name="connsiteX18" fmla="*/ 6391275 w 7315200"/>
                  <a:gd name="connsiteY18" fmla="*/ 3476625 h 4895850"/>
                  <a:gd name="connsiteX19" fmla="*/ 7019925 w 7315200"/>
                  <a:gd name="connsiteY19" fmla="*/ 3914775 h 4895850"/>
                  <a:gd name="connsiteX20" fmla="*/ 7315200 w 7315200"/>
                  <a:gd name="connsiteY20" fmla="*/ 4162425 h 4895850"/>
                  <a:gd name="connsiteX21" fmla="*/ 7315200 w 7315200"/>
                  <a:gd name="connsiteY21" fmla="*/ 4324350 h 4895850"/>
                  <a:gd name="connsiteX22" fmla="*/ 7200900 w 7315200"/>
                  <a:gd name="connsiteY22" fmla="*/ 4533900 h 4895850"/>
                  <a:gd name="connsiteX23" fmla="*/ 6924675 w 7315200"/>
                  <a:gd name="connsiteY23" fmla="*/ 4629150 h 4895850"/>
                  <a:gd name="connsiteX24" fmla="*/ 6286500 w 7315200"/>
                  <a:gd name="connsiteY24" fmla="*/ 4667250 h 4895850"/>
                  <a:gd name="connsiteX25" fmla="*/ 5705475 w 7315200"/>
                  <a:gd name="connsiteY25" fmla="*/ 4562475 h 4895850"/>
                  <a:gd name="connsiteX26" fmla="*/ 5267325 w 7315200"/>
                  <a:gd name="connsiteY26" fmla="*/ 4457700 h 4895850"/>
                  <a:gd name="connsiteX27" fmla="*/ 4876800 w 7315200"/>
                  <a:gd name="connsiteY27" fmla="*/ 4295775 h 4895850"/>
                  <a:gd name="connsiteX28" fmla="*/ 4724400 w 7315200"/>
                  <a:gd name="connsiteY28" fmla="*/ 4457700 h 4895850"/>
                  <a:gd name="connsiteX29" fmla="*/ 4562475 w 7315200"/>
                  <a:gd name="connsiteY29" fmla="*/ 4629150 h 4895850"/>
                  <a:gd name="connsiteX30" fmla="*/ 4324350 w 7315200"/>
                  <a:gd name="connsiteY30" fmla="*/ 4772025 h 4895850"/>
                  <a:gd name="connsiteX31" fmla="*/ 4133850 w 7315200"/>
                  <a:gd name="connsiteY31" fmla="*/ 4876800 h 4895850"/>
                  <a:gd name="connsiteX32" fmla="*/ 3876675 w 7315200"/>
                  <a:gd name="connsiteY32" fmla="*/ 4895850 h 4895850"/>
                  <a:gd name="connsiteX33" fmla="*/ 3724275 w 7315200"/>
                  <a:gd name="connsiteY33" fmla="*/ 4800600 h 4895850"/>
                  <a:gd name="connsiteX34" fmla="*/ 3914775 w 7315200"/>
                  <a:gd name="connsiteY34" fmla="*/ 4638675 h 4895850"/>
                  <a:gd name="connsiteX35" fmla="*/ 4133850 w 7315200"/>
                  <a:gd name="connsiteY35" fmla="*/ 4314825 h 4895850"/>
                  <a:gd name="connsiteX36" fmla="*/ 4295775 w 7315200"/>
                  <a:gd name="connsiteY36" fmla="*/ 4162425 h 4895850"/>
                  <a:gd name="connsiteX37" fmla="*/ 4267200 w 7315200"/>
                  <a:gd name="connsiteY37" fmla="*/ 4124325 h 4895850"/>
                  <a:gd name="connsiteX38" fmla="*/ 3990975 w 7315200"/>
                  <a:gd name="connsiteY38" fmla="*/ 3933825 h 4895850"/>
                  <a:gd name="connsiteX39" fmla="*/ 3914775 w 7315200"/>
                  <a:gd name="connsiteY39" fmla="*/ 3933825 h 4895850"/>
                  <a:gd name="connsiteX40" fmla="*/ 3657600 w 7315200"/>
                  <a:gd name="connsiteY40" fmla="*/ 3981450 h 4895850"/>
                  <a:gd name="connsiteX41" fmla="*/ 3276600 w 7315200"/>
                  <a:gd name="connsiteY41" fmla="*/ 4000500 h 4895850"/>
                  <a:gd name="connsiteX42" fmla="*/ 2943225 w 7315200"/>
                  <a:gd name="connsiteY42" fmla="*/ 3990975 h 4895850"/>
                  <a:gd name="connsiteX43" fmla="*/ 2552700 w 7315200"/>
                  <a:gd name="connsiteY43" fmla="*/ 3829050 h 4895850"/>
                  <a:gd name="connsiteX44" fmla="*/ 2371725 w 7315200"/>
                  <a:gd name="connsiteY44" fmla="*/ 3695700 h 4895850"/>
                  <a:gd name="connsiteX45" fmla="*/ 2333625 w 7315200"/>
                  <a:gd name="connsiteY45" fmla="*/ 3571875 h 4895850"/>
                  <a:gd name="connsiteX46" fmla="*/ 2476500 w 7315200"/>
                  <a:gd name="connsiteY46" fmla="*/ 3524250 h 4895850"/>
                  <a:gd name="connsiteX47" fmla="*/ 2905125 w 7315200"/>
                  <a:gd name="connsiteY47" fmla="*/ 3552825 h 4895850"/>
                  <a:gd name="connsiteX48" fmla="*/ 3238500 w 7315200"/>
                  <a:gd name="connsiteY48" fmla="*/ 3543300 h 4895850"/>
                  <a:gd name="connsiteX49" fmla="*/ 3124200 w 7315200"/>
                  <a:gd name="connsiteY49" fmla="*/ 3457575 h 4895850"/>
                  <a:gd name="connsiteX50" fmla="*/ 2971800 w 7315200"/>
                  <a:gd name="connsiteY50" fmla="*/ 3314700 h 4895850"/>
                  <a:gd name="connsiteX51" fmla="*/ 2571750 w 7315200"/>
                  <a:gd name="connsiteY51" fmla="*/ 3009900 h 4895850"/>
                  <a:gd name="connsiteX52" fmla="*/ 2295525 w 7315200"/>
                  <a:gd name="connsiteY52" fmla="*/ 2714625 h 4895850"/>
                  <a:gd name="connsiteX53" fmla="*/ 1933575 w 7315200"/>
                  <a:gd name="connsiteY53" fmla="*/ 2238375 h 4895850"/>
                  <a:gd name="connsiteX54" fmla="*/ 1733550 w 7315200"/>
                  <a:gd name="connsiteY54" fmla="*/ 1981200 h 4895850"/>
                  <a:gd name="connsiteX55" fmla="*/ 1457325 w 7315200"/>
                  <a:gd name="connsiteY55" fmla="*/ 1638300 h 4895850"/>
                  <a:gd name="connsiteX56" fmla="*/ 1295400 w 7315200"/>
                  <a:gd name="connsiteY56" fmla="*/ 1466850 h 4895850"/>
                  <a:gd name="connsiteX57" fmla="*/ 1009650 w 7315200"/>
                  <a:gd name="connsiteY57" fmla="*/ 1209675 h 4895850"/>
                  <a:gd name="connsiteX58" fmla="*/ 876300 w 7315200"/>
                  <a:gd name="connsiteY58" fmla="*/ 1152525 h 4895850"/>
                  <a:gd name="connsiteX59" fmla="*/ 514350 w 7315200"/>
                  <a:gd name="connsiteY59" fmla="*/ 1247775 h 4895850"/>
                  <a:gd name="connsiteX60" fmla="*/ 200025 w 7315200"/>
                  <a:gd name="connsiteY60" fmla="*/ 1228725 h 4895850"/>
                  <a:gd name="connsiteX61" fmla="*/ 0 w 7315200"/>
                  <a:gd name="connsiteY61" fmla="*/ 1095375 h 4895850"/>
                  <a:gd name="connsiteX62" fmla="*/ 28575 w 7315200"/>
                  <a:gd name="connsiteY62" fmla="*/ 1019175 h 4895850"/>
                  <a:gd name="connsiteX63" fmla="*/ 190500 w 7315200"/>
                  <a:gd name="connsiteY63" fmla="*/ 923925 h 4895850"/>
                  <a:gd name="connsiteX64" fmla="*/ 371475 w 7315200"/>
                  <a:gd name="connsiteY64" fmla="*/ 904875 h 4895850"/>
                  <a:gd name="connsiteX65" fmla="*/ 752475 w 7315200"/>
                  <a:gd name="connsiteY65" fmla="*/ 752475 h 4895850"/>
                  <a:gd name="connsiteX66" fmla="*/ 781050 w 7315200"/>
                  <a:gd name="connsiteY66" fmla="*/ 495300 h 4895850"/>
                  <a:gd name="connsiteX67" fmla="*/ 762000 w 7315200"/>
                  <a:gd name="connsiteY67" fmla="*/ 238125 h 4895850"/>
                  <a:gd name="connsiteX68" fmla="*/ 695325 w 7315200"/>
                  <a:gd name="connsiteY68" fmla="*/ 28575 h 4895850"/>
                  <a:gd name="connsiteX69" fmla="*/ 790575 w 7315200"/>
                  <a:gd name="connsiteY69" fmla="*/ 0 h 4895850"/>
                  <a:gd name="connsiteX70" fmla="*/ 1057275 w 7315200"/>
                  <a:gd name="connsiteY70" fmla="*/ 200025 h 4895850"/>
                  <a:gd name="connsiteX71" fmla="*/ 1123950 w 7315200"/>
                  <a:gd name="connsiteY71" fmla="*/ 552450 h 4895850"/>
                  <a:gd name="connsiteX72" fmla="*/ 1133475 w 7315200"/>
                  <a:gd name="connsiteY72" fmla="*/ 781050 h 4895850"/>
                  <a:gd name="connsiteX73" fmla="*/ 1085850 w 7315200"/>
                  <a:gd name="connsiteY73" fmla="*/ 981075 h 489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315200" h="4895850">
                    <a:moveTo>
                      <a:pt x="1085850" y="981075"/>
                    </a:moveTo>
                    <a:lnTo>
                      <a:pt x="1447800" y="1009650"/>
                    </a:lnTo>
                    <a:lnTo>
                      <a:pt x="1781175" y="1104900"/>
                    </a:lnTo>
                    <a:lnTo>
                      <a:pt x="2219325" y="1285875"/>
                    </a:lnTo>
                    <a:lnTo>
                      <a:pt x="2676525" y="1485900"/>
                    </a:lnTo>
                    <a:lnTo>
                      <a:pt x="2800350" y="1466850"/>
                    </a:lnTo>
                    <a:lnTo>
                      <a:pt x="2847975" y="1409700"/>
                    </a:lnTo>
                    <a:lnTo>
                      <a:pt x="2895600" y="1352550"/>
                    </a:lnTo>
                    <a:lnTo>
                      <a:pt x="2886075" y="1276350"/>
                    </a:lnTo>
                    <a:lnTo>
                      <a:pt x="3038475" y="1333500"/>
                    </a:lnTo>
                    <a:lnTo>
                      <a:pt x="3171825" y="1476375"/>
                    </a:lnTo>
                    <a:lnTo>
                      <a:pt x="3248025" y="1619250"/>
                    </a:lnTo>
                    <a:lnTo>
                      <a:pt x="3419475" y="1762125"/>
                    </a:lnTo>
                    <a:lnTo>
                      <a:pt x="3733800" y="1990725"/>
                    </a:lnTo>
                    <a:lnTo>
                      <a:pt x="4286250" y="2247900"/>
                    </a:lnTo>
                    <a:lnTo>
                      <a:pt x="4924425" y="2571750"/>
                    </a:lnTo>
                    <a:lnTo>
                      <a:pt x="5372100" y="2857500"/>
                    </a:lnTo>
                    <a:lnTo>
                      <a:pt x="5876925" y="3143250"/>
                    </a:lnTo>
                    <a:lnTo>
                      <a:pt x="6391275" y="3476625"/>
                    </a:lnTo>
                    <a:lnTo>
                      <a:pt x="7019925" y="3914775"/>
                    </a:lnTo>
                    <a:lnTo>
                      <a:pt x="7315200" y="4162425"/>
                    </a:lnTo>
                    <a:lnTo>
                      <a:pt x="7315200" y="4324350"/>
                    </a:lnTo>
                    <a:lnTo>
                      <a:pt x="7200900" y="4533900"/>
                    </a:lnTo>
                    <a:lnTo>
                      <a:pt x="6924675" y="4629150"/>
                    </a:lnTo>
                    <a:lnTo>
                      <a:pt x="6286500" y="4667250"/>
                    </a:lnTo>
                    <a:lnTo>
                      <a:pt x="5705475" y="4562475"/>
                    </a:lnTo>
                    <a:lnTo>
                      <a:pt x="5267325" y="4457700"/>
                    </a:lnTo>
                    <a:lnTo>
                      <a:pt x="4876800" y="4295775"/>
                    </a:lnTo>
                    <a:lnTo>
                      <a:pt x="4724400" y="4457700"/>
                    </a:lnTo>
                    <a:lnTo>
                      <a:pt x="4562475" y="4629150"/>
                    </a:lnTo>
                    <a:lnTo>
                      <a:pt x="4324350" y="4772025"/>
                    </a:lnTo>
                    <a:lnTo>
                      <a:pt x="4133850" y="4876800"/>
                    </a:lnTo>
                    <a:lnTo>
                      <a:pt x="3876675" y="4895850"/>
                    </a:lnTo>
                    <a:lnTo>
                      <a:pt x="3724275" y="4800600"/>
                    </a:lnTo>
                    <a:lnTo>
                      <a:pt x="3914775" y="4638675"/>
                    </a:lnTo>
                    <a:lnTo>
                      <a:pt x="4133850" y="4314825"/>
                    </a:lnTo>
                    <a:lnTo>
                      <a:pt x="4295775" y="4162425"/>
                    </a:lnTo>
                    <a:lnTo>
                      <a:pt x="4267200" y="4124325"/>
                    </a:lnTo>
                    <a:lnTo>
                      <a:pt x="3990975" y="3933825"/>
                    </a:lnTo>
                    <a:lnTo>
                      <a:pt x="3914775" y="3933825"/>
                    </a:lnTo>
                    <a:lnTo>
                      <a:pt x="3657600" y="3981450"/>
                    </a:lnTo>
                    <a:lnTo>
                      <a:pt x="3276600" y="4000500"/>
                    </a:lnTo>
                    <a:lnTo>
                      <a:pt x="2943225" y="3990975"/>
                    </a:lnTo>
                    <a:lnTo>
                      <a:pt x="2552700" y="3829050"/>
                    </a:lnTo>
                    <a:lnTo>
                      <a:pt x="2371725" y="3695700"/>
                    </a:lnTo>
                    <a:lnTo>
                      <a:pt x="2333625" y="3571875"/>
                    </a:lnTo>
                    <a:lnTo>
                      <a:pt x="2476500" y="3524250"/>
                    </a:lnTo>
                    <a:lnTo>
                      <a:pt x="2905125" y="3552825"/>
                    </a:lnTo>
                    <a:lnTo>
                      <a:pt x="3238500" y="3543300"/>
                    </a:lnTo>
                    <a:lnTo>
                      <a:pt x="3124200" y="3457575"/>
                    </a:lnTo>
                    <a:lnTo>
                      <a:pt x="2971800" y="3314700"/>
                    </a:lnTo>
                    <a:lnTo>
                      <a:pt x="2571750" y="3009900"/>
                    </a:lnTo>
                    <a:lnTo>
                      <a:pt x="2295525" y="2714625"/>
                    </a:lnTo>
                    <a:lnTo>
                      <a:pt x="1933575" y="2238375"/>
                    </a:lnTo>
                    <a:lnTo>
                      <a:pt x="1733550" y="1981200"/>
                    </a:lnTo>
                    <a:lnTo>
                      <a:pt x="1457325" y="1638300"/>
                    </a:lnTo>
                    <a:lnTo>
                      <a:pt x="1295400" y="1466850"/>
                    </a:lnTo>
                    <a:lnTo>
                      <a:pt x="1009650" y="1209675"/>
                    </a:lnTo>
                    <a:lnTo>
                      <a:pt x="876300" y="1152525"/>
                    </a:lnTo>
                    <a:lnTo>
                      <a:pt x="514350" y="1247775"/>
                    </a:lnTo>
                    <a:lnTo>
                      <a:pt x="200025" y="1228725"/>
                    </a:lnTo>
                    <a:lnTo>
                      <a:pt x="0" y="1095375"/>
                    </a:lnTo>
                    <a:lnTo>
                      <a:pt x="28575" y="1019175"/>
                    </a:lnTo>
                    <a:lnTo>
                      <a:pt x="190500" y="923925"/>
                    </a:lnTo>
                    <a:lnTo>
                      <a:pt x="371475" y="904875"/>
                    </a:lnTo>
                    <a:lnTo>
                      <a:pt x="752475" y="752475"/>
                    </a:lnTo>
                    <a:lnTo>
                      <a:pt x="781050" y="495300"/>
                    </a:lnTo>
                    <a:lnTo>
                      <a:pt x="762000" y="238125"/>
                    </a:lnTo>
                    <a:lnTo>
                      <a:pt x="695325" y="28575"/>
                    </a:lnTo>
                    <a:lnTo>
                      <a:pt x="790575" y="0"/>
                    </a:lnTo>
                    <a:lnTo>
                      <a:pt x="1057275" y="200025"/>
                    </a:lnTo>
                    <a:lnTo>
                      <a:pt x="1123950" y="552450"/>
                    </a:lnTo>
                    <a:lnTo>
                      <a:pt x="1133475" y="781050"/>
                    </a:lnTo>
                    <a:lnTo>
                      <a:pt x="1085850" y="981075"/>
                    </a:lnTo>
                    <a:close/>
                  </a:path>
                </a:pathLst>
              </a:cu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E0C2057-A03E-959E-F7F5-61FA9D6E3923}"/>
                  </a:ext>
                </a:extLst>
              </p:cNvPr>
              <p:cNvSpPr/>
              <p:nvPr/>
            </p:nvSpPr>
            <p:spPr>
              <a:xfrm>
                <a:off x="8020050" y="4505325"/>
                <a:ext cx="2152650" cy="923925"/>
              </a:xfrm>
              <a:custGeom>
                <a:avLst/>
                <a:gdLst>
                  <a:gd name="connsiteX0" fmla="*/ 2152650 w 2152650"/>
                  <a:gd name="connsiteY0" fmla="*/ 923925 h 923925"/>
                  <a:gd name="connsiteX1" fmla="*/ 1762125 w 2152650"/>
                  <a:gd name="connsiteY1" fmla="*/ 762000 h 923925"/>
                  <a:gd name="connsiteX2" fmla="*/ 1362075 w 2152650"/>
                  <a:gd name="connsiteY2" fmla="*/ 647700 h 923925"/>
                  <a:gd name="connsiteX3" fmla="*/ 1114425 w 2152650"/>
                  <a:gd name="connsiteY3" fmla="*/ 533400 h 923925"/>
                  <a:gd name="connsiteX4" fmla="*/ 838200 w 2152650"/>
                  <a:gd name="connsiteY4" fmla="*/ 400050 h 923925"/>
                  <a:gd name="connsiteX5" fmla="*/ 619125 w 2152650"/>
                  <a:gd name="connsiteY5" fmla="*/ 257175 h 923925"/>
                  <a:gd name="connsiteX6" fmla="*/ 476250 w 2152650"/>
                  <a:gd name="connsiteY6" fmla="*/ 190500 h 923925"/>
                  <a:gd name="connsiteX7" fmla="*/ 295275 w 2152650"/>
                  <a:gd name="connsiteY7" fmla="*/ 247650 h 923925"/>
                  <a:gd name="connsiteX8" fmla="*/ 152400 w 2152650"/>
                  <a:gd name="connsiteY8" fmla="*/ 295275 h 923925"/>
                  <a:gd name="connsiteX9" fmla="*/ 0 w 2152650"/>
                  <a:gd name="connsiteY9" fmla="*/ 219075 h 923925"/>
                  <a:gd name="connsiteX10" fmla="*/ 0 w 2152650"/>
                  <a:gd name="connsiteY10" fmla="*/ 104775 h 923925"/>
                  <a:gd name="connsiteX11" fmla="*/ 57150 w 2152650"/>
                  <a:gd name="connsiteY11" fmla="*/ 0 h 923925"/>
                  <a:gd name="connsiteX12" fmla="*/ 228600 w 2152650"/>
                  <a:gd name="connsiteY12" fmla="*/ 28575 h 923925"/>
                  <a:gd name="connsiteX13" fmla="*/ 285750 w 2152650"/>
                  <a:gd name="connsiteY13" fmla="*/ 76200 h 923925"/>
                  <a:gd name="connsiteX14" fmla="*/ 295275 w 2152650"/>
                  <a:gd name="connsiteY14" fmla="*/ 200025 h 923925"/>
                  <a:gd name="connsiteX15" fmla="*/ 266700 w 2152650"/>
                  <a:gd name="connsiteY15" fmla="*/ 25717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52650" h="923925">
                    <a:moveTo>
                      <a:pt x="2152650" y="923925"/>
                    </a:moveTo>
                    <a:lnTo>
                      <a:pt x="1762125" y="762000"/>
                    </a:lnTo>
                    <a:lnTo>
                      <a:pt x="1362075" y="647700"/>
                    </a:lnTo>
                    <a:lnTo>
                      <a:pt x="1114425" y="533400"/>
                    </a:lnTo>
                    <a:lnTo>
                      <a:pt x="838200" y="400050"/>
                    </a:lnTo>
                    <a:lnTo>
                      <a:pt x="619125" y="257175"/>
                    </a:lnTo>
                    <a:lnTo>
                      <a:pt x="476250" y="190500"/>
                    </a:lnTo>
                    <a:lnTo>
                      <a:pt x="295275" y="247650"/>
                    </a:lnTo>
                    <a:lnTo>
                      <a:pt x="152400" y="295275"/>
                    </a:lnTo>
                    <a:lnTo>
                      <a:pt x="0" y="219075"/>
                    </a:lnTo>
                    <a:lnTo>
                      <a:pt x="0" y="104775"/>
                    </a:lnTo>
                    <a:lnTo>
                      <a:pt x="57150" y="0"/>
                    </a:lnTo>
                    <a:lnTo>
                      <a:pt x="228600" y="28575"/>
                    </a:lnTo>
                    <a:lnTo>
                      <a:pt x="285750" y="76200"/>
                    </a:lnTo>
                    <a:lnTo>
                      <a:pt x="295275" y="200025"/>
                    </a:lnTo>
                    <a:lnTo>
                      <a:pt x="266700" y="257175"/>
                    </a:lnTo>
                  </a:path>
                </a:pathLst>
              </a:cu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3FE238-19A8-1C1E-FC10-FFDB056BC95F}"/>
                </a:ext>
              </a:extLst>
            </p:cNvPr>
            <p:cNvSpPr txBox="1"/>
            <p:nvPr/>
          </p:nvSpPr>
          <p:spPr>
            <a:xfrm>
              <a:off x="2035664" y="3092748"/>
              <a:ext cx="7328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8000" dirty="0">
                  <a:solidFill>
                    <a:srgbClr val="FF00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69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42D1D-4E40-F6BD-D819-35DBD1B5A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575188-5552-1373-1A7E-BACF73626C07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vs measurement (2020)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DFBF9A-213F-C564-1DC6-BFA9C2B74723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9962800-E30D-ECE3-0083-04CA2E4F24E1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[Font: Arial Bold/Size: 16 pt]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EF79462-C016-FDA3-DA6D-168EB8A31801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D932D42-DBAA-89C0-AC80-8BCF506DDB56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FE8347-B5D7-2D40-C003-F0763AEEEE1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B325F-BF7D-2FE8-E8F3-C9F8D4AA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D21B0BA-F48B-06C0-E345-3F58C3119E5B}"/>
              </a:ext>
            </a:extLst>
          </p:cNvPr>
          <p:cNvGrpSpPr/>
          <p:nvPr/>
        </p:nvGrpSpPr>
        <p:grpSpPr>
          <a:xfrm>
            <a:off x="223360" y="1547283"/>
            <a:ext cx="6573049" cy="4974129"/>
            <a:chOff x="223360" y="1547283"/>
            <a:chExt cx="6573049" cy="49741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8422162-2F16-31D6-01BC-8C5EBBEE4242}"/>
                </a:ext>
              </a:extLst>
            </p:cNvPr>
            <p:cNvGrpSpPr/>
            <p:nvPr/>
          </p:nvGrpSpPr>
          <p:grpSpPr>
            <a:xfrm>
              <a:off x="562253" y="1547283"/>
              <a:ext cx="6234156" cy="4856599"/>
              <a:chOff x="562253" y="1547283"/>
              <a:chExt cx="6234156" cy="4856599"/>
            </a:xfrm>
          </p:grpSpPr>
          <p:pic>
            <p:nvPicPr>
              <p:cNvPr id="8" name="Content Placeholder 8">
                <a:extLst>
                  <a:ext uri="{FF2B5EF4-FFF2-40B4-BE49-F238E27FC236}">
                    <a16:creationId xmlns:a16="http://schemas.microsoft.com/office/drawing/2014/main" id="{58FE71F3-727E-6CB2-335A-8527CDB95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253" y="2117620"/>
                <a:ext cx="4320000" cy="3282386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A06E7C-02C4-F03A-8681-0270DA515AA6}"/>
                  </a:ext>
                </a:extLst>
              </p:cNvPr>
              <p:cNvGrpSpPr/>
              <p:nvPr/>
            </p:nvGrpSpPr>
            <p:grpSpPr>
              <a:xfrm>
                <a:off x="1881541" y="2857726"/>
                <a:ext cx="3913162" cy="3546156"/>
                <a:chOff x="2597285" y="2966936"/>
                <a:chExt cx="3197418" cy="343694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AF97A4-15A9-3317-4D6C-96078888FD66}"/>
                    </a:ext>
                  </a:extLst>
                </p:cNvPr>
                <p:cNvSpPr txBox="1"/>
                <p:nvPr/>
              </p:nvSpPr>
              <p:spPr>
                <a:xfrm>
                  <a:off x="3776870" y="5695996"/>
                  <a:ext cx="2017833" cy="707886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dirty="0">
                      <a:solidFill>
                        <a:srgbClr val="00B050"/>
                      </a:solidFill>
                    </a:rPr>
                    <a:t>Whales: 10 MJ</a:t>
                  </a:r>
                </a:p>
                <a:p>
                  <a:r>
                    <a:rPr lang="en-CA" sz="2000" dirty="0">
                      <a:solidFill>
                        <a:srgbClr val="00B050"/>
                      </a:solidFill>
                    </a:rPr>
                    <a:t>(16-25 Hz)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F83D1E0-888B-CA00-76EF-38B74CF732B9}"/>
                    </a:ext>
                  </a:extLst>
                </p:cNvPr>
                <p:cNvCxnSpPr>
                  <a:cxnSpLocks/>
                  <a:stCxn id="13" idx="1"/>
                </p:cNvCxnSpPr>
                <p:nvPr/>
              </p:nvCxnSpPr>
              <p:spPr>
                <a:xfrm flipH="1" flipV="1">
                  <a:off x="2597285" y="2966936"/>
                  <a:ext cx="1179585" cy="3083003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BBF13EE-0E61-CF9A-3110-B729E2ED4F23}"/>
                  </a:ext>
                </a:extLst>
              </p:cNvPr>
              <p:cNvGrpSpPr/>
              <p:nvPr/>
            </p:nvGrpSpPr>
            <p:grpSpPr>
              <a:xfrm>
                <a:off x="2962275" y="1547283"/>
                <a:ext cx="3834134" cy="1278223"/>
                <a:chOff x="2962275" y="1547283"/>
                <a:chExt cx="3834134" cy="1278223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C26AF7F-F114-08EA-D7F4-E550D4C1AFF1}"/>
                    </a:ext>
                  </a:extLst>
                </p:cNvPr>
                <p:cNvCxnSpPr>
                  <a:cxnSpLocks/>
                  <a:stCxn id="17" idx="1"/>
                </p:cNvCxnSpPr>
                <p:nvPr/>
              </p:nvCxnSpPr>
              <p:spPr>
                <a:xfrm flipH="1">
                  <a:off x="2962275" y="1901226"/>
                  <a:ext cx="1884784" cy="92428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0D4C00-F38E-456B-5D9D-B08DA45BA7C1}"/>
                    </a:ext>
                  </a:extLst>
                </p:cNvPr>
                <p:cNvSpPr txBox="1"/>
                <p:nvPr/>
              </p:nvSpPr>
              <p:spPr>
                <a:xfrm>
                  <a:off x="4847059" y="1547283"/>
                  <a:ext cx="1949350" cy="707886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dirty="0">
                      <a:solidFill>
                        <a:srgbClr val="0070C0"/>
                      </a:solidFill>
                    </a:rPr>
                    <a:t>Ships: 15 MJ</a:t>
                  </a:r>
                </a:p>
                <a:p>
                  <a:r>
                    <a:rPr lang="en-CA" sz="2000" dirty="0">
                      <a:solidFill>
                        <a:srgbClr val="0070C0"/>
                      </a:solidFill>
                    </a:rPr>
                    <a:t>(32-100 Hz)</a:t>
                  </a: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785BAB-4CFB-D485-916B-13BD243A4D82}"/>
                </a:ext>
              </a:extLst>
            </p:cNvPr>
            <p:cNvSpPr txBox="1"/>
            <p:nvPr/>
          </p:nvSpPr>
          <p:spPr>
            <a:xfrm>
              <a:off x="223360" y="5782748"/>
              <a:ext cx="3071354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Ainslie et al (2025)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/>
                <a:t>LF: Baleen whale calls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/>
                <a:t>MF and HF: Ships (North Pacific)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68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AE366-0F83-D95D-CFFB-755E0CCD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0E79E-24DC-66FC-3571-367D1335735F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vs measurement (2020)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8DDF45-DA32-B130-0035-6AC1E040E53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976BD9D-8C79-8420-08DC-082430B1A2F1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[Font: Arial Bold/Size: 16 pt]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CC5E681-A835-00DF-3EF3-AA6A7368D955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1A92AE2-E9EF-622B-73F3-58635D26C5E6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9DEBB-A55D-3386-49D0-FE69C9F426E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61FF0-E4CD-5AB6-673A-BED376AB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A7D7AAD-69A7-A85D-93E8-B2EEB7E75439}"/>
              </a:ext>
            </a:extLst>
          </p:cNvPr>
          <p:cNvGrpSpPr/>
          <p:nvPr/>
        </p:nvGrpSpPr>
        <p:grpSpPr>
          <a:xfrm>
            <a:off x="5697588" y="1651202"/>
            <a:ext cx="5161604" cy="4387491"/>
            <a:chOff x="5697588" y="1651202"/>
            <a:chExt cx="5161604" cy="438749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03B221A-06FF-0EBD-B30A-5C6336F3FA5C}"/>
                </a:ext>
              </a:extLst>
            </p:cNvPr>
            <p:cNvGrpSpPr/>
            <p:nvPr/>
          </p:nvGrpSpPr>
          <p:grpSpPr>
            <a:xfrm>
              <a:off x="6539192" y="1881564"/>
              <a:ext cx="4320000" cy="3240000"/>
              <a:chOff x="6539192" y="1881564"/>
              <a:chExt cx="4320000" cy="3240000"/>
            </a:xfrm>
          </p:grpSpPr>
          <p:pic>
            <p:nvPicPr>
              <p:cNvPr id="7" name="Content Placeholder 21" descr="A graph of a number of ships&#10;&#10;AI-generated content may be incorrect.">
                <a:extLst>
                  <a:ext uri="{FF2B5EF4-FFF2-40B4-BE49-F238E27FC236}">
                    <a16:creationId xmlns:a16="http://schemas.microsoft.com/office/drawing/2014/main" id="{D3E5B65B-2FFA-C77A-C7F6-97F58C777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9192" y="1881564"/>
                <a:ext cx="4320000" cy="324000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A1D036A-EC57-D6E8-27E9-B3FD46CCBC49}"/>
                  </a:ext>
                </a:extLst>
              </p:cNvPr>
              <p:cNvSpPr/>
              <p:nvPr/>
            </p:nvSpPr>
            <p:spPr>
              <a:xfrm>
                <a:off x="8775998" y="3251145"/>
                <a:ext cx="1534461" cy="9684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66E6D1-E5AD-8ECE-94F5-71719F4B7210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5794703" y="2857726"/>
              <a:ext cx="2149147" cy="318096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86B27B8-76F0-3921-0AC7-9FA6AF24282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6796409" y="1901226"/>
              <a:ext cx="1957109" cy="68659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5C02FE5-9AC6-6DB0-934F-B1A4A1075AB6}"/>
                </a:ext>
              </a:extLst>
            </p:cNvPr>
            <p:cNvGrpSpPr/>
            <p:nvPr/>
          </p:nvGrpSpPr>
          <p:grpSpPr>
            <a:xfrm>
              <a:off x="5697588" y="4809336"/>
              <a:ext cx="1293762" cy="983033"/>
              <a:chOff x="2895600" y="1162050"/>
              <a:chExt cx="7315200" cy="4895850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B291C1D-C5C4-9053-8358-BBC7DE8DA858}"/>
                  </a:ext>
                </a:extLst>
              </p:cNvPr>
              <p:cNvSpPr/>
              <p:nvPr/>
            </p:nvSpPr>
            <p:spPr>
              <a:xfrm>
                <a:off x="2895600" y="1162050"/>
                <a:ext cx="7315200" cy="4895850"/>
              </a:xfrm>
              <a:custGeom>
                <a:avLst/>
                <a:gdLst>
                  <a:gd name="connsiteX0" fmla="*/ 1085850 w 7315200"/>
                  <a:gd name="connsiteY0" fmla="*/ 981075 h 4895850"/>
                  <a:gd name="connsiteX1" fmla="*/ 1447800 w 7315200"/>
                  <a:gd name="connsiteY1" fmla="*/ 1009650 h 4895850"/>
                  <a:gd name="connsiteX2" fmla="*/ 1781175 w 7315200"/>
                  <a:gd name="connsiteY2" fmla="*/ 1104900 h 4895850"/>
                  <a:gd name="connsiteX3" fmla="*/ 2219325 w 7315200"/>
                  <a:gd name="connsiteY3" fmla="*/ 1285875 h 4895850"/>
                  <a:gd name="connsiteX4" fmla="*/ 2676525 w 7315200"/>
                  <a:gd name="connsiteY4" fmla="*/ 1485900 h 4895850"/>
                  <a:gd name="connsiteX5" fmla="*/ 2800350 w 7315200"/>
                  <a:gd name="connsiteY5" fmla="*/ 1466850 h 4895850"/>
                  <a:gd name="connsiteX6" fmla="*/ 2847975 w 7315200"/>
                  <a:gd name="connsiteY6" fmla="*/ 1409700 h 4895850"/>
                  <a:gd name="connsiteX7" fmla="*/ 2895600 w 7315200"/>
                  <a:gd name="connsiteY7" fmla="*/ 1352550 h 4895850"/>
                  <a:gd name="connsiteX8" fmla="*/ 2886075 w 7315200"/>
                  <a:gd name="connsiteY8" fmla="*/ 1276350 h 4895850"/>
                  <a:gd name="connsiteX9" fmla="*/ 3038475 w 7315200"/>
                  <a:gd name="connsiteY9" fmla="*/ 1333500 h 4895850"/>
                  <a:gd name="connsiteX10" fmla="*/ 3171825 w 7315200"/>
                  <a:gd name="connsiteY10" fmla="*/ 1476375 h 4895850"/>
                  <a:gd name="connsiteX11" fmla="*/ 3248025 w 7315200"/>
                  <a:gd name="connsiteY11" fmla="*/ 1619250 h 4895850"/>
                  <a:gd name="connsiteX12" fmla="*/ 3419475 w 7315200"/>
                  <a:gd name="connsiteY12" fmla="*/ 1762125 h 4895850"/>
                  <a:gd name="connsiteX13" fmla="*/ 3733800 w 7315200"/>
                  <a:gd name="connsiteY13" fmla="*/ 1990725 h 4895850"/>
                  <a:gd name="connsiteX14" fmla="*/ 4286250 w 7315200"/>
                  <a:gd name="connsiteY14" fmla="*/ 2247900 h 4895850"/>
                  <a:gd name="connsiteX15" fmla="*/ 4924425 w 7315200"/>
                  <a:gd name="connsiteY15" fmla="*/ 2571750 h 4895850"/>
                  <a:gd name="connsiteX16" fmla="*/ 5372100 w 7315200"/>
                  <a:gd name="connsiteY16" fmla="*/ 2857500 h 4895850"/>
                  <a:gd name="connsiteX17" fmla="*/ 5876925 w 7315200"/>
                  <a:gd name="connsiteY17" fmla="*/ 3143250 h 4895850"/>
                  <a:gd name="connsiteX18" fmla="*/ 6391275 w 7315200"/>
                  <a:gd name="connsiteY18" fmla="*/ 3476625 h 4895850"/>
                  <a:gd name="connsiteX19" fmla="*/ 7019925 w 7315200"/>
                  <a:gd name="connsiteY19" fmla="*/ 3914775 h 4895850"/>
                  <a:gd name="connsiteX20" fmla="*/ 7315200 w 7315200"/>
                  <a:gd name="connsiteY20" fmla="*/ 4162425 h 4895850"/>
                  <a:gd name="connsiteX21" fmla="*/ 7315200 w 7315200"/>
                  <a:gd name="connsiteY21" fmla="*/ 4324350 h 4895850"/>
                  <a:gd name="connsiteX22" fmla="*/ 7200900 w 7315200"/>
                  <a:gd name="connsiteY22" fmla="*/ 4533900 h 4895850"/>
                  <a:gd name="connsiteX23" fmla="*/ 6924675 w 7315200"/>
                  <a:gd name="connsiteY23" fmla="*/ 4629150 h 4895850"/>
                  <a:gd name="connsiteX24" fmla="*/ 6286500 w 7315200"/>
                  <a:gd name="connsiteY24" fmla="*/ 4667250 h 4895850"/>
                  <a:gd name="connsiteX25" fmla="*/ 5705475 w 7315200"/>
                  <a:gd name="connsiteY25" fmla="*/ 4562475 h 4895850"/>
                  <a:gd name="connsiteX26" fmla="*/ 5267325 w 7315200"/>
                  <a:gd name="connsiteY26" fmla="*/ 4457700 h 4895850"/>
                  <a:gd name="connsiteX27" fmla="*/ 4876800 w 7315200"/>
                  <a:gd name="connsiteY27" fmla="*/ 4295775 h 4895850"/>
                  <a:gd name="connsiteX28" fmla="*/ 4724400 w 7315200"/>
                  <a:gd name="connsiteY28" fmla="*/ 4457700 h 4895850"/>
                  <a:gd name="connsiteX29" fmla="*/ 4562475 w 7315200"/>
                  <a:gd name="connsiteY29" fmla="*/ 4629150 h 4895850"/>
                  <a:gd name="connsiteX30" fmla="*/ 4324350 w 7315200"/>
                  <a:gd name="connsiteY30" fmla="*/ 4772025 h 4895850"/>
                  <a:gd name="connsiteX31" fmla="*/ 4133850 w 7315200"/>
                  <a:gd name="connsiteY31" fmla="*/ 4876800 h 4895850"/>
                  <a:gd name="connsiteX32" fmla="*/ 3876675 w 7315200"/>
                  <a:gd name="connsiteY32" fmla="*/ 4895850 h 4895850"/>
                  <a:gd name="connsiteX33" fmla="*/ 3724275 w 7315200"/>
                  <a:gd name="connsiteY33" fmla="*/ 4800600 h 4895850"/>
                  <a:gd name="connsiteX34" fmla="*/ 3914775 w 7315200"/>
                  <a:gd name="connsiteY34" fmla="*/ 4638675 h 4895850"/>
                  <a:gd name="connsiteX35" fmla="*/ 4133850 w 7315200"/>
                  <a:gd name="connsiteY35" fmla="*/ 4314825 h 4895850"/>
                  <a:gd name="connsiteX36" fmla="*/ 4295775 w 7315200"/>
                  <a:gd name="connsiteY36" fmla="*/ 4162425 h 4895850"/>
                  <a:gd name="connsiteX37" fmla="*/ 4267200 w 7315200"/>
                  <a:gd name="connsiteY37" fmla="*/ 4124325 h 4895850"/>
                  <a:gd name="connsiteX38" fmla="*/ 3990975 w 7315200"/>
                  <a:gd name="connsiteY38" fmla="*/ 3933825 h 4895850"/>
                  <a:gd name="connsiteX39" fmla="*/ 3914775 w 7315200"/>
                  <a:gd name="connsiteY39" fmla="*/ 3933825 h 4895850"/>
                  <a:gd name="connsiteX40" fmla="*/ 3657600 w 7315200"/>
                  <a:gd name="connsiteY40" fmla="*/ 3981450 h 4895850"/>
                  <a:gd name="connsiteX41" fmla="*/ 3276600 w 7315200"/>
                  <a:gd name="connsiteY41" fmla="*/ 4000500 h 4895850"/>
                  <a:gd name="connsiteX42" fmla="*/ 2943225 w 7315200"/>
                  <a:gd name="connsiteY42" fmla="*/ 3990975 h 4895850"/>
                  <a:gd name="connsiteX43" fmla="*/ 2552700 w 7315200"/>
                  <a:gd name="connsiteY43" fmla="*/ 3829050 h 4895850"/>
                  <a:gd name="connsiteX44" fmla="*/ 2371725 w 7315200"/>
                  <a:gd name="connsiteY44" fmla="*/ 3695700 h 4895850"/>
                  <a:gd name="connsiteX45" fmla="*/ 2333625 w 7315200"/>
                  <a:gd name="connsiteY45" fmla="*/ 3571875 h 4895850"/>
                  <a:gd name="connsiteX46" fmla="*/ 2476500 w 7315200"/>
                  <a:gd name="connsiteY46" fmla="*/ 3524250 h 4895850"/>
                  <a:gd name="connsiteX47" fmla="*/ 2905125 w 7315200"/>
                  <a:gd name="connsiteY47" fmla="*/ 3552825 h 4895850"/>
                  <a:gd name="connsiteX48" fmla="*/ 3238500 w 7315200"/>
                  <a:gd name="connsiteY48" fmla="*/ 3543300 h 4895850"/>
                  <a:gd name="connsiteX49" fmla="*/ 3124200 w 7315200"/>
                  <a:gd name="connsiteY49" fmla="*/ 3457575 h 4895850"/>
                  <a:gd name="connsiteX50" fmla="*/ 2971800 w 7315200"/>
                  <a:gd name="connsiteY50" fmla="*/ 3314700 h 4895850"/>
                  <a:gd name="connsiteX51" fmla="*/ 2571750 w 7315200"/>
                  <a:gd name="connsiteY51" fmla="*/ 3009900 h 4895850"/>
                  <a:gd name="connsiteX52" fmla="*/ 2295525 w 7315200"/>
                  <a:gd name="connsiteY52" fmla="*/ 2714625 h 4895850"/>
                  <a:gd name="connsiteX53" fmla="*/ 1933575 w 7315200"/>
                  <a:gd name="connsiteY53" fmla="*/ 2238375 h 4895850"/>
                  <a:gd name="connsiteX54" fmla="*/ 1733550 w 7315200"/>
                  <a:gd name="connsiteY54" fmla="*/ 1981200 h 4895850"/>
                  <a:gd name="connsiteX55" fmla="*/ 1457325 w 7315200"/>
                  <a:gd name="connsiteY55" fmla="*/ 1638300 h 4895850"/>
                  <a:gd name="connsiteX56" fmla="*/ 1295400 w 7315200"/>
                  <a:gd name="connsiteY56" fmla="*/ 1466850 h 4895850"/>
                  <a:gd name="connsiteX57" fmla="*/ 1009650 w 7315200"/>
                  <a:gd name="connsiteY57" fmla="*/ 1209675 h 4895850"/>
                  <a:gd name="connsiteX58" fmla="*/ 876300 w 7315200"/>
                  <a:gd name="connsiteY58" fmla="*/ 1152525 h 4895850"/>
                  <a:gd name="connsiteX59" fmla="*/ 514350 w 7315200"/>
                  <a:gd name="connsiteY59" fmla="*/ 1247775 h 4895850"/>
                  <a:gd name="connsiteX60" fmla="*/ 200025 w 7315200"/>
                  <a:gd name="connsiteY60" fmla="*/ 1228725 h 4895850"/>
                  <a:gd name="connsiteX61" fmla="*/ 0 w 7315200"/>
                  <a:gd name="connsiteY61" fmla="*/ 1095375 h 4895850"/>
                  <a:gd name="connsiteX62" fmla="*/ 28575 w 7315200"/>
                  <a:gd name="connsiteY62" fmla="*/ 1019175 h 4895850"/>
                  <a:gd name="connsiteX63" fmla="*/ 190500 w 7315200"/>
                  <a:gd name="connsiteY63" fmla="*/ 923925 h 4895850"/>
                  <a:gd name="connsiteX64" fmla="*/ 371475 w 7315200"/>
                  <a:gd name="connsiteY64" fmla="*/ 904875 h 4895850"/>
                  <a:gd name="connsiteX65" fmla="*/ 752475 w 7315200"/>
                  <a:gd name="connsiteY65" fmla="*/ 752475 h 4895850"/>
                  <a:gd name="connsiteX66" fmla="*/ 781050 w 7315200"/>
                  <a:gd name="connsiteY66" fmla="*/ 495300 h 4895850"/>
                  <a:gd name="connsiteX67" fmla="*/ 762000 w 7315200"/>
                  <a:gd name="connsiteY67" fmla="*/ 238125 h 4895850"/>
                  <a:gd name="connsiteX68" fmla="*/ 695325 w 7315200"/>
                  <a:gd name="connsiteY68" fmla="*/ 28575 h 4895850"/>
                  <a:gd name="connsiteX69" fmla="*/ 790575 w 7315200"/>
                  <a:gd name="connsiteY69" fmla="*/ 0 h 4895850"/>
                  <a:gd name="connsiteX70" fmla="*/ 1057275 w 7315200"/>
                  <a:gd name="connsiteY70" fmla="*/ 200025 h 4895850"/>
                  <a:gd name="connsiteX71" fmla="*/ 1123950 w 7315200"/>
                  <a:gd name="connsiteY71" fmla="*/ 552450 h 4895850"/>
                  <a:gd name="connsiteX72" fmla="*/ 1133475 w 7315200"/>
                  <a:gd name="connsiteY72" fmla="*/ 781050 h 4895850"/>
                  <a:gd name="connsiteX73" fmla="*/ 1085850 w 7315200"/>
                  <a:gd name="connsiteY73" fmla="*/ 981075 h 489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315200" h="4895850">
                    <a:moveTo>
                      <a:pt x="1085850" y="981075"/>
                    </a:moveTo>
                    <a:lnTo>
                      <a:pt x="1447800" y="1009650"/>
                    </a:lnTo>
                    <a:lnTo>
                      <a:pt x="1781175" y="1104900"/>
                    </a:lnTo>
                    <a:lnTo>
                      <a:pt x="2219325" y="1285875"/>
                    </a:lnTo>
                    <a:lnTo>
                      <a:pt x="2676525" y="1485900"/>
                    </a:lnTo>
                    <a:lnTo>
                      <a:pt x="2800350" y="1466850"/>
                    </a:lnTo>
                    <a:lnTo>
                      <a:pt x="2847975" y="1409700"/>
                    </a:lnTo>
                    <a:lnTo>
                      <a:pt x="2895600" y="1352550"/>
                    </a:lnTo>
                    <a:lnTo>
                      <a:pt x="2886075" y="1276350"/>
                    </a:lnTo>
                    <a:lnTo>
                      <a:pt x="3038475" y="1333500"/>
                    </a:lnTo>
                    <a:lnTo>
                      <a:pt x="3171825" y="1476375"/>
                    </a:lnTo>
                    <a:lnTo>
                      <a:pt x="3248025" y="1619250"/>
                    </a:lnTo>
                    <a:lnTo>
                      <a:pt x="3419475" y="1762125"/>
                    </a:lnTo>
                    <a:lnTo>
                      <a:pt x="3733800" y="1990725"/>
                    </a:lnTo>
                    <a:lnTo>
                      <a:pt x="4286250" y="2247900"/>
                    </a:lnTo>
                    <a:lnTo>
                      <a:pt x="4924425" y="2571750"/>
                    </a:lnTo>
                    <a:lnTo>
                      <a:pt x="5372100" y="2857500"/>
                    </a:lnTo>
                    <a:lnTo>
                      <a:pt x="5876925" y="3143250"/>
                    </a:lnTo>
                    <a:lnTo>
                      <a:pt x="6391275" y="3476625"/>
                    </a:lnTo>
                    <a:lnTo>
                      <a:pt x="7019925" y="3914775"/>
                    </a:lnTo>
                    <a:lnTo>
                      <a:pt x="7315200" y="4162425"/>
                    </a:lnTo>
                    <a:lnTo>
                      <a:pt x="7315200" y="4324350"/>
                    </a:lnTo>
                    <a:lnTo>
                      <a:pt x="7200900" y="4533900"/>
                    </a:lnTo>
                    <a:lnTo>
                      <a:pt x="6924675" y="4629150"/>
                    </a:lnTo>
                    <a:lnTo>
                      <a:pt x="6286500" y="4667250"/>
                    </a:lnTo>
                    <a:lnTo>
                      <a:pt x="5705475" y="4562475"/>
                    </a:lnTo>
                    <a:lnTo>
                      <a:pt x="5267325" y="4457700"/>
                    </a:lnTo>
                    <a:lnTo>
                      <a:pt x="4876800" y="4295775"/>
                    </a:lnTo>
                    <a:lnTo>
                      <a:pt x="4724400" y="4457700"/>
                    </a:lnTo>
                    <a:lnTo>
                      <a:pt x="4562475" y="4629150"/>
                    </a:lnTo>
                    <a:lnTo>
                      <a:pt x="4324350" y="4772025"/>
                    </a:lnTo>
                    <a:lnTo>
                      <a:pt x="4133850" y="4876800"/>
                    </a:lnTo>
                    <a:lnTo>
                      <a:pt x="3876675" y="4895850"/>
                    </a:lnTo>
                    <a:lnTo>
                      <a:pt x="3724275" y="4800600"/>
                    </a:lnTo>
                    <a:lnTo>
                      <a:pt x="3914775" y="4638675"/>
                    </a:lnTo>
                    <a:lnTo>
                      <a:pt x="4133850" y="4314825"/>
                    </a:lnTo>
                    <a:lnTo>
                      <a:pt x="4295775" y="4162425"/>
                    </a:lnTo>
                    <a:lnTo>
                      <a:pt x="4267200" y="4124325"/>
                    </a:lnTo>
                    <a:lnTo>
                      <a:pt x="3990975" y="3933825"/>
                    </a:lnTo>
                    <a:lnTo>
                      <a:pt x="3914775" y="3933825"/>
                    </a:lnTo>
                    <a:lnTo>
                      <a:pt x="3657600" y="3981450"/>
                    </a:lnTo>
                    <a:lnTo>
                      <a:pt x="3276600" y="4000500"/>
                    </a:lnTo>
                    <a:lnTo>
                      <a:pt x="2943225" y="3990975"/>
                    </a:lnTo>
                    <a:lnTo>
                      <a:pt x="2552700" y="3829050"/>
                    </a:lnTo>
                    <a:lnTo>
                      <a:pt x="2371725" y="3695700"/>
                    </a:lnTo>
                    <a:lnTo>
                      <a:pt x="2333625" y="3571875"/>
                    </a:lnTo>
                    <a:lnTo>
                      <a:pt x="2476500" y="3524250"/>
                    </a:lnTo>
                    <a:lnTo>
                      <a:pt x="2905125" y="3552825"/>
                    </a:lnTo>
                    <a:lnTo>
                      <a:pt x="3238500" y="3543300"/>
                    </a:lnTo>
                    <a:lnTo>
                      <a:pt x="3124200" y="3457575"/>
                    </a:lnTo>
                    <a:lnTo>
                      <a:pt x="2971800" y="3314700"/>
                    </a:lnTo>
                    <a:lnTo>
                      <a:pt x="2571750" y="3009900"/>
                    </a:lnTo>
                    <a:lnTo>
                      <a:pt x="2295525" y="2714625"/>
                    </a:lnTo>
                    <a:lnTo>
                      <a:pt x="1933575" y="2238375"/>
                    </a:lnTo>
                    <a:lnTo>
                      <a:pt x="1733550" y="1981200"/>
                    </a:lnTo>
                    <a:lnTo>
                      <a:pt x="1457325" y="1638300"/>
                    </a:lnTo>
                    <a:lnTo>
                      <a:pt x="1295400" y="1466850"/>
                    </a:lnTo>
                    <a:lnTo>
                      <a:pt x="1009650" y="1209675"/>
                    </a:lnTo>
                    <a:lnTo>
                      <a:pt x="876300" y="1152525"/>
                    </a:lnTo>
                    <a:lnTo>
                      <a:pt x="514350" y="1247775"/>
                    </a:lnTo>
                    <a:lnTo>
                      <a:pt x="200025" y="1228725"/>
                    </a:lnTo>
                    <a:lnTo>
                      <a:pt x="0" y="1095375"/>
                    </a:lnTo>
                    <a:lnTo>
                      <a:pt x="28575" y="1019175"/>
                    </a:lnTo>
                    <a:lnTo>
                      <a:pt x="190500" y="923925"/>
                    </a:lnTo>
                    <a:lnTo>
                      <a:pt x="371475" y="904875"/>
                    </a:lnTo>
                    <a:lnTo>
                      <a:pt x="752475" y="752475"/>
                    </a:lnTo>
                    <a:lnTo>
                      <a:pt x="781050" y="495300"/>
                    </a:lnTo>
                    <a:lnTo>
                      <a:pt x="762000" y="238125"/>
                    </a:lnTo>
                    <a:lnTo>
                      <a:pt x="695325" y="28575"/>
                    </a:lnTo>
                    <a:lnTo>
                      <a:pt x="790575" y="0"/>
                    </a:lnTo>
                    <a:lnTo>
                      <a:pt x="1057275" y="200025"/>
                    </a:lnTo>
                    <a:lnTo>
                      <a:pt x="1123950" y="552450"/>
                    </a:lnTo>
                    <a:lnTo>
                      <a:pt x="1133475" y="781050"/>
                    </a:lnTo>
                    <a:lnTo>
                      <a:pt x="1085850" y="981075"/>
                    </a:lnTo>
                    <a:close/>
                  </a:path>
                </a:pathLst>
              </a:cu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0834834-52F2-AA21-2733-80F5E71BD80A}"/>
                  </a:ext>
                </a:extLst>
              </p:cNvPr>
              <p:cNvSpPr/>
              <p:nvPr/>
            </p:nvSpPr>
            <p:spPr>
              <a:xfrm>
                <a:off x="8020050" y="4505325"/>
                <a:ext cx="2152650" cy="923925"/>
              </a:xfrm>
              <a:custGeom>
                <a:avLst/>
                <a:gdLst>
                  <a:gd name="connsiteX0" fmla="*/ 2152650 w 2152650"/>
                  <a:gd name="connsiteY0" fmla="*/ 923925 h 923925"/>
                  <a:gd name="connsiteX1" fmla="*/ 1762125 w 2152650"/>
                  <a:gd name="connsiteY1" fmla="*/ 762000 h 923925"/>
                  <a:gd name="connsiteX2" fmla="*/ 1362075 w 2152650"/>
                  <a:gd name="connsiteY2" fmla="*/ 647700 h 923925"/>
                  <a:gd name="connsiteX3" fmla="*/ 1114425 w 2152650"/>
                  <a:gd name="connsiteY3" fmla="*/ 533400 h 923925"/>
                  <a:gd name="connsiteX4" fmla="*/ 838200 w 2152650"/>
                  <a:gd name="connsiteY4" fmla="*/ 400050 h 923925"/>
                  <a:gd name="connsiteX5" fmla="*/ 619125 w 2152650"/>
                  <a:gd name="connsiteY5" fmla="*/ 257175 h 923925"/>
                  <a:gd name="connsiteX6" fmla="*/ 476250 w 2152650"/>
                  <a:gd name="connsiteY6" fmla="*/ 190500 h 923925"/>
                  <a:gd name="connsiteX7" fmla="*/ 295275 w 2152650"/>
                  <a:gd name="connsiteY7" fmla="*/ 247650 h 923925"/>
                  <a:gd name="connsiteX8" fmla="*/ 152400 w 2152650"/>
                  <a:gd name="connsiteY8" fmla="*/ 295275 h 923925"/>
                  <a:gd name="connsiteX9" fmla="*/ 0 w 2152650"/>
                  <a:gd name="connsiteY9" fmla="*/ 219075 h 923925"/>
                  <a:gd name="connsiteX10" fmla="*/ 0 w 2152650"/>
                  <a:gd name="connsiteY10" fmla="*/ 104775 h 923925"/>
                  <a:gd name="connsiteX11" fmla="*/ 57150 w 2152650"/>
                  <a:gd name="connsiteY11" fmla="*/ 0 h 923925"/>
                  <a:gd name="connsiteX12" fmla="*/ 228600 w 2152650"/>
                  <a:gd name="connsiteY12" fmla="*/ 28575 h 923925"/>
                  <a:gd name="connsiteX13" fmla="*/ 285750 w 2152650"/>
                  <a:gd name="connsiteY13" fmla="*/ 76200 h 923925"/>
                  <a:gd name="connsiteX14" fmla="*/ 295275 w 2152650"/>
                  <a:gd name="connsiteY14" fmla="*/ 200025 h 923925"/>
                  <a:gd name="connsiteX15" fmla="*/ 266700 w 2152650"/>
                  <a:gd name="connsiteY15" fmla="*/ 25717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52650" h="923925">
                    <a:moveTo>
                      <a:pt x="2152650" y="923925"/>
                    </a:moveTo>
                    <a:lnTo>
                      <a:pt x="1762125" y="762000"/>
                    </a:lnTo>
                    <a:lnTo>
                      <a:pt x="1362075" y="647700"/>
                    </a:lnTo>
                    <a:lnTo>
                      <a:pt x="1114425" y="533400"/>
                    </a:lnTo>
                    <a:lnTo>
                      <a:pt x="838200" y="400050"/>
                    </a:lnTo>
                    <a:lnTo>
                      <a:pt x="619125" y="257175"/>
                    </a:lnTo>
                    <a:lnTo>
                      <a:pt x="476250" y="190500"/>
                    </a:lnTo>
                    <a:lnTo>
                      <a:pt x="295275" y="247650"/>
                    </a:lnTo>
                    <a:lnTo>
                      <a:pt x="152400" y="295275"/>
                    </a:lnTo>
                    <a:lnTo>
                      <a:pt x="0" y="219075"/>
                    </a:lnTo>
                    <a:lnTo>
                      <a:pt x="0" y="104775"/>
                    </a:lnTo>
                    <a:lnTo>
                      <a:pt x="57150" y="0"/>
                    </a:lnTo>
                    <a:lnTo>
                      <a:pt x="228600" y="28575"/>
                    </a:lnTo>
                    <a:lnTo>
                      <a:pt x="285750" y="76200"/>
                    </a:lnTo>
                    <a:lnTo>
                      <a:pt x="295275" y="200025"/>
                    </a:lnTo>
                    <a:lnTo>
                      <a:pt x="266700" y="257175"/>
                    </a:lnTo>
                  </a:path>
                </a:pathLst>
              </a:cu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AFF8A8-DFEE-7CF2-CFB4-00F6B5AC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0898" y="1651202"/>
              <a:ext cx="1080000" cy="5625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A8CE78-2504-C81D-4FF0-8D0D8C7265FB}"/>
              </a:ext>
            </a:extLst>
          </p:cNvPr>
          <p:cNvGrpSpPr/>
          <p:nvPr/>
        </p:nvGrpSpPr>
        <p:grpSpPr>
          <a:xfrm>
            <a:off x="223360" y="1547283"/>
            <a:ext cx="6573049" cy="4974129"/>
            <a:chOff x="223360" y="1547283"/>
            <a:chExt cx="6573049" cy="49741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F731A7-4516-EC57-E8A0-5C4431074876}"/>
                </a:ext>
              </a:extLst>
            </p:cNvPr>
            <p:cNvGrpSpPr/>
            <p:nvPr/>
          </p:nvGrpSpPr>
          <p:grpSpPr>
            <a:xfrm>
              <a:off x="562253" y="1547283"/>
              <a:ext cx="6234156" cy="4856599"/>
              <a:chOff x="562253" y="1547283"/>
              <a:chExt cx="6234156" cy="4856599"/>
            </a:xfrm>
          </p:grpSpPr>
          <p:pic>
            <p:nvPicPr>
              <p:cNvPr id="8" name="Content Placeholder 8">
                <a:extLst>
                  <a:ext uri="{FF2B5EF4-FFF2-40B4-BE49-F238E27FC236}">
                    <a16:creationId xmlns:a16="http://schemas.microsoft.com/office/drawing/2014/main" id="{12FBF7FB-63DC-B8E9-530A-81B969322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253" y="2117620"/>
                <a:ext cx="4320000" cy="3282386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B209662-CE6E-425E-1A11-1477E194D137}"/>
                  </a:ext>
                </a:extLst>
              </p:cNvPr>
              <p:cNvGrpSpPr/>
              <p:nvPr/>
            </p:nvGrpSpPr>
            <p:grpSpPr>
              <a:xfrm>
                <a:off x="1881541" y="2857726"/>
                <a:ext cx="3913162" cy="3546156"/>
                <a:chOff x="2597285" y="2966936"/>
                <a:chExt cx="3197418" cy="343694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B78C69-A84D-4150-968C-4A3A4A35C2DD}"/>
                    </a:ext>
                  </a:extLst>
                </p:cNvPr>
                <p:cNvSpPr txBox="1"/>
                <p:nvPr/>
              </p:nvSpPr>
              <p:spPr>
                <a:xfrm>
                  <a:off x="3776870" y="5695996"/>
                  <a:ext cx="2017833" cy="707886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dirty="0">
                      <a:solidFill>
                        <a:srgbClr val="00B050"/>
                      </a:solidFill>
                    </a:rPr>
                    <a:t>Whales: 10 MJ</a:t>
                  </a:r>
                </a:p>
                <a:p>
                  <a:r>
                    <a:rPr lang="en-CA" sz="2000" dirty="0">
                      <a:solidFill>
                        <a:srgbClr val="00B050"/>
                      </a:solidFill>
                    </a:rPr>
                    <a:t>(16-25 Hz)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0D9750FF-6EA4-DE53-CD54-83C32CC60178}"/>
                    </a:ext>
                  </a:extLst>
                </p:cNvPr>
                <p:cNvCxnSpPr>
                  <a:cxnSpLocks/>
                  <a:stCxn id="13" idx="1"/>
                </p:cNvCxnSpPr>
                <p:nvPr/>
              </p:nvCxnSpPr>
              <p:spPr>
                <a:xfrm flipH="1" flipV="1">
                  <a:off x="2597285" y="2966936"/>
                  <a:ext cx="1179585" cy="3083003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3DFF726-17BD-9537-36B3-6CAC226DAED4}"/>
                  </a:ext>
                </a:extLst>
              </p:cNvPr>
              <p:cNvGrpSpPr/>
              <p:nvPr/>
            </p:nvGrpSpPr>
            <p:grpSpPr>
              <a:xfrm>
                <a:off x="2962275" y="1547283"/>
                <a:ext cx="3834134" cy="1278223"/>
                <a:chOff x="2962275" y="1547283"/>
                <a:chExt cx="3834134" cy="1278223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149B676B-3C55-23AC-7A8E-E9FFA11F4D5D}"/>
                    </a:ext>
                  </a:extLst>
                </p:cNvPr>
                <p:cNvCxnSpPr>
                  <a:cxnSpLocks/>
                  <a:stCxn id="17" idx="1"/>
                </p:cNvCxnSpPr>
                <p:nvPr/>
              </p:nvCxnSpPr>
              <p:spPr>
                <a:xfrm flipH="1">
                  <a:off x="2962275" y="1901226"/>
                  <a:ext cx="1884784" cy="92428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11A6647-F19C-51BC-B074-1AC2894238D4}"/>
                    </a:ext>
                  </a:extLst>
                </p:cNvPr>
                <p:cNvSpPr txBox="1"/>
                <p:nvPr/>
              </p:nvSpPr>
              <p:spPr>
                <a:xfrm>
                  <a:off x="4847059" y="1547283"/>
                  <a:ext cx="1949350" cy="707886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dirty="0">
                      <a:solidFill>
                        <a:srgbClr val="0070C0"/>
                      </a:solidFill>
                    </a:rPr>
                    <a:t>Ships: 15 MJ</a:t>
                  </a:r>
                </a:p>
                <a:p>
                  <a:r>
                    <a:rPr lang="en-CA" sz="2000" dirty="0">
                      <a:solidFill>
                        <a:srgbClr val="0070C0"/>
                      </a:solidFill>
                    </a:rPr>
                    <a:t>(32-100 Hz)</a:t>
                  </a: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331BF7-B43E-E35F-9A65-4A539698CEBE}"/>
                </a:ext>
              </a:extLst>
            </p:cNvPr>
            <p:cNvSpPr txBox="1"/>
            <p:nvPr/>
          </p:nvSpPr>
          <p:spPr>
            <a:xfrm>
              <a:off x="223360" y="5782748"/>
              <a:ext cx="3071354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Ainslie et al (2025)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/>
                <a:t>LF: Baleen whale calls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/>
                <a:t>MF and HF: Ships (North Pacific)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78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7DB32-E6F4-EA23-FF19-B6AE887A4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2C6A17-46AF-0089-BE6F-60F18504A2CA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vs measurement (2020)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0C3162-26B7-0AA3-E22C-BA046B543B35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8D5077E-5EAF-5C18-3182-3C7347898481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[Font: Arial Bold/Size: 16 pt]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B1AFFF1-CA88-932E-839C-1FA64B00E5FB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F208341-EE33-3525-4F36-88B6D4A551A8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F7FC2D-50FE-C58C-25F6-C7118AC3111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FE152-8A98-6D58-DA7D-FDDE68BD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C6D661C-649A-EA3A-7CCD-9AC03439ACC9}"/>
              </a:ext>
            </a:extLst>
          </p:cNvPr>
          <p:cNvGrpSpPr/>
          <p:nvPr/>
        </p:nvGrpSpPr>
        <p:grpSpPr>
          <a:xfrm>
            <a:off x="5697588" y="1651202"/>
            <a:ext cx="5161604" cy="4387491"/>
            <a:chOff x="5697588" y="1651202"/>
            <a:chExt cx="5161604" cy="438749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10505C-EFCA-2919-FD5C-744725467334}"/>
                </a:ext>
              </a:extLst>
            </p:cNvPr>
            <p:cNvGrpSpPr/>
            <p:nvPr/>
          </p:nvGrpSpPr>
          <p:grpSpPr>
            <a:xfrm>
              <a:off x="6539192" y="1881564"/>
              <a:ext cx="4320000" cy="3240000"/>
              <a:chOff x="6539192" y="1881564"/>
              <a:chExt cx="4320000" cy="3240000"/>
            </a:xfrm>
          </p:grpSpPr>
          <p:pic>
            <p:nvPicPr>
              <p:cNvPr id="7" name="Content Placeholder 21" descr="A graph of a number of ships&#10;&#10;AI-generated content may be incorrect.">
                <a:extLst>
                  <a:ext uri="{FF2B5EF4-FFF2-40B4-BE49-F238E27FC236}">
                    <a16:creationId xmlns:a16="http://schemas.microsoft.com/office/drawing/2014/main" id="{4016E6F4-3F92-DBF3-366B-B67E551B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9192" y="1881564"/>
                <a:ext cx="4320000" cy="324000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556EBE-4B4E-B5C2-A743-EB43DD70CA02}"/>
                  </a:ext>
                </a:extLst>
              </p:cNvPr>
              <p:cNvSpPr/>
              <p:nvPr/>
            </p:nvSpPr>
            <p:spPr>
              <a:xfrm>
                <a:off x="8775998" y="3251145"/>
                <a:ext cx="1534461" cy="9684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C951C0-A4A1-6321-900C-3B1FD11BF706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5794703" y="2857726"/>
              <a:ext cx="2149147" cy="318096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F0277DF-80C9-09F9-5E92-AD53D3E80B93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6796409" y="1901226"/>
              <a:ext cx="1957109" cy="68659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263FAF-80F1-FCD7-8E45-225731F0CBC6}"/>
                </a:ext>
              </a:extLst>
            </p:cNvPr>
            <p:cNvGrpSpPr/>
            <p:nvPr/>
          </p:nvGrpSpPr>
          <p:grpSpPr>
            <a:xfrm>
              <a:off x="5697588" y="4809336"/>
              <a:ext cx="1293762" cy="983033"/>
              <a:chOff x="2895600" y="1162050"/>
              <a:chExt cx="7315200" cy="4895850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B87C2BC-EA52-A820-E86C-789B10498AD7}"/>
                  </a:ext>
                </a:extLst>
              </p:cNvPr>
              <p:cNvSpPr/>
              <p:nvPr/>
            </p:nvSpPr>
            <p:spPr>
              <a:xfrm>
                <a:off x="2895600" y="1162050"/>
                <a:ext cx="7315200" cy="4895850"/>
              </a:xfrm>
              <a:custGeom>
                <a:avLst/>
                <a:gdLst>
                  <a:gd name="connsiteX0" fmla="*/ 1085850 w 7315200"/>
                  <a:gd name="connsiteY0" fmla="*/ 981075 h 4895850"/>
                  <a:gd name="connsiteX1" fmla="*/ 1447800 w 7315200"/>
                  <a:gd name="connsiteY1" fmla="*/ 1009650 h 4895850"/>
                  <a:gd name="connsiteX2" fmla="*/ 1781175 w 7315200"/>
                  <a:gd name="connsiteY2" fmla="*/ 1104900 h 4895850"/>
                  <a:gd name="connsiteX3" fmla="*/ 2219325 w 7315200"/>
                  <a:gd name="connsiteY3" fmla="*/ 1285875 h 4895850"/>
                  <a:gd name="connsiteX4" fmla="*/ 2676525 w 7315200"/>
                  <a:gd name="connsiteY4" fmla="*/ 1485900 h 4895850"/>
                  <a:gd name="connsiteX5" fmla="*/ 2800350 w 7315200"/>
                  <a:gd name="connsiteY5" fmla="*/ 1466850 h 4895850"/>
                  <a:gd name="connsiteX6" fmla="*/ 2847975 w 7315200"/>
                  <a:gd name="connsiteY6" fmla="*/ 1409700 h 4895850"/>
                  <a:gd name="connsiteX7" fmla="*/ 2895600 w 7315200"/>
                  <a:gd name="connsiteY7" fmla="*/ 1352550 h 4895850"/>
                  <a:gd name="connsiteX8" fmla="*/ 2886075 w 7315200"/>
                  <a:gd name="connsiteY8" fmla="*/ 1276350 h 4895850"/>
                  <a:gd name="connsiteX9" fmla="*/ 3038475 w 7315200"/>
                  <a:gd name="connsiteY9" fmla="*/ 1333500 h 4895850"/>
                  <a:gd name="connsiteX10" fmla="*/ 3171825 w 7315200"/>
                  <a:gd name="connsiteY10" fmla="*/ 1476375 h 4895850"/>
                  <a:gd name="connsiteX11" fmla="*/ 3248025 w 7315200"/>
                  <a:gd name="connsiteY11" fmla="*/ 1619250 h 4895850"/>
                  <a:gd name="connsiteX12" fmla="*/ 3419475 w 7315200"/>
                  <a:gd name="connsiteY12" fmla="*/ 1762125 h 4895850"/>
                  <a:gd name="connsiteX13" fmla="*/ 3733800 w 7315200"/>
                  <a:gd name="connsiteY13" fmla="*/ 1990725 h 4895850"/>
                  <a:gd name="connsiteX14" fmla="*/ 4286250 w 7315200"/>
                  <a:gd name="connsiteY14" fmla="*/ 2247900 h 4895850"/>
                  <a:gd name="connsiteX15" fmla="*/ 4924425 w 7315200"/>
                  <a:gd name="connsiteY15" fmla="*/ 2571750 h 4895850"/>
                  <a:gd name="connsiteX16" fmla="*/ 5372100 w 7315200"/>
                  <a:gd name="connsiteY16" fmla="*/ 2857500 h 4895850"/>
                  <a:gd name="connsiteX17" fmla="*/ 5876925 w 7315200"/>
                  <a:gd name="connsiteY17" fmla="*/ 3143250 h 4895850"/>
                  <a:gd name="connsiteX18" fmla="*/ 6391275 w 7315200"/>
                  <a:gd name="connsiteY18" fmla="*/ 3476625 h 4895850"/>
                  <a:gd name="connsiteX19" fmla="*/ 7019925 w 7315200"/>
                  <a:gd name="connsiteY19" fmla="*/ 3914775 h 4895850"/>
                  <a:gd name="connsiteX20" fmla="*/ 7315200 w 7315200"/>
                  <a:gd name="connsiteY20" fmla="*/ 4162425 h 4895850"/>
                  <a:gd name="connsiteX21" fmla="*/ 7315200 w 7315200"/>
                  <a:gd name="connsiteY21" fmla="*/ 4324350 h 4895850"/>
                  <a:gd name="connsiteX22" fmla="*/ 7200900 w 7315200"/>
                  <a:gd name="connsiteY22" fmla="*/ 4533900 h 4895850"/>
                  <a:gd name="connsiteX23" fmla="*/ 6924675 w 7315200"/>
                  <a:gd name="connsiteY23" fmla="*/ 4629150 h 4895850"/>
                  <a:gd name="connsiteX24" fmla="*/ 6286500 w 7315200"/>
                  <a:gd name="connsiteY24" fmla="*/ 4667250 h 4895850"/>
                  <a:gd name="connsiteX25" fmla="*/ 5705475 w 7315200"/>
                  <a:gd name="connsiteY25" fmla="*/ 4562475 h 4895850"/>
                  <a:gd name="connsiteX26" fmla="*/ 5267325 w 7315200"/>
                  <a:gd name="connsiteY26" fmla="*/ 4457700 h 4895850"/>
                  <a:gd name="connsiteX27" fmla="*/ 4876800 w 7315200"/>
                  <a:gd name="connsiteY27" fmla="*/ 4295775 h 4895850"/>
                  <a:gd name="connsiteX28" fmla="*/ 4724400 w 7315200"/>
                  <a:gd name="connsiteY28" fmla="*/ 4457700 h 4895850"/>
                  <a:gd name="connsiteX29" fmla="*/ 4562475 w 7315200"/>
                  <a:gd name="connsiteY29" fmla="*/ 4629150 h 4895850"/>
                  <a:gd name="connsiteX30" fmla="*/ 4324350 w 7315200"/>
                  <a:gd name="connsiteY30" fmla="*/ 4772025 h 4895850"/>
                  <a:gd name="connsiteX31" fmla="*/ 4133850 w 7315200"/>
                  <a:gd name="connsiteY31" fmla="*/ 4876800 h 4895850"/>
                  <a:gd name="connsiteX32" fmla="*/ 3876675 w 7315200"/>
                  <a:gd name="connsiteY32" fmla="*/ 4895850 h 4895850"/>
                  <a:gd name="connsiteX33" fmla="*/ 3724275 w 7315200"/>
                  <a:gd name="connsiteY33" fmla="*/ 4800600 h 4895850"/>
                  <a:gd name="connsiteX34" fmla="*/ 3914775 w 7315200"/>
                  <a:gd name="connsiteY34" fmla="*/ 4638675 h 4895850"/>
                  <a:gd name="connsiteX35" fmla="*/ 4133850 w 7315200"/>
                  <a:gd name="connsiteY35" fmla="*/ 4314825 h 4895850"/>
                  <a:gd name="connsiteX36" fmla="*/ 4295775 w 7315200"/>
                  <a:gd name="connsiteY36" fmla="*/ 4162425 h 4895850"/>
                  <a:gd name="connsiteX37" fmla="*/ 4267200 w 7315200"/>
                  <a:gd name="connsiteY37" fmla="*/ 4124325 h 4895850"/>
                  <a:gd name="connsiteX38" fmla="*/ 3990975 w 7315200"/>
                  <a:gd name="connsiteY38" fmla="*/ 3933825 h 4895850"/>
                  <a:gd name="connsiteX39" fmla="*/ 3914775 w 7315200"/>
                  <a:gd name="connsiteY39" fmla="*/ 3933825 h 4895850"/>
                  <a:gd name="connsiteX40" fmla="*/ 3657600 w 7315200"/>
                  <a:gd name="connsiteY40" fmla="*/ 3981450 h 4895850"/>
                  <a:gd name="connsiteX41" fmla="*/ 3276600 w 7315200"/>
                  <a:gd name="connsiteY41" fmla="*/ 4000500 h 4895850"/>
                  <a:gd name="connsiteX42" fmla="*/ 2943225 w 7315200"/>
                  <a:gd name="connsiteY42" fmla="*/ 3990975 h 4895850"/>
                  <a:gd name="connsiteX43" fmla="*/ 2552700 w 7315200"/>
                  <a:gd name="connsiteY43" fmla="*/ 3829050 h 4895850"/>
                  <a:gd name="connsiteX44" fmla="*/ 2371725 w 7315200"/>
                  <a:gd name="connsiteY44" fmla="*/ 3695700 h 4895850"/>
                  <a:gd name="connsiteX45" fmla="*/ 2333625 w 7315200"/>
                  <a:gd name="connsiteY45" fmla="*/ 3571875 h 4895850"/>
                  <a:gd name="connsiteX46" fmla="*/ 2476500 w 7315200"/>
                  <a:gd name="connsiteY46" fmla="*/ 3524250 h 4895850"/>
                  <a:gd name="connsiteX47" fmla="*/ 2905125 w 7315200"/>
                  <a:gd name="connsiteY47" fmla="*/ 3552825 h 4895850"/>
                  <a:gd name="connsiteX48" fmla="*/ 3238500 w 7315200"/>
                  <a:gd name="connsiteY48" fmla="*/ 3543300 h 4895850"/>
                  <a:gd name="connsiteX49" fmla="*/ 3124200 w 7315200"/>
                  <a:gd name="connsiteY49" fmla="*/ 3457575 h 4895850"/>
                  <a:gd name="connsiteX50" fmla="*/ 2971800 w 7315200"/>
                  <a:gd name="connsiteY50" fmla="*/ 3314700 h 4895850"/>
                  <a:gd name="connsiteX51" fmla="*/ 2571750 w 7315200"/>
                  <a:gd name="connsiteY51" fmla="*/ 3009900 h 4895850"/>
                  <a:gd name="connsiteX52" fmla="*/ 2295525 w 7315200"/>
                  <a:gd name="connsiteY52" fmla="*/ 2714625 h 4895850"/>
                  <a:gd name="connsiteX53" fmla="*/ 1933575 w 7315200"/>
                  <a:gd name="connsiteY53" fmla="*/ 2238375 h 4895850"/>
                  <a:gd name="connsiteX54" fmla="*/ 1733550 w 7315200"/>
                  <a:gd name="connsiteY54" fmla="*/ 1981200 h 4895850"/>
                  <a:gd name="connsiteX55" fmla="*/ 1457325 w 7315200"/>
                  <a:gd name="connsiteY55" fmla="*/ 1638300 h 4895850"/>
                  <a:gd name="connsiteX56" fmla="*/ 1295400 w 7315200"/>
                  <a:gd name="connsiteY56" fmla="*/ 1466850 h 4895850"/>
                  <a:gd name="connsiteX57" fmla="*/ 1009650 w 7315200"/>
                  <a:gd name="connsiteY57" fmla="*/ 1209675 h 4895850"/>
                  <a:gd name="connsiteX58" fmla="*/ 876300 w 7315200"/>
                  <a:gd name="connsiteY58" fmla="*/ 1152525 h 4895850"/>
                  <a:gd name="connsiteX59" fmla="*/ 514350 w 7315200"/>
                  <a:gd name="connsiteY59" fmla="*/ 1247775 h 4895850"/>
                  <a:gd name="connsiteX60" fmla="*/ 200025 w 7315200"/>
                  <a:gd name="connsiteY60" fmla="*/ 1228725 h 4895850"/>
                  <a:gd name="connsiteX61" fmla="*/ 0 w 7315200"/>
                  <a:gd name="connsiteY61" fmla="*/ 1095375 h 4895850"/>
                  <a:gd name="connsiteX62" fmla="*/ 28575 w 7315200"/>
                  <a:gd name="connsiteY62" fmla="*/ 1019175 h 4895850"/>
                  <a:gd name="connsiteX63" fmla="*/ 190500 w 7315200"/>
                  <a:gd name="connsiteY63" fmla="*/ 923925 h 4895850"/>
                  <a:gd name="connsiteX64" fmla="*/ 371475 w 7315200"/>
                  <a:gd name="connsiteY64" fmla="*/ 904875 h 4895850"/>
                  <a:gd name="connsiteX65" fmla="*/ 752475 w 7315200"/>
                  <a:gd name="connsiteY65" fmla="*/ 752475 h 4895850"/>
                  <a:gd name="connsiteX66" fmla="*/ 781050 w 7315200"/>
                  <a:gd name="connsiteY66" fmla="*/ 495300 h 4895850"/>
                  <a:gd name="connsiteX67" fmla="*/ 762000 w 7315200"/>
                  <a:gd name="connsiteY67" fmla="*/ 238125 h 4895850"/>
                  <a:gd name="connsiteX68" fmla="*/ 695325 w 7315200"/>
                  <a:gd name="connsiteY68" fmla="*/ 28575 h 4895850"/>
                  <a:gd name="connsiteX69" fmla="*/ 790575 w 7315200"/>
                  <a:gd name="connsiteY69" fmla="*/ 0 h 4895850"/>
                  <a:gd name="connsiteX70" fmla="*/ 1057275 w 7315200"/>
                  <a:gd name="connsiteY70" fmla="*/ 200025 h 4895850"/>
                  <a:gd name="connsiteX71" fmla="*/ 1123950 w 7315200"/>
                  <a:gd name="connsiteY71" fmla="*/ 552450 h 4895850"/>
                  <a:gd name="connsiteX72" fmla="*/ 1133475 w 7315200"/>
                  <a:gd name="connsiteY72" fmla="*/ 781050 h 4895850"/>
                  <a:gd name="connsiteX73" fmla="*/ 1085850 w 7315200"/>
                  <a:gd name="connsiteY73" fmla="*/ 981075 h 489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315200" h="4895850">
                    <a:moveTo>
                      <a:pt x="1085850" y="981075"/>
                    </a:moveTo>
                    <a:lnTo>
                      <a:pt x="1447800" y="1009650"/>
                    </a:lnTo>
                    <a:lnTo>
                      <a:pt x="1781175" y="1104900"/>
                    </a:lnTo>
                    <a:lnTo>
                      <a:pt x="2219325" y="1285875"/>
                    </a:lnTo>
                    <a:lnTo>
                      <a:pt x="2676525" y="1485900"/>
                    </a:lnTo>
                    <a:lnTo>
                      <a:pt x="2800350" y="1466850"/>
                    </a:lnTo>
                    <a:lnTo>
                      <a:pt x="2847975" y="1409700"/>
                    </a:lnTo>
                    <a:lnTo>
                      <a:pt x="2895600" y="1352550"/>
                    </a:lnTo>
                    <a:lnTo>
                      <a:pt x="2886075" y="1276350"/>
                    </a:lnTo>
                    <a:lnTo>
                      <a:pt x="3038475" y="1333500"/>
                    </a:lnTo>
                    <a:lnTo>
                      <a:pt x="3171825" y="1476375"/>
                    </a:lnTo>
                    <a:lnTo>
                      <a:pt x="3248025" y="1619250"/>
                    </a:lnTo>
                    <a:lnTo>
                      <a:pt x="3419475" y="1762125"/>
                    </a:lnTo>
                    <a:lnTo>
                      <a:pt x="3733800" y="1990725"/>
                    </a:lnTo>
                    <a:lnTo>
                      <a:pt x="4286250" y="2247900"/>
                    </a:lnTo>
                    <a:lnTo>
                      <a:pt x="4924425" y="2571750"/>
                    </a:lnTo>
                    <a:lnTo>
                      <a:pt x="5372100" y="2857500"/>
                    </a:lnTo>
                    <a:lnTo>
                      <a:pt x="5876925" y="3143250"/>
                    </a:lnTo>
                    <a:lnTo>
                      <a:pt x="6391275" y="3476625"/>
                    </a:lnTo>
                    <a:lnTo>
                      <a:pt x="7019925" y="3914775"/>
                    </a:lnTo>
                    <a:lnTo>
                      <a:pt x="7315200" y="4162425"/>
                    </a:lnTo>
                    <a:lnTo>
                      <a:pt x="7315200" y="4324350"/>
                    </a:lnTo>
                    <a:lnTo>
                      <a:pt x="7200900" y="4533900"/>
                    </a:lnTo>
                    <a:lnTo>
                      <a:pt x="6924675" y="4629150"/>
                    </a:lnTo>
                    <a:lnTo>
                      <a:pt x="6286500" y="4667250"/>
                    </a:lnTo>
                    <a:lnTo>
                      <a:pt x="5705475" y="4562475"/>
                    </a:lnTo>
                    <a:lnTo>
                      <a:pt x="5267325" y="4457700"/>
                    </a:lnTo>
                    <a:lnTo>
                      <a:pt x="4876800" y="4295775"/>
                    </a:lnTo>
                    <a:lnTo>
                      <a:pt x="4724400" y="4457700"/>
                    </a:lnTo>
                    <a:lnTo>
                      <a:pt x="4562475" y="4629150"/>
                    </a:lnTo>
                    <a:lnTo>
                      <a:pt x="4324350" y="4772025"/>
                    </a:lnTo>
                    <a:lnTo>
                      <a:pt x="4133850" y="4876800"/>
                    </a:lnTo>
                    <a:lnTo>
                      <a:pt x="3876675" y="4895850"/>
                    </a:lnTo>
                    <a:lnTo>
                      <a:pt x="3724275" y="4800600"/>
                    </a:lnTo>
                    <a:lnTo>
                      <a:pt x="3914775" y="4638675"/>
                    </a:lnTo>
                    <a:lnTo>
                      <a:pt x="4133850" y="4314825"/>
                    </a:lnTo>
                    <a:lnTo>
                      <a:pt x="4295775" y="4162425"/>
                    </a:lnTo>
                    <a:lnTo>
                      <a:pt x="4267200" y="4124325"/>
                    </a:lnTo>
                    <a:lnTo>
                      <a:pt x="3990975" y="3933825"/>
                    </a:lnTo>
                    <a:lnTo>
                      <a:pt x="3914775" y="3933825"/>
                    </a:lnTo>
                    <a:lnTo>
                      <a:pt x="3657600" y="3981450"/>
                    </a:lnTo>
                    <a:lnTo>
                      <a:pt x="3276600" y="4000500"/>
                    </a:lnTo>
                    <a:lnTo>
                      <a:pt x="2943225" y="3990975"/>
                    </a:lnTo>
                    <a:lnTo>
                      <a:pt x="2552700" y="3829050"/>
                    </a:lnTo>
                    <a:lnTo>
                      <a:pt x="2371725" y="3695700"/>
                    </a:lnTo>
                    <a:lnTo>
                      <a:pt x="2333625" y="3571875"/>
                    </a:lnTo>
                    <a:lnTo>
                      <a:pt x="2476500" y="3524250"/>
                    </a:lnTo>
                    <a:lnTo>
                      <a:pt x="2905125" y="3552825"/>
                    </a:lnTo>
                    <a:lnTo>
                      <a:pt x="3238500" y="3543300"/>
                    </a:lnTo>
                    <a:lnTo>
                      <a:pt x="3124200" y="3457575"/>
                    </a:lnTo>
                    <a:lnTo>
                      <a:pt x="2971800" y="3314700"/>
                    </a:lnTo>
                    <a:lnTo>
                      <a:pt x="2571750" y="3009900"/>
                    </a:lnTo>
                    <a:lnTo>
                      <a:pt x="2295525" y="2714625"/>
                    </a:lnTo>
                    <a:lnTo>
                      <a:pt x="1933575" y="2238375"/>
                    </a:lnTo>
                    <a:lnTo>
                      <a:pt x="1733550" y="1981200"/>
                    </a:lnTo>
                    <a:lnTo>
                      <a:pt x="1457325" y="1638300"/>
                    </a:lnTo>
                    <a:lnTo>
                      <a:pt x="1295400" y="1466850"/>
                    </a:lnTo>
                    <a:lnTo>
                      <a:pt x="1009650" y="1209675"/>
                    </a:lnTo>
                    <a:lnTo>
                      <a:pt x="876300" y="1152525"/>
                    </a:lnTo>
                    <a:lnTo>
                      <a:pt x="514350" y="1247775"/>
                    </a:lnTo>
                    <a:lnTo>
                      <a:pt x="200025" y="1228725"/>
                    </a:lnTo>
                    <a:lnTo>
                      <a:pt x="0" y="1095375"/>
                    </a:lnTo>
                    <a:lnTo>
                      <a:pt x="28575" y="1019175"/>
                    </a:lnTo>
                    <a:lnTo>
                      <a:pt x="190500" y="923925"/>
                    </a:lnTo>
                    <a:lnTo>
                      <a:pt x="371475" y="904875"/>
                    </a:lnTo>
                    <a:lnTo>
                      <a:pt x="752475" y="752475"/>
                    </a:lnTo>
                    <a:lnTo>
                      <a:pt x="781050" y="495300"/>
                    </a:lnTo>
                    <a:lnTo>
                      <a:pt x="762000" y="238125"/>
                    </a:lnTo>
                    <a:lnTo>
                      <a:pt x="695325" y="28575"/>
                    </a:lnTo>
                    <a:lnTo>
                      <a:pt x="790575" y="0"/>
                    </a:lnTo>
                    <a:lnTo>
                      <a:pt x="1057275" y="200025"/>
                    </a:lnTo>
                    <a:lnTo>
                      <a:pt x="1123950" y="552450"/>
                    </a:lnTo>
                    <a:lnTo>
                      <a:pt x="1133475" y="781050"/>
                    </a:lnTo>
                    <a:lnTo>
                      <a:pt x="1085850" y="981075"/>
                    </a:lnTo>
                    <a:close/>
                  </a:path>
                </a:pathLst>
              </a:cu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744A10F-CF82-8EEE-BAAE-3586B8534185}"/>
                  </a:ext>
                </a:extLst>
              </p:cNvPr>
              <p:cNvSpPr/>
              <p:nvPr/>
            </p:nvSpPr>
            <p:spPr>
              <a:xfrm>
                <a:off x="8020050" y="4505325"/>
                <a:ext cx="2152650" cy="923925"/>
              </a:xfrm>
              <a:custGeom>
                <a:avLst/>
                <a:gdLst>
                  <a:gd name="connsiteX0" fmla="*/ 2152650 w 2152650"/>
                  <a:gd name="connsiteY0" fmla="*/ 923925 h 923925"/>
                  <a:gd name="connsiteX1" fmla="*/ 1762125 w 2152650"/>
                  <a:gd name="connsiteY1" fmla="*/ 762000 h 923925"/>
                  <a:gd name="connsiteX2" fmla="*/ 1362075 w 2152650"/>
                  <a:gd name="connsiteY2" fmla="*/ 647700 h 923925"/>
                  <a:gd name="connsiteX3" fmla="*/ 1114425 w 2152650"/>
                  <a:gd name="connsiteY3" fmla="*/ 533400 h 923925"/>
                  <a:gd name="connsiteX4" fmla="*/ 838200 w 2152650"/>
                  <a:gd name="connsiteY4" fmla="*/ 400050 h 923925"/>
                  <a:gd name="connsiteX5" fmla="*/ 619125 w 2152650"/>
                  <a:gd name="connsiteY5" fmla="*/ 257175 h 923925"/>
                  <a:gd name="connsiteX6" fmla="*/ 476250 w 2152650"/>
                  <a:gd name="connsiteY6" fmla="*/ 190500 h 923925"/>
                  <a:gd name="connsiteX7" fmla="*/ 295275 w 2152650"/>
                  <a:gd name="connsiteY7" fmla="*/ 247650 h 923925"/>
                  <a:gd name="connsiteX8" fmla="*/ 152400 w 2152650"/>
                  <a:gd name="connsiteY8" fmla="*/ 295275 h 923925"/>
                  <a:gd name="connsiteX9" fmla="*/ 0 w 2152650"/>
                  <a:gd name="connsiteY9" fmla="*/ 219075 h 923925"/>
                  <a:gd name="connsiteX10" fmla="*/ 0 w 2152650"/>
                  <a:gd name="connsiteY10" fmla="*/ 104775 h 923925"/>
                  <a:gd name="connsiteX11" fmla="*/ 57150 w 2152650"/>
                  <a:gd name="connsiteY11" fmla="*/ 0 h 923925"/>
                  <a:gd name="connsiteX12" fmla="*/ 228600 w 2152650"/>
                  <a:gd name="connsiteY12" fmla="*/ 28575 h 923925"/>
                  <a:gd name="connsiteX13" fmla="*/ 285750 w 2152650"/>
                  <a:gd name="connsiteY13" fmla="*/ 76200 h 923925"/>
                  <a:gd name="connsiteX14" fmla="*/ 295275 w 2152650"/>
                  <a:gd name="connsiteY14" fmla="*/ 200025 h 923925"/>
                  <a:gd name="connsiteX15" fmla="*/ 266700 w 2152650"/>
                  <a:gd name="connsiteY15" fmla="*/ 25717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52650" h="923925">
                    <a:moveTo>
                      <a:pt x="2152650" y="923925"/>
                    </a:moveTo>
                    <a:lnTo>
                      <a:pt x="1762125" y="762000"/>
                    </a:lnTo>
                    <a:lnTo>
                      <a:pt x="1362075" y="647700"/>
                    </a:lnTo>
                    <a:lnTo>
                      <a:pt x="1114425" y="533400"/>
                    </a:lnTo>
                    <a:lnTo>
                      <a:pt x="838200" y="400050"/>
                    </a:lnTo>
                    <a:lnTo>
                      <a:pt x="619125" y="257175"/>
                    </a:lnTo>
                    <a:lnTo>
                      <a:pt x="476250" y="190500"/>
                    </a:lnTo>
                    <a:lnTo>
                      <a:pt x="295275" y="247650"/>
                    </a:lnTo>
                    <a:lnTo>
                      <a:pt x="152400" y="295275"/>
                    </a:lnTo>
                    <a:lnTo>
                      <a:pt x="0" y="219075"/>
                    </a:lnTo>
                    <a:lnTo>
                      <a:pt x="0" y="104775"/>
                    </a:lnTo>
                    <a:lnTo>
                      <a:pt x="57150" y="0"/>
                    </a:lnTo>
                    <a:lnTo>
                      <a:pt x="228600" y="28575"/>
                    </a:lnTo>
                    <a:lnTo>
                      <a:pt x="285750" y="76200"/>
                    </a:lnTo>
                    <a:lnTo>
                      <a:pt x="295275" y="200025"/>
                    </a:lnTo>
                    <a:lnTo>
                      <a:pt x="266700" y="257175"/>
                    </a:lnTo>
                  </a:path>
                </a:pathLst>
              </a:cu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B13EC8-9FAE-2811-9EEA-44E19420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0898" y="1651202"/>
              <a:ext cx="1080000" cy="5625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7E914C-4E39-1182-D4AA-DAAB23F2A6BF}"/>
              </a:ext>
            </a:extLst>
          </p:cNvPr>
          <p:cNvGrpSpPr/>
          <p:nvPr/>
        </p:nvGrpSpPr>
        <p:grpSpPr>
          <a:xfrm>
            <a:off x="223360" y="1547283"/>
            <a:ext cx="6573049" cy="4974129"/>
            <a:chOff x="223360" y="1547283"/>
            <a:chExt cx="6573049" cy="49741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9C6289B-837D-A2B0-E20D-8FDE84A411B6}"/>
                </a:ext>
              </a:extLst>
            </p:cNvPr>
            <p:cNvGrpSpPr/>
            <p:nvPr/>
          </p:nvGrpSpPr>
          <p:grpSpPr>
            <a:xfrm>
              <a:off x="562253" y="1547283"/>
              <a:ext cx="6234156" cy="4856599"/>
              <a:chOff x="562253" y="1547283"/>
              <a:chExt cx="6234156" cy="4856599"/>
            </a:xfrm>
          </p:grpSpPr>
          <p:pic>
            <p:nvPicPr>
              <p:cNvPr id="8" name="Content Placeholder 8">
                <a:extLst>
                  <a:ext uri="{FF2B5EF4-FFF2-40B4-BE49-F238E27FC236}">
                    <a16:creationId xmlns:a16="http://schemas.microsoft.com/office/drawing/2014/main" id="{52F8056C-DFCE-1B2B-9CE6-14D047AD0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253" y="2117620"/>
                <a:ext cx="4320000" cy="3282386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D74FF9D-2D65-699D-5EEE-44AB43D74DB7}"/>
                  </a:ext>
                </a:extLst>
              </p:cNvPr>
              <p:cNvGrpSpPr/>
              <p:nvPr/>
            </p:nvGrpSpPr>
            <p:grpSpPr>
              <a:xfrm>
                <a:off x="1881541" y="2857726"/>
                <a:ext cx="3913162" cy="3546156"/>
                <a:chOff x="2597285" y="2966936"/>
                <a:chExt cx="3197418" cy="343694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7DE7DE3-BA4E-5E9D-EFDE-73408964A6C7}"/>
                    </a:ext>
                  </a:extLst>
                </p:cNvPr>
                <p:cNvSpPr txBox="1"/>
                <p:nvPr/>
              </p:nvSpPr>
              <p:spPr>
                <a:xfrm>
                  <a:off x="3776870" y="5695996"/>
                  <a:ext cx="2017833" cy="707886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dirty="0">
                      <a:solidFill>
                        <a:srgbClr val="00B050"/>
                      </a:solidFill>
                    </a:rPr>
                    <a:t>Whales: 10 MJ</a:t>
                  </a:r>
                </a:p>
                <a:p>
                  <a:r>
                    <a:rPr lang="en-CA" sz="2000" dirty="0">
                      <a:solidFill>
                        <a:srgbClr val="00B050"/>
                      </a:solidFill>
                    </a:rPr>
                    <a:t>(16-25 Hz)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1CF02799-A9E8-A0C9-D36F-59048F0DA04A}"/>
                    </a:ext>
                  </a:extLst>
                </p:cNvPr>
                <p:cNvCxnSpPr>
                  <a:cxnSpLocks/>
                  <a:stCxn id="13" idx="1"/>
                </p:cNvCxnSpPr>
                <p:nvPr/>
              </p:nvCxnSpPr>
              <p:spPr>
                <a:xfrm flipH="1" flipV="1">
                  <a:off x="2597285" y="2966936"/>
                  <a:ext cx="1179585" cy="3083003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479E083-4B1F-BE1B-BC56-6D38FC9DF3DF}"/>
                  </a:ext>
                </a:extLst>
              </p:cNvPr>
              <p:cNvGrpSpPr/>
              <p:nvPr/>
            </p:nvGrpSpPr>
            <p:grpSpPr>
              <a:xfrm>
                <a:off x="2962275" y="1547283"/>
                <a:ext cx="3834134" cy="1278223"/>
                <a:chOff x="2962275" y="1547283"/>
                <a:chExt cx="3834134" cy="1278223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A68E3534-2456-F652-2FDB-778996695F43}"/>
                    </a:ext>
                  </a:extLst>
                </p:cNvPr>
                <p:cNvCxnSpPr>
                  <a:cxnSpLocks/>
                  <a:stCxn id="17" idx="1"/>
                </p:cNvCxnSpPr>
                <p:nvPr/>
              </p:nvCxnSpPr>
              <p:spPr>
                <a:xfrm flipH="1">
                  <a:off x="2962275" y="1901226"/>
                  <a:ext cx="1884784" cy="92428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8C0F340-7A2A-E940-3CA9-3EEFA6CD23DE}"/>
                    </a:ext>
                  </a:extLst>
                </p:cNvPr>
                <p:cNvSpPr txBox="1"/>
                <p:nvPr/>
              </p:nvSpPr>
              <p:spPr>
                <a:xfrm>
                  <a:off x="4847059" y="1547283"/>
                  <a:ext cx="1949350" cy="707886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dirty="0">
                      <a:solidFill>
                        <a:srgbClr val="0070C0"/>
                      </a:solidFill>
                    </a:rPr>
                    <a:t>Ships: 15 MJ</a:t>
                  </a:r>
                </a:p>
                <a:p>
                  <a:r>
                    <a:rPr lang="en-CA" sz="2000" dirty="0">
                      <a:solidFill>
                        <a:srgbClr val="0070C0"/>
                      </a:solidFill>
                    </a:rPr>
                    <a:t>(32-100 Hz)</a:t>
                  </a: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9A1B74-1CD4-2B53-D8E7-84584642F35E}"/>
                </a:ext>
              </a:extLst>
            </p:cNvPr>
            <p:cNvSpPr txBox="1"/>
            <p:nvPr/>
          </p:nvSpPr>
          <p:spPr>
            <a:xfrm>
              <a:off x="223360" y="5782748"/>
              <a:ext cx="3071354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Ainslie et al (2025)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/>
                <a:t>LF: Baleen whale calls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/>
                <a:t>MF and HF: Ships (North Pacific)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094D69-C074-FF60-22B2-8B09A402752B}"/>
              </a:ext>
            </a:extLst>
          </p:cNvPr>
          <p:cNvGrpSpPr/>
          <p:nvPr/>
        </p:nvGrpSpPr>
        <p:grpSpPr>
          <a:xfrm>
            <a:off x="441043" y="1515038"/>
            <a:ext cx="2689181" cy="1072782"/>
            <a:chOff x="918946" y="1800931"/>
            <a:chExt cx="2689181" cy="10727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82C22E-4889-BA9E-30D8-4E845347DD88}"/>
                </a:ext>
              </a:extLst>
            </p:cNvPr>
            <p:cNvSpPr txBox="1"/>
            <p:nvPr/>
          </p:nvSpPr>
          <p:spPr>
            <a:xfrm>
              <a:off x="918946" y="1800931"/>
              <a:ext cx="2689181" cy="30777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solidFill>
                    <a:srgbClr val="C00000"/>
                  </a:solidFill>
                </a:rPr>
                <a:t>Earthquakes (not modelled)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73932B-9376-6B06-7E3E-E17581F4D526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1986431" y="2108708"/>
              <a:ext cx="277106" cy="76500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633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0470-C151-002A-95F5-54F54E84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E535-FC55-5898-0341-53AFC3B2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E8434-FB83-D594-0A49-7FCB2DC0A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GLOBAL SOUND ENERGY BUDGET: HINDCAST (1920-2020)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934F8-A7C8-1EEF-0B36-D472482A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0BB0B-A90D-015B-2E1E-572CDBF2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9F02-A6CD-E9CE-3251-438EB0FB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DC96D8-F34A-B3CD-291B-D715F8B043CB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fleet size and baleen whale population since 1920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E43D16-778D-3B41-4112-45AAAAA24C5E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E23F9EA-528A-549B-571A-F803CF8F262C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E4DE974-835A-E348-E3CB-C674C1935C00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947BF16-8244-F08A-6EA2-E4EF012D3FDB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39D964-B6A3-81D9-116B-1B79FAB53FA2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ED13F8-4DDE-51EF-1B35-D61686C40402}"/>
              </a:ext>
            </a:extLst>
          </p:cNvPr>
          <p:cNvGrpSpPr/>
          <p:nvPr/>
        </p:nvGrpSpPr>
        <p:grpSpPr>
          <a:xfrm>
            <a:off x="5251075" y="1518663"/>
            <a:ext cx="6728960" cy="5046721"/>
            <a:chOff x="2619272" y="1648229"/>
            <a:chExt cx="6728960" cy="5046721"/>
          </a:xfrm>
        </p:grpSpPr>
        <p:pic>
          <p:nvPicPr>
            <p:cNvPr id="39" name="Picture 38" descr="A graph showing the growth of a ship&#10;&#10;AI-generated content may be incorrect.">
              <a:extLst>
                <a:ext uri="{FF2B5EF4-FFF2-40B4-BE49-F238E27FC236}">
                  <a16:creationId xmlns:a16="http://schemas.microsoft.com/office/drawing/2014/main" id="{819AA3E0-F22C-1D61-3618-1B4F3C22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72" y="1648229"/>
              <a:ext cx="6728960" cy="504672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E1DB903-5EB7-01DB-6E43-20F4454C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175" y="4069262"/>
              <a:ext cx="1080000" cy="5625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34575D6-E020-96AF-69A6-A1852456EEA9}"/>
                </a:ext>
              </a:extLst>
            </p:cNvPr>
            <p:cNvGrpSpPr/>
            <p:nvPr/>
          </p:nvGrpSpPr>
          <p:grpSpPr>
            <a:xfrm>
              <a:off x="5419280" y="3282438"/>
              <a:ext cx="1041862" cy="685735"/>
              <a:chOff x="2895600" y="1162050"/>
              <a:chExt cx="7315200" cy="4895850"/>
            </a:xfrm>
            <a:solidFill>
              <a:schemeClr val="bg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102184C-6AEB-2276-3121-F9D43C9C8570}"/>
                  </a:ext>
                </a:extLst>
              </p:cNvPr>
              <p:cNvSpPr/>
              <p:nvPr/>
            </p:nvSpPr>
            <p:spPr>
              <a:xfrm>
                <a:off x="2895600" y="1162050"/>
                <a:ext cx="7315200" cy="4895850"/>
              </a:xfrm>
              <a:custGeom>
                <a:avLst/>
                <a:gdLst>
                  <a:gd name="connsiteX0" fmla="*/ 1085850 w 7315200"/>
                  <a:gd name="connsiteY0" fmla="*/ 981075 h 4895850"/>
                  <a:gd name="connsiteX1" fmla="*/ 1447800 w 7315200"/>
                  <a:gd name="connsiteY1" fmla="*/ 1009650 h 4895850"/>
                  <a:gd name="connsiteX2" fmla="*/ 1781175 w 7315200"/>
                  <a:gd name="connsiteY2" fmla="*/ 1104900 h 4895850"/>
                  <a:gd name="connsiteX3" fmla="*/ 2219325 w 7315200"/>
                  <a:gd name="connsiteY3" fmla="*/ 1285875 h 4895850"/>
                  <a:gd name="connsiteX4" fmla="*/ 2676525 w 7315200"/>
                  <a:gd name="connsiteY4" fmla="*/ 1485900 h 4895850"/>
                  <a:gd name="connsiteX5" fmla="*/ 2800350 w 7315200"/>
                  <a:gd name="connsiteY5" fmla="*/ 1466850 h 4895850"/>
                  <a:gd name="connsiteX6" fmla="*/ 2847975 w 7315200"/>
                  <a:gd name="connsiteY6" fmla="*/ 1409700 h 4895850"/>
                  <a:gd name="connsiteX7" fmla="*/ 2895600 w 7315200"/>
                  <a:gd name="connsiteY7" fmla="*/ 1352550 h 4895850"/>
                  <a:gd name="connsiteX8" fmla="*/ 2886075 w 7315200"/>
                  <a:gd name="connsiteY8" fmla="*/ 1276350 h 4895850"/>
                  <a:gd name="connsiteX9" fmla="*/ 3038475 w 7315200"/>
                  <a:gd name="connsiteY9" fmla="*/ 1333500 h 4895850"/>
                  <a:gd name="connsiteX10" fmla="*/ 3171825 w 7315200"/>
                  <a:gd name="connsiteY10" fmla="*/ 1476375 h 4895850"/>
                  <a:gd name="connsiteX11" fmla="*/ 3248025 w 7315200"/>
                  <a:gd name="connsiteY11" fmla="*/ 1619250 h 4895850"/>
                  <a:gd name="connsiteX12" fmla="*/ 3419475 w 7315200"/>
                  <a:gd name="connsiteY12" fmla="*/ 1762125 h 4895850"/>
                  <a:gd name="connsiteX13" fmla="*/ 3733800 w 7315200"/>
                  <a:gd name="connsiteY13" fmla="*/ 1990725 h 4895850"/>
                  <a:gd name="connsiteX14" fmla="*/ 4286250 w 7315200"/>
                  <a:gd name="connsiteY14" fmla="*/ 2247900 h 4895850"/>
                  <a:gd name="connsiteX15" fmla="*/ 4924425 w 7315200"/>
                  <a:gd name="connsiteY15" fmla="*/ 2571750 h 4895850"/>
                  <a:gd name="connsiteX16" fmla="*/ 5372100 w 7315200"/>
                  <a:gd name="connsiteY16" fmla="*/ 2857500 h 4895850"/>
                  <a:gd name="connsiteX17" fmla="*/ 5876925 w 7315200"/>
                  <a:gd name="connsiteY17" fmla="*/ 3143250 h 4895850"/>
                  <a:gd name="connsiteX18" fmla="*/ 6391275 w 7315200"/>
                  <a:gd name="connsiteY18" fmla="*/ 3476625 h 4895850"/>
                  <a:gd name="connsiteX19" fmla="*/ 7019925 w 7315200"/>
                  <a:gd name="connsiteY19" fmla="*/ 3914775 h 4895850"/>
                  <a:gd name="connsiteX20" fmla="*/ 7315200 w 7315200"/>
                  <a:gd name="connsiteY20" fmla="*/ 4162425 h 4895850"/>
                  <a:gd name="connsiteX21" fmla="*/ 7315200 w 7315200"/>
                  <a:gd name="connsiteY21" fmla="*/ 4324350 h 4895850"/>
                  <a:gd name="connsiteX22" fmla="*/ 7200900 w 7315200"/>
                  <a:gd name="connsiteY22" fmla="*/ 4533900 h 4895850"/>
                  <a:gd name="connsiteX23" fmla="*/ 6924675 w 7315200"/>
                  <a:gd name="connsiteY23" fmla="*/ 4629150 h 4895850"/>
                  <a:gd name="connsiteX24" fmla="*/ 6286500 w 7315200"/>
                  <a:gd name="connsiteY24" fmla="*/ 4667250 h 4895850"/>
                  <a:gd name="connsiteX25" fmla="*/ 5705475 w 7315200"/>
                  <a:gd name="connsiteY25" fmla="*/ 4562475 h 4895850"/>
                  <a:gd name="connsiteX26" fmla="*/ 5267325 w 7315200"/>
                  <a:gd name="connsiteY26" fmla="*/ 4457700 h 4895850"/>
                  <a:gd name="connsiteX27" fmla="*/ 4876800 w 7315200"/>
                  <a:gd name="connsiteY27" fmla="*/ 4295775 h 4895850"/>
                  <a:gd name="connsiteX28" fmla="*/ 4724400 w 7315200"/>
                  <a:gd name="connsiteY28" fmla="*/ 4457700 h 4895850"/>
                  <a:gd name="connsiteX29" fmla="*/ 4562475 w 7315200"/>
                  <a:gd name="connsiteY29" fmla="*/ 4629150 h 4895850"/>
                  <a:gd name="connsiteX30" fmla="*/ 4324350 w 7315200"/>
                  <a:gd name="connsiteY30" fmla="*/ 4772025 h 4895850"/>
                  <a:gd name="connsiteX31" fmla="*/ 4133850 w 7315200"/>
                  <a:gd name="connsiteY31" fmla="*/ 4876800 h 4895850"/>
                  <a:gd name="connsiteX32" fmla="*/ 3876675 w 7315200"/>
                  <a:gd name="connsiteY32" fmla="*/ 4895850 h 4895850"/>
                  <a:gd name="connsiteX33" fmla="*/ 3724275 w 7315200"/>
                  <a:gd name="connsiteY33" fmla="*/ 4800600 h 4895850"/>
                  <a:gd name="connsiteX34" fmla="*/ 3914775 w 7315200"/>
                  <a:gd name="connsiteY34" fmla="*/ 4638675 h 4895850"/>
                  <a:gd name="connsiteX35" fmla="*/ 4133850 w 7315200"/>
                  <a:gd name="connsiteY35" fmla="*/ 4314825 h 4895850"/>
                  <a:gd name="connsiteX36" fmla="*/ 4295775 w 7315200"/>
                  <a:gd name="connsiteY36" fmla="*/ 4162425 h 4895850"/>
                  <a:gd name="connsiteX37" fmla="*/ 4267200 w 7315200"/>
                  <a:gd name="connsiteY37" fmla="*/ 4124325 h 4895850"/>
                  <a:gd name="connsiteX38" fmla="*/ 3990975 w 7315200"/>
                  <a:gd name="connsiteY38" fmla="*/ 3933825 h 4895850"/>
                  <a:gd name="connsiteX39" fmla="*/ 3914775 w 7315200"/>
                  <a:gd name="connsiteY39" fmla="*/ 3933825 h 4895850"/>
                  <a:gd name="connsiteX40" fmla="*/ 3657600 w 7315200"/>
                  <a:gd name="connsiteY40" fmla="*/ 3981450 h 4895850"/>
                  <a:gd name="connsiteX41" fmla="*/ 3276600 w 7315200"/>
                  <a:gd name="connsiteY41" fmla="*/ 4000500 h 4895850"/>
                  <a:gd name="connsiteX42" fmla="*/ 2943225 w 7315200"/>
                  <a:gd name="connsiteY42" fmla="*/ 3990975 h 4895850"/>
                  <a:gd name="connsiteX43" fmla="*/ 2552700 w 7315200"/>
                  <a:gd name="connsiteY43" fmla="*/ 3829050 h 4895850"/>
                  <a:gd name="connsiteX44" fmla="*/ 2371725 w 7315200"/>
                  <a:gd name="connsiteY44" fmla="*/ 3695700 h 4895850"/>
                  <a:gd name="connsiteX45" fmla="*/ 2333625 w 7315200"/>
                  <a:gd name="connsiteY45" fmla="*/ 3571875 h 4895850"/>
                  <a:gd name="connsiteX46" fmla="*/ 2476500 w 7315200"/>
                  <a:gd name="connsiteY46" fmla="*/ 3524250 h 4895850"/>
                  <a:gd name="connsiteX47" fmla="*/ 2905125 w 7315200"/>
                  <a:gd name="connsiteY47" fmla="*/ 3552825 h 4895850"/>
                  <a:gd name="connsiteX48" fmla="*/ 3238500 w 7315200"/>
                  <a:gd name="connsiteY48" fmla="*/ 3543300 h 4895850"/>
                  <a:gd name="connsiteX49" fmla="*/ 3124200 w 7315200"/>
                  <a:gd name="connsiteY49" fmla="*/ 3457575 h 4895850"/>
                  <a:gd name="connsiteX50" fmla="*/ 2971800 w 7315200"/>
                  <a:gd name="connsiteY50" fmla="*/ 3314700 h 4895850"/>
                  <a:gd name="connsiteX51" fmla="*/ 2571750 w 7315200"/>
                  <a:gd name="connsiteY51" fmla="*/ 3009900 h 4895850"/>
                  <a:gd name="connsiteX52" fmla="*/ 2295525 w 7315200"/>
                  <a:gd name="connsiteY52" fmla="*/ 2714625 h 4895850"/>
                  <a:gd name="connsiteX53" fmla="*/ 1933575 w 7315200"/>
                  <a:gd name="connsiteY53" fmla="*/ 2238375 h 4895850"/>
                  <a:gd name="connsiteX54" fmla="*/ 1733550 w 7315200"/>
                  <a:gd name="connsiteY54" fmla="*/ 1981200 h 4895850"/>
                  <a:gd name="connsiteX55" fmla="*/ 1457325 w 7315200"/>
                  <a:gd name="connsiteY55" fmla="*/ 1638300 h 4895850"/>
                  <a:gd name="connsiteX56" fmla="*/ 1295400 w 7315200"/>
                  <a:gd name="connsiteY56" fmla="*/ 1466850 h 4895850"/>
                  <a:gd name="connsiteX57" fmla="*/ 1009650 w 7315200"/>
                  <a:gd name="connsiteY57" fmla="*/ 1209675 h 4895850"/>
                  <a:gd name="connsiteX58" fmla="*/ 876300 w 7315200"/>
                  <a:gd name="connsiteY58" fmla="*/ 1152525 h 4895850"/>
                  <a:gd name="connsiteX59" fmla="*/ 514350 w 7315200"/>
                  <a:gd name="connsiteY59" fmla="*/ 1247775 h 4895850"/>
                  <a:gd name="connsiteX60" fmla="*/ 200025 w 7315200"/>
                  <a:gd name="connsiteY60" fmla="*/ 1228725 h 4895850"/>
                  <a:gd name="connsiteX61" fmla="*/ 0 w 7315200"/>
                  <a:gd name="connsiteY61" fmla="*/ 1095375 h 4895850"/>
                  <a:gd name="connsiteX62" fmla="*/ 28575 w 7315200"/>
                  <a:gd name="connsiteY62" fmla="*/ 1019175 h 4895850"/>
                  <a:gd name="connsiteX63" fmla="*/ 190500 w 7315200"/>
                  <a:gd name="connsiteY63" fmla="*/ 923925 h 4895850"/>
                  <a:gd name="connsiteX64" fmla="*/ 371475 w 7315200"/>
                  <a:gd name="connsiteY64" fmla="*/ 904875 h 4895850"/>
                  <a:gd name="connsiteX65" fmla="*/ 752475 w 7315200"/>
                  <a:gd name="connsiteY65" fmla="*/ 752475 h 4895850"/>
                  <a:gd name="connsiteX66" fmla="*/ 781050 w 7315200"/>
                  <a:gd name="connsiteY66" fmla="*/ 495300 h 4895850"/>
                  <a:gd name="connsiteX67" fmla="*/ 762000 w 7315200"/>
                  <a:gd name="connsiteY67" fmla="*/ 238125 h 4895850"/>
                  <a:gd name="connsiteX68" fmla="*/ 695325 w 7315200"/>
                  <a:gd name="connsiteY68" fmla="*/ 28575 h 4895850"/>
                  <a:gd name="connsiteX69" fmla="*/ 790575 w 7315200"/>
                  <a:gd name="connsiteY69" fmla="*/ 0 h 4895850"/>
                  <a:gd name="connsiteX70" fmla="*/ 1057275 w 7315200"/>
                  <a:gd name="connsiteY70" fmla="*/ 200025 h 4895850"/>
                  <a:gd name="connsiteX71" fmla="*/ 1123950 w 7315200"/>
                  <a:gd name="connsiteY71" fmla="*/ 552450 h 4895850"/>
                  <a:gd name="connsiteX72" fmla="*/ 1133475 w 7315200"/>
                  <a:gd name="connsiteY72" fmla="*/ 781050 h 4895850"/>
                  <a:gd name="connsiteX73" fmla="*/ 1085850 w 7315200"/>
                  <a:gd name="connsiteY73" fmla="*/ 981075 h 489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315200" h="4895850">
                    <a:moveTo>
                      <a:pt x="1085850" y="981075"/>
                    </a:moveTo>
                    <a:lnTo>
                      <a:pt x="1447800" y="1009650"/>
                    </a:lnTo>
                    <a:lnTo>
                      <a:pt x="1781175" y="1104900"/>
                    </a:lnTo>
                    <a:lnTo>
                      <a:pt x="2219325" y="1285875"/>
                    </a:lnTo>
                    <a:lnTo>
                      <a:pt x="2676525" y="1485900"/>
                    </a:lnTo>
                    <a:lnTo>
                      <a:pt x="2800350" y="1466850"/>
                    </a:lnTo>
                    <a:lnTo>
                      <a:pt x="2847975" y="1409700"/>
                    </a:lnTo>
                    <a:lnTo>
                      <a:pt x="2895600" y="1352550"/>
                    </a:lnTo>
                    <a:lnTo>
                      <a:pt x="2886075" y="1276350"/>
                    </a:lnTo>
                    <a:lnTo>
                      <a:pt x="3038475" y="1333500"/>
                    </a:lnTo>
                    <a:lnTo>
                      <a:pt x="3171825" y="1476375"/>
                    </a:lnTo>
                    <a:lnTo>
                      <a:pt x="3248025" y="1619250"/>
                    </a:lnTo>
                    <a:lnTo>
                      <a:pt x="3419475" y="1762125"/>
                    </a:lnTo>
                    <a:lnTo>
                      <a:pt x="3733800" y="1990725"/>
                    </a:lnTo>
                    <a:lnTo>
                      <a:pt x="4286250" y="2247900"/>
                    </a:lnTo>
                    <a:lnTo>
                      <a:pt x="4924425" y="2571750"/>
                    </a:lnTo>
                    <a:lnTo>
                      <a:pt x="5372100" y="2857500"/>
                    </a:lnTo>
                    <a:lnTo>
                      <a:pt x="5876925" y="3143250"/>
                    </a:lnTo>
                    <a:lnTo>
                      <a:pt x="6391275" y="3476625"/>
                    </a:lnTo>
                    <a:lnTo>
                      <a:pt x="7019925" y="3914775"/>
                    </a:lnTo>
                    <a:lnTo>
                      <a:pt x="7315200" y="4162425"/>
                    </a:lnTo>
                    <a:lnTo>
                      <a:pt x="7315200" y="4324350"/>
                    </a:lnTo>
                    <a:lnTo>
                      <a:pt x="7200900" y="4533900"/>
                    </a:lnTo>
                    <a:lnTo>
                      <a:pt x="6924675" y="4629150"/>
                    </a:lnTo>
                    <a:lnTo>
                      <a:pt x="6286500" y="4667250"/>
                    </a:lnTo>
                    <a:lnTo>
                      <a:pt x="5705475" y="4562475"/>
                    </a:lnTo>
                    <a:lnTo>
                      <a:pt x="5267325" y="4457700"/>
                    </a:lnTo>
                    <a:lnTo>
                      <a:pt x="4876800" y="4295775"/>
                    </a:lnTo>
                    <a:lnTo>
                      <a:pt x="4724400" y="4457700"/>
                    </a:lnTo>
                    <a:lnTo>
                      <a:pt x="4562475" y="4629150"/>
                    </a:lnTo>
                    <a:lnTo>
                      <a:pt x="4324350" y="4772025"/>
                    </a:lnTo>
                    <a:lnTo>
                      <a:pt x="4133850" y="4876800"/>
                    </a:lnTo>
                    <a:lnTo>
                      <a:pt x="3876675" y="4895850"/>
                    </a:lnTo>
                    <a:lnTo>
                      <a:pt x="3724275" y="4800600"/>
                    </a:lnTo>
                    <a:lnTo>
                      <a:pt x="3914775" y="4638675"/>
                    </a:lnTo>
                    <a:lnTo>
                      <a:pt x="4133850" y="4314825"/>
                    </a:lnTo>
                    <a:lnTo>
                      <a:pt x="4295775" y="4162425"/>
                    </a:lnTo>
                    <a:lnTo>
                      <a:pt x="4267200" y="4124325"/>
                    </a:lnTo>
                    <a:lnTo>
                      <a:pt x="3990975" y="3933825"/>
                    </a:lnTo>
                    <a:lnTo>
                      <a:pt x="3914775" y="3933825"/>
                    </a:lnTo>
                    <a:lnTo>
                      <a:pt x="3657600" y="3981450"/>
                    </a:lnTo>
                    <a:lnTo>
                      <a:pt x="3276600" y="4000500"/>
                    </a:lnTo>
                    <a:lnTo>
                      <a:pt x="2943225" y="3990975"/>
                    </a:lnTo>
                    <a:lnTo>
                      <a:pt x="2552700" y="3829050"/>
                    </a:lnTo>
                    <a:lnTo>
                      <a:pt x="2371725" y="3695700"/>
                    </a:lnTo>
                    <a:lnTo>
                      <a:pt x="2333625" y="3571875"/>
                    </a:lnTo>
                    <a:lnTo>
                      <a:pt x="2476500" y="3524250"/>
                    </a:lnTo>
                    <a:lnTo>
                      <a:pt x="2905125" y="3552825"/>
                    </a:lnTo>
                    <a:lnTo>
                      <a:pt x="3238500" y="3543300"/>
                    </a:lnTo>
                    <a:lnTo>
                      <a:pt x="3124200" y="3457575"/>
                    </a:lnTo>
                    <a:lnTo>
                      <a:pt x="2971800" y="3314700"/>
                    </a:lnTo>
                    <a:lnTo>
                      <a:pt x="2571750" y="3009900"/>
                    </a:lnTo>
                    <a:lnTo>
                      <a:pt x="2295525" y="2714625"/>
                    </a:lnTo>
                    <a:lnTo>
                      <a:pt x="1933575" y="2238375"/>
                    </a:lnTo>
                    <a:lnTo>
                      <a:pt x="1733550" y="1981200"/>
                    </a:lnTo>
                    <a:lnTo>
                      <a:pt x="1457325" y="1638300"/>
                    </a:lnTo>
                    <a:lnTo>
                      <a:pt x="1295400" y="1466850"/>
                    </a:lnTo>
                    <a:lnTo>
                      <a:pt x="1009650" y="1209675"/>
                    </a:lnTo>
                    <a:lnTo>
                      <a:pt x="876300" y="1152525"/>
                    </a:lnTo>
                    <a:lnTo>
                      <a:pt x="514350" y="1247775"/>
                    </a:lnTo>
                    <a:lnTo>
                      <a:pt x="200025" y="1228725"/>
                    </a:lnTo>
                    <a:lnTo>
                      <a:pt x="0" y="1095375"/>
                    </a:lnTo>
                    <a:lnTo>
                      <a:pt x="28575" y="1019175"/>
                    </a:lnTo>
                    <a:lnTo>
                      <a:pt x="190500" y="923925"/>
                    </a:lnTo>
                    <a:lnTo>
                      <a:pt x="371475" y="904875"/>
                    </a:lnTo>
                    <a:lnTo>
                      <a:pt x="752475" y="752475"/>
                    </a:lnTo>
                    <a:lnTo>
                      <a:pt x="781050" y="495300"/>
                    </a:lnTo>
                    <a:lnTo>
                      <a:pt x="762000" y="238125"/>
                    </a:lnTo>
                    <a:lnTo>
                      <a:pt x="695325" y="28575"/>
                    </a:lnTo>
                    <a:lnTo>
                      <a:pt x="790575" y="0"/>
                    </a:lnTo>
                    <a:lnTo>
                      <a:pt x="1057275" y="200025"/>
                    </a:lnTo>
                    <a:lnTo>
                      <a:pt x="1123950" y="552450"/>
                    </a:lnTo>
                    <a:lnTo>
                      <a:pt x="1133475" y="781050"/>
                    </a:lnTo>
                    <a:lnTo>
                      <a:pt x="1085850" y="981075"/>
                    </a:lnTo>
                    <a:close/>
                  </a:path>
                </a:pathLst>
              </a:custGeom>
              <a:grp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690FF5A-341E-D366-DBA4-DE2CC06472A7}"/>
                  </a:ext>
                </a:extLst>
              </p:cNvPr>
              <p:cNvSpPr/>
              <p:nvPr/>
            </p:nvSpPr>
            <p:spPr>
              <a:xfrm>
                <a:off x="8020050" y="4505325"/>
                <a:ext cx="2152650" cy="923925"/>
              </a:xfrm>
              <a:custGeom>
                <a:avLst/>
                <a:gdLst>
                  <a:gd name="connsiteX0" fmla="*/ 2152650 w 2152650"/>
                  <a:gd name="connsiteY0" fmla="*/ 923925 h 923925"/>
                  <a:gd name="connsiteX1" fmla="*/ 1762125 w 2152650"/>
                  <a:gd name="connsiteY1" fmla="*/ 762000 h 923925"/>
                  <a:gd name="connsiteX2" fmla="*/ 1362075 w 2152650"/>
                  <a:gd name="connsiteY2" fmla="*/ 647700 h 923925"/>
                  <a:gd name="connsiteX3" fmla="*/ 1114425 w 2152650"/>
                  <a:gd name="connsiteY3" fmla="*/ 533400 h 923925"/>
                  <a:gd name="connsiteX4" fmla="*/ 838200 w 2152650"/>
                  <a:gd name="connsiteY4" fmla="*/ 400050 h 923925"/>
                  <a:gd name="connsiteX5" fmla="*/ 619125 w 2152650"/>
                  <a:gd name="connsiteY5" fmla="*/ 257175 h 923925"/>
                  <a:gd name="connsiteX6" fmla="*/ 476250 w 2152650"/>
                  <a:gd name="connsiteY6" fmla="*/ 190500 h 923925"/>
                  <a:gd name="connsiteX7" fmla="*/ 295275 w 2152650"/>
                  <a:gd name="connsiteY7" fmla="*/ 247650 h 923925"/>
                  <a:gd name="connsiteX8" fmla="*/ 152400 w 2152650"/>
                  <a:gd name="connsiteY8" fmla="*/ 295275 h 923925"/>
                  <a:gd name="connsiteX9" fmla="*/ 0 w 2152650"/>
                  <a:gd name="connsiteY9" fmla="*/ 219075 h 923925"/>
                  <a:gd name="connsiteX10" fmla="*/ 0 w 2152650"/>
                  <a:gd name="connsiteY10" fmla="*/ 104775 h 923925"/>
                  <a:gd name="connsiteX11" fmla="*/ 57150 w 2152650"/>
                  <a:gd name="connsiteY11" fmla="*/ 0 h 923925"/>
                  <a:gd name="connsiteX12" fmla="*/ 228600 w 2152650"/>
                  <a:gd name="connsiteY12" fmla="*/ 28575 h 923925"/>
                  <a:gd name="connsiteX13" fmla="*/ 285750 w 2152650"/>
                  <a:gd name="connsiteY13" fmla="*/ 76200 h 923925"/>
                  <a:gd name="connsiteX14" fmla="*/ 295275 w 2152650"/>
                  <a:gd name="connsiteY14" fmla="*/ 200025 h 923925"/>
                  <a:gd name="connsiteX15" fmla="*/ 266700 w 2152650"/>
                  <a:gd name="connsiteY15" fmla="*/ 25717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52650" h="923925">
                    <a:moveTo>
                      <a:pt x="2152650" y="923925"/>
                    </a:moveTo>
                    <a:lnTo>
                      <a:pt x="1762125" y="762000"/>
                    </a:lnTo>
                    <a:lnTo>
                      <a:pt x="1362075" y="647700"/>
                    </a:lnTo>
                    <a:lnTo>
                      <a:pt x="1114425" y="533400"/>
                    </a:lnTo>
                    <a:lnTo>
                      <a:pt x="838200" y="400050"/>
                    </a:lnTo>
                    <a:lnTo>
                      <a:pt x="619125" y="257175"/>
                    </a:lnTo>
                    <a:lnTo>
                      <a:pt x="476250" y="190500"/>
                    </a:lnTo>
                    <a:lnTo>
                      <a:pt x="295275" y="247650"/>
                    </a:lnTo>
                    <a:lnTo>
                      <a:pt x="152400" y="295275"/>
                    </a:lnTo>
                    <a:lnTo>
                      <a:pt x="0" y="219075"/>
                    </a:lnTo>
                    <a:lnTo>
                      <a:pt x="0" y="104775"/>
                    </a:lnTo>
                    <a:lnTo>
                      <a:pt x="57150" y="0"/>
                    </a:lnTo>
                    <a:lnTo>
                      <a:pt x="228600" y="28575"/>
                    </a:lnTo>
                    <a:lnTo>
                      <a:pt x="285750" y="76200"/>
                    </a:lnTo>
                    <a:lnTo>
                      <a:pt x="295275" y="200025"/>
                    </a:lnTo>
                    <a:lnTo>
                      <a:pt x="266700" y="257175"/>
                    </a:lnTo>
                  </a:path>
                </a:pathLst>
              </a:custGeom>
              <a:grp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0C0CD0-041B-C436-D203-F95F2E66A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F78A78F-7666-19CD-4A8A-5746B8BE82B8}"/>
              </a:ext>
            </a:extLst>
          </p:cNvPr>
          <p:cNvSpPr txBox="1"/>
          <p:nvPr/>
        </p:nvSpPr>
        <p:spPr>
          <a:xfrm>
            <a:off x="154940" y="4281292"/>
            <a:ext cx="5586749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/>
              <a:t>SOURCES</a:t>
            </a:r>
          </a:p>
          <a:p>
            <a:r>
              <a:rPr lang="en-CA" sz="2000" dirty="0"/>
              <a:t>baleen whales: IUCN*</a:t>
            </a:r>
          </a:p>
          <a:p>
            <a:r>
              <a:rPr lang="en-CA" sz="2000" dirty="0"/>
              <a:t>Ships: UNCTAD**</a:t>
            </a:r>
          </a:p>
          <a:p>
            <a:endParaRPr lang="en-CA" sz="2000" dirty="0"/>
          </a:p>
          <a:p>
            <a:r>
              <a:rPr lang="en-US" dirty="0"/>
              <a:t>*IUCN: International Union for Conservation of Nature</a:t>
            </a:r>
          </a:p>
          <a:p>
            <a:r>
              <a:rPr lang="en-US" dirty="0"/>
              <a:t>**UNCTAD: UN Trade and 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8AC1AB-E8BD-9173-CBF5-53A57859FCA9}"/>
              </a:ext>
            </a:extLst>
          </p:cNvPr>
          <p:cNvSpPr txBox="1"/>
          <p:nvPr/>
        </p:nvSpPr>
        <p:spPr>
          <a:xfrm>
            <a:off x="8523571" y="2298562"/>
            <a:ext cx="263341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No. of </a:t>
            </a:r>
            <a:r>
              <a:rPr lang="en-CA" sz="1600" dirty="0">
                <a:solidFill>
                  <a:srgbClr val="0070C0"/>
                </a:solidFill>
              </a:rPr>
              <a:t>ships</a:t>
            </a:r>
            <a:r>
              <a:rPr lang="en-CA" sz="1600" dirty="0"/>
              <a:t>, </a:t>
            </a:r>
            <a:r>
              <a:rPr lang="en-CA" sz="1600" dirty="0">
                <a:solidFill>
                  <a:srgbClr val="00B050"/>
                </a:solidFill>
              </a:rPr>
              <a:t>whales</a:t>
            </a:r>
            <a:r>
              <a:rPr lang="en-CA" sz="1600" dirty="0"/>
              <a:t> vs time</a:t>
            </a:r>
          </a:p>
          <a:p>
            <a:r>
              <a:rPr lang="en-CA" sz="1600" dirty="0"/>
              <a:t>(1920-2020)</a:t>
            </a:r>
          </a:p>
        </p:txBody>
      </p:sp>
    </p:spTree>
    <p:extLst>
      <p:ext uri="{BB962C8B-B14F-4D97-AF65-F5344CB8AC3E}">
        <p14:creationId xmlns:p14="http://schemas.microsoft.com/office/powerpoint/2010/main" val="403526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B04A8-0F78-FD86-C41C-C290CA54A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A7A0F6-CAB0-D550-D07A-2AE7F83E83FE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hindcast (1920-2020)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D3C8F2-3B1D-D980-6BF6-A833F2022459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3721A05-1BF5-C329-A044-F5EF8524D147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D94CC0E-6373-7157-5C4F-F6987A408FE3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62D63-50DB-0F31-AD36-A6B35B3A6EF2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5280EC-D5A2-0454-4E1B-AFE10EAD948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BAF08-3A76-AFBC-5010-2E635166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973AB75-A407-4F0D-8B79-6F0977116C7D}"/>
              </a:ext>
            </a:extLst>
          </p:cNvPr>
          <p:cNvSpPr txBox="1"/>
          <p:nvPr/>
        </p:nvSpPr>
        <p:spPr>
          <a:xfrm>
            <a:off x="3912146" y="3080171"/>
            <a:ext cx="220124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Convert to energy </a:t>
            </a:r>
          </a:p>
          <a:p>
            <a:r>
              <a:rPr lang="en-CA" sz="2000" dirty="0">
                <a:solidFill>
                  <a:srgbClr val="FF0000"/>
                </a:solidFill>
              </a:rPr>
              <a:t>(Ainslie et al 2021)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C2C115-5FFE-D849-155E-6D373F973C3A}"/>
              </a:ext>
            </a:extLst>
          </p:cNvPr>
          <p:cNvSpPr txBox="1"/>
          <p:nvPr/>
        </p:nvSpPr>
        <p:spPr>
          <a:xfrm>
            <a:off x="1007454" y="1208586"/>
            <a:ext cx="15692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Source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A3EFD2-9B31-DCCC-1B4F-23410578E4E9}"/>
              </a:ext>
            </a:extLst>
          </p:cNvPr>
          <p:cNvGrpSpPr/>
          <p:nvPr/>
        </p:nvGrpSpPr>
        <p:grpSpPr>
          <a:xfrm>
            <a:off x="6824621" y="4267168"/>
            <a:ext cx="3563493" cy="2430000"/>
            <a:chOff x="6824621" y="4267168"/>
            <a:chExt cx="3563493" cy="2430000"/>
          </a:xfrm>
        </p:grpSpPr>
        <p:pic>
          <p:nvPicPr>
            <p:cNvPr id="22" name="Picture 21" descr="A graph of different colored squares&#10;&#10;AI-generated content may be incorrect.">
              <a:extLst>
                <a:ext uri="{FF2B5EF4-FFF2-40B4-BE49-F238E27FC236}">
                  <a16:creationId xmlns:a16="http://schemas.microsoft.com/office/drawing/2014/main" id="{4BB60D73-E99E-133D-4989-AC8DAE5BC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21" y="4267168"/>
              <a:ext cx="3240000" cy="2430000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5F0BB6-C1EE-7BE4-0510-265D87F408EF}"/>
                </a:ext>
              </a:extLst>
            </p:cNvPr>
            <p:cNvSpPr/>
            <p:nvPr/>
          </p:nvSpPr>
          <p:spPr>
            <a:xfrm>
              <a:off x="9182714" y="4312742"/>
              <a:ext cx="1205400" cy="797956"/>
            </a:xfrm>
            <a:custGeom>
              <a:avLst/>
              <a:gdLst>
                <a:gd name="connsiteX0" fmla="*/ 1085850 w 7315200"/>
                <a:gd name="connsiteY0" fmla="*/ 981075 h 4895850"/>
                <a:gd name="connsiteX1" fmla="*/ 1447800 w 7315200"/>
                <a:gd name="connsiteY1" fmla="*/ 1009650 h 4895850"/>
                <a:gd name="connsiteX2" fmla="*/ 1781175 w 7315200"/>
                <a:gd name="connsiteY2" fmla="*/ 1104900 h 4895850"/>
                <a:gd name="connsiteX3" fmla="*/ 2219325 w 7315200"/>
                <a:gd name="connsiteY3" fmla="*/ 1285875 h 4895850"/>
                <a:gd name="connsiteX4" fmla="*/ 2676525 w 7315200"/>
                <a:gd name="connsiteY4" fmla="*/ 1485900 h 4895850"/>
                <a:gd name="connsiteX5" fmla="*/ 2800350 w 7315200"/>
                <a:gd name="connsiteY5" fmla="*/ 1466850 h 4895850"/>
                <a:gd name="connsiteX6" fmla="*/ 2847975 w 7315200"/>
                <a:gd name="connsiteY6" fmla="*/ 1409700 h 4895850"/>
                <a:gd name="connsiteX7" fmla="*/ 2895600 w 7315200"/>
                <a:gd name="connsiteY7" fmla="*/ 1352550 h 4895850"/>
                <a:gd name="connsiteX8" fmla="*/ 2886075 w 7315200"/>
                <a:gd name="connsiteY8" fmla="*/ 1276350 h 4895850"/>
                <a:gd name="connsiteX9" fmla="*/ 3038475 w 7315200"/>
                <a:gd name="connsiteY9" fmla="*/ 1333500 h 4895850"/>
                <a:gd name="connsiteX10" fmla="*/ 3171825 w 7315200"/>
                <a:gd name="connsiteY10" fmla="*/ 1476375 h 4895850"/>
                <a:gd name="connsiteX11" fmla="*/ 3248025 w 7315200"/>
                <a:gd name="connsiteY11" fmla="*/ 1619250 h 4895850"/>
                <a:gd name="connsiteX12" fmla="*/ 3419475 w 7315200"/>
                <a:gd name="connsiteY12" fmla="*/ 1762125 h 4895850"/>
                <a:gd name="connsiteX13" fmla="*/ 3733800 w 7315200"/>
                <a:gd name="connsiteY13" fmla="*/ 1990725 h 4895850"/>
                <a:gd name="connsiteX14" fmla="*/ 4286250 w 7315200"/>
                <a:gd name="connsiteY14" fmla="*/ 2247900 h 4895850"/>
                <a:gd name="connsiteX15" fmla="*/ 4924425 w 7315200"/>
                <a:gd name="connsiteY15" fmla="*/ 2571750 h 4895850"/>
                <a:gd name="connsiteX16" fmla="*/ 5372100 w 7315200"/>
                <a:gd name="connsiteY16" fmla="*/ 2857500 h 4895850"/>
                <a:gd name="connsiteX17" fmla="*/ 5876925 w 7315200"/>
                <a:gd name="connsiteY17" fmla="*/ 3143250 h 4895850"/>
                <a:gd name="connsiteX18" fmla="*/ 6391275 w 7315200"/>
                <a:gd name="connsiteY18" fmla="*/ 3476625 h 4895850"/>
                <a:gd name="connsiteX19" fmla="*/ 7019925 w 7315200"/>
                <a:gd name="connsiteY19" fmla="*/ 3914775 h 4895850"/>
                <a:gd name="connsiteX20" fmla="*/ 7315200 w 7315200"/>
                <a:gd name="connsiteY20" fmla="*/ 4162425 h 4895850"/>
                <a:gd name="connsiteX21" fmla="*/ 7315200 w 7315200"/>
                <a:gd name="connsiteY21" fmla="*/ 4324350 h 4895850"/>
                <a:gd name="connsiteX22" fmla="*/ 7200900 w 7315200"/>
                <a:gd name="connsiteY22" fmla="*/ 4533900 h 4895850"/>
                <a:gd name="connsiteX23" fmla="*/ 6924675 w 7315200"/>
                <a:gd name="connsiteY23" fmla="*/ 4629150 h 4895850"/>
                <a:gd name="connsiteX24" fmla="*/ 6286500 w 7315200"/>
                <a:gd name="connsiteY24" fmla="*/ 4667250 h 4895850"/>
                <a:gd name="connsiteX25" fmla="*/ 5705475 w 7315200"/>
                <a:gd name="connsiteY25" fmla="*/ 4562475 h 4895850"/>
                <a:gd name="connsiteX26" fmla="*/ 5267325 w 7315200"/>
                <a:gd name="connsiteY26" fmla="*/ 4457700 h 4895850"/>
                <a:gd name="connsiteX27" fmla="*/ 4876800 w 7315200"/>
                <a:gd name="connsiteY27" fmla="*/ 4295775 h 4895850"/>
                <a:gd name="connsiteX28" fmla="*/ 4724400 w 7315200"/>
                <a:gd name="connsiteY28" fmla="*/ 4457700 h 4895850"/>
                <a:gd name="connsiteX29" fmla="*/ 4562475 w 7315200"/>
                <a:gd name="connsiteY29" fmla="*/ 4629150 h 4895850"/>
                <a:gd name="connsiteX30" fmla="*/ 4324350 w 7315200"/>
                <a:gd name="connsiteY30" fmla="*/ 4772025 h 4895850"/>
                <a:gd name="connsiteX31" fmla="*/ 4133850 w 7315200"/>
                <a:gd name="connsiteY31" fmla="*/ 4876800 h 4895850"/>
                <a:gd name="connsiteX32" fmla="*/ 3876675 w 7315200"/>
                <a:gd name="connsiteY32" fmla="*/ 4895850 h 4895850"/>
                <a:gd name="connsiteX33" fmla="*/ 3724275 w 7315200"/>
                <a:gd name="connsiteY33" fmla="*/ 4800600 h 4895850"/>
                <a:gd name="connsiteX34" fmla="*/ 3914775 w 7315200"/>
                <a:gd name="connsiteY34" fmla="*/ 4638675 h 4895850"/>
                <a:gd name="connsiteX35" fmla="*/ 4133850 w 7315200"/>
                <a:gd name="connsiteY35" fmla="*/ 4314825 h 4895850"/>
                <a:gd name="connsiteX36" fmla="*/ 4295775 w 7315200"/>
                <a:gd name="connsiteY36" fmla="*/ 4162425 h 4895850"/>
                <a:gd name="connsiteX37" fmla="*/ 4267200 w 7315200"/>
                <a:gd name="connsiteY37" fmla="*/ 4124325 h 4895850"/>
                <a:gd name="connsiteX38" fmla="*/ 3990975 w 7315200"/>
                <a:gd name="connsiteY38" fmla="*/ 3933825 h 4895850"/>
                <a:gd name="connsiteX39" fmla="*/ 3914775 w 7315200"/>
                <a:gd name="connsiteY39" fmla="*/ 3933825 h 4895850"/>
                <a:gd name="connsiteX40" fmla="*/ 3657600 w 7315200"/>
                <a:gd name="connsiteY40" fmla="*/ 3981450 h 4895850"/>
                <a:gd name="connsiteX41" fmla="*/ 3276600 w 7315200"/>
                <a:gd name="connsiteY41" fmla="*/ 4000500 h 4895850"/>
                <a:gd name="connsiteX42" fmla="*/ 2943225 w 7315200"/>
                <a:gd name="connsiteY42" fmla="*/ 3990975 h 4895850"/>
                <a:gd name="connsiteX43" fmla="*/ 2552700 w 7315200"/>
                <a:gd name="connsiteY43" fmla="*/ 3829050 h 4895850"/>
                <a:gd name="connsiteX44" fmla="*/ 2371725 w 7315200"/>
                <a:gd name="connsiteY44" fmla="*/ 3695700 h 4895850"/>
                <a:gd name="connsiteX45" fmla="*/ 2333625 w 7315200"/>
                <a:gd name="connsiteY45" fmla="*/ 3571875 h 4895850"/>
                <a:gd name="connsiteX46" fmla="*/ 2476500 w 7315200"/>
                <a:gd name="connsiteY46" fmla="*/ 3524250 h 4895850"/>
                <a:gd name="connsiteX47" fmla="*/ 2905125 w 7315200"/>
                <a:gd name="connsiteY47" fmla="*/ 3552825 h 4895850"/>
                <a:gd name="connsiteX48" fmla="*/ 3238500 w 7315200"/>
                <a:gd name="connsiteY48" fmla="*/ 3543300 h 4895850"/>
                <a:gd name="connsiteX49" fmla="*/ 3124200 w 7315200"/>
                <a:gd name="connsiteY49" fmla="*/ 3457575 h 4895850"/>
                <a:gd name="connsiteX50" fmla="*/ 2971800 w 7315200"/>
                <a:gd name="connsiteY50" fmla="*/ 3314700 h 4895850"/>
                <a:gd name="connsiteX51" fmla="*/ 2571750 w 7315200"/>
                <a:gd name="connsiteY51" fmla="*/ 3009900 h 4895850"/>
                <a:gd name="connsiteX52" fmla="*/ 2295525 w 7315200"/>
                <a:gd name="connsiteY52" fmla="*/ 2714625 h 4895850"/>
                <a:gd name="connsiteX53" fmla="*/ 1933575 w 7315200"/>
                <a:gd name="connsiteY53" fmla="*/ 2238375 h 4895850"/>
                <a:gd name="connsiteX54" fmla="*/ 1733550 w 7315200"/>
                <a:gd name="connsiteY54" fmla="*/ 1981200 h 4895850"/>
                <a:gd name="connsiteX55" fmla="*/ 1457325 w 7315200"/>
                <a:gd name="connsiteY55" fmla="*/ 1638300 h 4895850"/>
                <a:gd name="connsiteX56" fmla="*/ 1295400 w 7315200"/>
                <a:gd name="connsiteY56" fmla="*/ 1466850 h 4895850"/>
                <a:gd name="connsiteX57" fmla="*/ 1009650 w 7315200"/>
                <a:gd name="connsiteY57" fmla="*/ 1209675 h 4895850"/>
                <a:gd name="connsiteX58" fmla="*/ 876300 w 7315200"/>
                <a:gd name="connsiteY58" fmla="*/ 1152525 h 4895850"/>
                <a:gd name="connsiteX59" fmla="*/ 514350 w 7315200"/>
                <a:gd name="connsiteY59" fmla="*/ 1247775 h 4895850"/>
                <a:gd name="connsiteX60" fmla="*/ 200025 w 7315200"/>
                <a:gd name="connsiteY60" fmla="*/ 1228725 h 4895850"/>
                <a:gd name="connsiteX61" fmla="*/ 0 w 7315200"/>
                <a:gd name="connsiteY61" fmla="*/ 1095375 h 4895850"/>
                <a:gd name="connsiteX62" fmla="*/ 28575 w 7315200"/>
                <a:gd name="connsiteY62" fmla="*/ 1019175 h 4895850"/>
                <a:gd name="connsiteX63" fmla="*/ 190500 w 7315200"/>
                <a:gd name="connsiteY63" fmla="*/ 923925 h 4895850"/>
                <a:gd name="connsiteX64" fmla="*/ 371475 w 7315200"/>
                <a:gd name="connsiteY64" fmla="*/ 904875 h 4895850"/>
                <a:gd name="connsiteX65" fmla="*/ 752475 w 7315200"/>
                <a:gd name="connsiteY65" fmla="*/ 752475 h 4895850"/>
                <a:gd name="connsiteX66" fmla="*/ 781050 w 7315200"/>
                <a:gd name="connsiteY66" fmla="*/ 495300 h 4895850"/>
                <a:gd name="connsiteX67" fmla="*/ 762000 w 7315200"/>
                <a:gd name="connsiteY67" fmla="*/ 238125 h 4895850"/>
                <a:gd name="connsiteX68" fmla="*/ 695325 w 7315200"/>
                <a:gd name="connsiteY68" fmla="*/ 28575 h 4895850"/>
                <a:gd name="connsiteX69" fmla="*/ 790575 w 7315200"/>
                <a:gd name="connsiteY69" fmla="*/ 0 h 4895850"/>
                <a:gd name="connsiteX70" fmla="*/ 1057275 w 7315200"/>
                <a:gd name="connsiteY70" fmla="*/ 200025 h 4895850"/>
                <a:gd name="connsiteX71" fmla="*/ 1123950 w 7315200"/>
                <a:gd name="connsiteY71" fmla="*/ 552450 h 4895850"/>
                <a:gd name="connsiteX72" fmla="*/ 1133475 w 7315200"/>
                <a:gd name="connsiteY72" fmla="*/ 781050 h 4895850"/>
                <a:gd name="connsiteX73" fmla="*/ 1085850 w 7315200"/>
                <a:gd name="connsiteY73" fmla="*/ 981075 h 48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315200" h="4895850">
                  <a:moveTo>
                    <a:pt x="1085850" y="981075"/>
                  </a:moveTo>
                  <a:lnTo>
                    <a:pt x="1447800" y="1009650"/>
                  </a:lnTo>
                  <a:lnTo>
                    <a:pt x="1781175" y="1104900"/>
                  </a:lnTo>
                  <a:lnTo>
                    <a:pt x="2219325" y="1285875"/>
                  </a:lnTo>
                  <a:lnTo>
                    <a:pt x="2676525" y="1485900"/>
                  </a:lnTo>
                  <a:lnTo>
                    <a:pt x="2800350" y="1466850"/>
                  </a:lnTo>
                  <a:lnTo>
                    <a:pt x="2847975" y="1409700"/>
                  </a:lnTo>
                  <a:lnTo>
                    <a:pt x="2895600" y="1352550"/>
                  </a:lnTo>
                  <a:lnTo>
                    <a:pt x="2886075" y="1276350"/>
                  </a:lnTo>
                  <a:lnTo>
                    <a:pt x="3038475" y="1333500"/>
                  </a:lnTo>
                  <a:lnTo>
                    <a:pt x="3171825" y="1476375"/>
                  </a:lnTo>
                  <a:lnTo>
                    <a:pt x="3248025" y="1619250"/>
                  </a:lnTo>
                  <a:lnTo>
                    <a:pt x="3419475" y="1762125"/>
                  </a:lnTo>
                  <a:lnTo>
                    <a:pt x="3733800" y="1990725"/>
                  </a:lnTo>
                  <a:lnTo>
                    <a:pt x="4286250" y="2247900"/>
                  </a:lnTo>
                  <a:lnTo>
                    <a:pt x="4924425" y="2571750"/>
                  </a:lnTo>
                  <a:lnTo>
                    <a:pt x="5372100" y="2857500"/>
                  </a:lnTo>
                  <a:lnTo>
                    <a:pt x="5876925" y="3143250"/>
                  </a:lnTo>
                  <a:lnTo>
                    <a:pt x="6391275" y="3476625"/>
                  </a:lnTo>
                  <a:lnTo>
                    <a:pt x="7019925" y="3914775"/>
                  </a:lnTo>
                  <a:lnTo>
                    <a:pt x="7315200" y="4162425"/>
                  </a:lnTo>
                  <a:lnTo>
                    <a:pt x="7315200" y="4324350"/>
                  </a:lnTo>
                  <a:lnTo>
                    <a:pt x="7200900" y="4533900"/>
                  </a:lnTo>
                  <a:lnTo>
                    <a:pt x="6924675" y="4629150"/>
                  </a:lnTo>
                  <a:lnTo>
                    <a:pt x="6286500" y="4667250"/>
                  </a:lnTo>
                  <a:lnTo>
                    <a:pt x="5705475" y="4562475"/>
                  </a:lnTo>
                  <a:lnTo>
                    <a:pt x="5267325" y="4457700"/>
                  </a:lnTo>
                  <a:lnTo>
                    <a:pt x="4876800" y="4295775"/>
                  </a:lnTo>
                  <a:lnTo>
                    <a:pt x="4724400" y="4457700"/>
                  </a:lnTo>
                  <a:lnTo>
                    <a:pt x="4562475" y="4629150"/>
                  </a:lnTo>
                  <a:lnTo>
                    <a:pt x="4324350" y="4772025"/>
                  </a:lnTo>
                  <a:lnTo>
                    <a:pt x="4133850" y="4876800"/>
                  </a:lnTo>
                  <a:lnTo>
                    <a:pt x="3876675" y="4895850"/>
                  </a:lnTo>
                  <a:lnTo>
                    <a:pt x="3724275" y="4800600"/>
                  </a:lnTo>
                  <a:lnTo>
                    <a:pt x="3914775" y="4638675"/>
                  </a:lnTo>
                  <a:lnTo>
                    <a:pt x="4133850" y="4314825"/>
                  </a:lnTo>
                  <a:lnTo>
                    <a:pt x="4295775" y="4162425"/>
                  </a:lnTo>
                  <a:lnTo>
                    <a:pt x="4267200" y="4124325"/>
                  </a:lnTo>
                  <a:lnTo>
                    <a:pt x="3990975" y="3933825"/>
                  </a:lnTo>
                  <a:lnTo>
                    <a:pt x="3914775" y="3933825"/>
                  </a:lnTo>
                  <a:lnTo>
                    <a:pt x="3657600" y="3981450"/>
                  </a:lnTo>
                  <a:lnTo>
                    <a:pt x="3276600" y="4000500"/>
                  </a:lnTo>
                  <a:lnTo>
                    <a:pt x="2943225" y="3990975"/>
                  </a:lnTo>
                  <a:lnTo>
                    <a:pt x="2552700" y="3829050"/>
                  </a:lnTo>
                  <a:lnTo>
                    <a:pt x="2371725" y="3695700"/>
                  </a:lnTo>
                  <a:lnTo>
                    <a:pt x="2333625" y="3571875"/>
                  </a:lnTo>
                  <a:lnTo>
                    <a:pt x="2476500" y="3524250"/>
                  </a:lnTo>
                  <a:lnTo>
                    <a:pt x="2905125" y="3552825"/>
                  </a:lnTo>
                  <a:lnTo>
                    <a:pt x="3238500" y="3543300"/>
                  </a:lnTo>
                  <a:lnTo>
                    <a:pt x="3124200" y="3457575"/>
                  </a:lnTo>
                  <a:lnTo>
                    <a:pt x="2971800" y="3314700"/>
                  </a:lnTo>
                  <a:lnTo>
                    <a:pt x="2571750" y="3009900"/>
                  </a:lnTo>
                  <a:lnTo>
                    <a:pt x="2295525" y="2714625"/>
                  </a:lnTo>
                  <a:lnTo>
                    <a:pt x="1933575" y="2238375"/>
                  </a:lnTo>
                  <a:lnTo>
                    <a:pt x="1733550" y="1981200"/>
                  </a:lnTo>
                  <a:lnTo>
                    <a:pt x="1457325" y="1638300"/>
                  </a:lnTo>
                  <a:lnTo>
                    <a:pt x="1295400" y="1466850"/>
                  </a:lnTo>
                  <a:lnTo>
                    <a:pt x="1009650" y="1209675"/>
                  </a:lnTo>
                  <a:lnTo>
                    <a:pt x="876300" y="1152525"/>
                  </a:lnTo>
                  <a:lnTo>
                    <a:pt x="514350" y="1247775"/>
                  </a:lnTo>
                  <a:lnTo>
                    <a:pt x="200025" y="1228725"/>
                  </a:lnTo>
                  <a:lnTo>
                    <a:pt x="0" y="1095375"/>
                  </a:lnTo>
                  <a:lnTo>
                    <a:pt x="28575" y="1019175"/>
                  </a:lnTo>
                  <a:lnTo>
                    <a:pt x="190500" y="923925"/>
                  </a:lnTo>
                  <a:lnTo>
                    <a:pt x="371475" y="904875"/>
                  </a:lnTo>
                  <a:lnTo>
                    <a:pt x="752475" y="752475"/>
                  </a:lnTo>
                  <a:lnTo>
                    <a:pt x="781050" y="495300"/>
                  </a:lnTo>
                  <a:lnTo>
                    <a:pt x="762000" y="238125"/>
                  </a:lnTo>
                  <a:lnTo>
                    <a:pt x="695325" y="28575"/>
                  </a:lnTo>
                  <a:lnTo>
                    <a:pt x="790575" y="0"/>
                  </a:lnTo>
                  <a:lnTo>
                    <a:pt x="1057275" y="200025"/>
                  </a:lnTo>
                  <a:lnTo>
                    <a:pt x="1123950" y="552450"/>
                  </a:lnTo>
                  <a:lnTo>
                    <a:pt x="1133475" y="781050"/>
                  </a:lnTo>
                  <a:lnTo>
                    <a:pt x="1085850" y="981075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FCE210-80DD-84F7-C8CD-7A6156768046}"/>
              </a:ext>
            </a:extLst>
          </p:cNvPr>
          <p:cNvGrpSpPr/>
          <p:nvPr/>
        </p:nvGrpSpPr>
        <p:grpSpPr>
          <a:xfrm>
            <a:off x="401623" y="1618408"/>
            <a:ext cx="2536714" cy="3974140"/>
            <a:chOff x="401623" y="815408"/>
            <a:chExt cx="2536714" cy="3974140"/>
          </a:xfrm>
        </p:grpSpPr>
        <p:pic>
          <p:nvPicPr>
            <p:cNvPr id="59" name="Picture 58" descr="A graph with green lines&#10;&#10;AI-generated content may be incorrect.">
              <a:extLst>
                <a:ext uri="{FF2B5EF4-FFF2-40B4-BE49-F238E27FC236}">
                  <a16:creationId xmlns:a16="http://schemas.microsoft.com/office/drawing/2014/main" id="{2A001247-F79F-77CC-8864-8FF436D13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37" y="2899548"/>
              <a:ext cx="2520000" cy="1890000"/>
            </a:xfrm>
            <a:prstGeom prst="rect">
              <a:avLst/>
            </a:prstGeom>
          </p:spPr>
        </p:pic>
        <p:pic>
          <p:nvPicPr>
            <p:cNvPr id="58" name="Picture 57" descr="A graph of a container&#10;&#10;AI-generated content may be incorrect.">
              <a:extLst>
                <a:ext uri="{FF2B5EF4-FFF2-40B4-BE49-F238E27FC236}">
                  <a16:creationId xmlns:a16="http://schemas.microsoft.com/office/drawing/2014/main" id="{B612B34C-DF40-B169-920B-370B53CDD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23" y="815408"/>
              <a:ext cx="2520000" cy="1890000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190FCB5-5759-F434-D7F0-FB81D7570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801" y="1872947"/>
            <a:ext cx="720000" cy="375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327B501-61C9-6C51-C6B4-DE816C7D4906}"/>
              </a:ext>
            </a:extLst>
          </p:cNvPr>
          <p:cNvGrpSpPr/>
          <p:nvPr/>
        </p:nvGrpSpPr>
        <p:grpSpPr>
          <a:xfrm>
            <a:off x="1625930" y="3983610"/>
            <a:ext cx="794748" cy="555024"/>
            <a:chOff x="2895600" y="1162050"/>
            <a:chExt cx="7315200" cy="4895850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308FA6-FF91-950C-FBDD-66E25CC1792E}"/>
                </a:ext>
              </a:extLst>
            </p:cNvPr>
            <p:cNvSpPr/>
            <p:nvPr/>
          </p:nvSpPr>
          <p:spPr>
            <a:xfrm>
              <a:off x="2895600" y="1162050"/>
              <a:ext cx="7315200" cy="4895850"/>
            </a:xfrm>
            <a:custGeom>
              <a:avLst/>
              <a:gdLst>
                <a:gd name="connsiteX0" fmla="*/ 1085850 w 7315200"/>
                <a:gd name="connsiteY0" fmla="*/ 981075 h 4895850"/>
                <a:gd name="connsiteX1" fmla="*/ 1447800 w 7315200"/>
                <a:gd name="connsiteY1" fmla="*/ 1009650 h 4895850"/>
                <a:gd name="connsiteX2" fmla="*/ 1781175 w 7315200"/>
                <a:gd name="connsiteY2" fmla="*/ 1104900 h 4895850"/>
                <a:gd name="connsiteX3" fmla="*/ 2219325 w 7315200"/>
                <a:gd name="connsiteY3" fmla="*/ 1285875 h 4895850"/>
                <a:gd name="connsiteX4" fmla="*/ 2676525 w 7315200"/>
                <a:gd name="connsiteY4" fmla="*/ 1485900 h 4895850"/>
                <a:gd name="connsiteX5" fmla="*/ 2800350 w 7315200"/>
                <a:gd name="connsiteY5" fmla="*/ 1466850 h 4895850"/>
                <a:gd name="connsiteX6" fmla="*/ 2847975 w 7315200"/>
                <a:gd name="connsiteY6" fmla="*/ 1409700 h 4895850"/>
                <a:gd name="connsiteX7" fmla="*/ 2895600 w 7315200"/>
                <a:gd name="connsiteY7" fmla="*/ 1352550 h 4895850"/>
                <a:gd name="connsiteX8" fmla="*/ 2886075 w 7315200"/>
                <a:gd name="connsiteY8" fmla="*/ 1276350 h 4895850"/>
                <a:gd name="connsiteX9" fmla="*/ 3038475 w 7315200"/>
                <a:gd name="connsiteY9" fmla="*/ 1333500 h 4895850"/>
                <a:gd name="connsiteX10" fmla="*/ 3171825 w 7315200"/>
                <a:gd name="connsiteY10" fmla="*/ 1476375 h 4895850"/>
                <a:gd name="connsiteX11" fmla="*/ 3248025 w 7315200"/>
                <a:gd name="connsiteY11" fmla="*/ 1619250 h 4895850"/>
                <a:gd name="connsiteX12" fmla="*/ 3419475 w 7315200"/>
                <a:gd name="connsiteY12" fmla="*/ 1762125 h 4895850"/>
                <a:gd name="connsiteX13" fmla="*/ 3733800 w 7315200"/>
                <a:gd name="connsiteY13" fmla="*/ 1990725 h 4895850"/>
                <a:gd name="connsiteX14" fmla="*/ 4286250 w 7315200"/>
                <a:gd name="connsiteY14" fmla="*/ 2247900 h 4895850"/>
                <a:gd name="connsiteX15" fmla="*/ 4924425 w 7315200"/>
                <a:gd name="connsiteY15" fmla="*/ 2571750 h 4895850"/>
                <a:gd name="connsiteX16" fmla="*/ 5372100 w 7315200"/>
                <a:gd name="connsiteY16" fmla="*/ 2857500 h 4895850"/>
                <a:gd name="connsiteX17" fmla="*/ 5876925 w 7315200"/>
                <a:gd name="connsiteY17" fmla="*/ 3143250 h 4895850"/>
                <a:gd name="connsiteX18" fmla="*/ 6391275 w 7315200"/>
                <a:gd name="connsiteY18" fmla="*/ 3476625 h 4895850"/>
                <a:gd name="connsiteX19" fmla="*/ 7019925 w 7315200"/>
                <a:gd name="connsiteY19" fmla="*/ 3914775 h 4895850"/>
                <a:gd name="connsiteX20" fmla="*/ 7315200 w 7315200"/>
                <a:gd name="connsiteY20" fmla="*/ 4162425 h 4895850"/>
                <a:gd name="connsiteX21" fmla="*/ 7315200 w 7315200"/>
                <a:gd name="connsiteY21" fmla="*/ 4324350 h 4895850"/>
                <a:gd name="connsiteX22" fmla="*/ 7200900 w 7315200"/>
                <a:gd name="connsiteY22" fmla="*/ 4533900 h 4895850"/>
                <a:gd name="connsiteX23" fmla="*/ 6924675 w 7315200"/>
                <a:gd name="connsiteY23" fmla="*/ 4629150 h 4895850"/>
                <a:gd name="connsiteX24" fmla="*/ 6286500 w 7315200"/>
                <a:gd name="connsiteY24" fmla="*/ 4667250 h 4895850"/>
                <a:gd name="connsiteX25" fmla="*/ 5705475 w 7315200"/>
                <a:gd name="connsiteY25" fmla="*/ 4562475 h 4895850"/>
                <a:gd name="connsiteX26" fmla="*/ 5267325 w 7315200"/>
                <a:gd name="connsiteY26" fmla="*/ 4457700 h 4895850"/>
                <a:gd name="connsiteX27" fmla="*/ 4876800 w 7315200"/>
                <a:gd name="connsiteY27" fmla="*/ 4295775 h 4895850"/>
                <a:gd name="connsiteX28" fmla="*/ 4724400 w 7315200"/>
                <a:gd name="connsiteY28" fmla="*/ 4457700 h 4895850"/>
                <a:gd name="connsiteX29" fmla="*/ 4562475 w 7315200"/>
                <a:gd name="connsiteY29" fmla="*/ 4629150 h 4895850"/>
                <a:gd name="connsiteX30" fmla="*/ 4324350 w 7315200"/>
                <a:gd name="connsiteY30" fmla="*/ 4772025 h 4895850"/>
                <a:gd name="connsiteX31" fmla="*/ 4133850 w 7315200"/>
                <a:gd name="connsiteY31" fmla="*/ 4876800 h 4895850"/>
                <a:gd name="connsiteX32" fmla="*/ 3876675 w 7315200"/>
                <a:gd name="connsiteY32" fmla="*/ 4895850 h 4895850"/>
                <a:gd name="connsiteX33" fmla="*/ 3724275 w 7315200"/>
                <a:gd name="connsiteY33" fmla="*/ 4800600 h 4895850"/>
                <a:gd name="connsiteX34" fmla="*/ 3914775 w 7315200"/>
                <a:gd name="connsiteY34" fmla="*/ 4638675 h 4895850"/>
                <a:gd name="connsiteX35" fmla="*/ 4133850 w 7315200"/>
                <a:gd name="connsiteY35" fmla="*/ 4314825 h 4895850"/>
                <a:gd name="connsiteX36" fmla="*/ 4295775 w 7315200"/>
                <a:gd name="connsiteY36" fmla="*/ 4162425 h 4895850"/>
                <a:gd name="connsiteX37" fmla="*/ 4267200 w 7315200"/>
                <a:gd name="connsiteY37" fmla="*/ 4124325 h 4895850"/>
                <a:gd name="connsiteX38" fmla="*/ 3990975 w 7315200"/>
                <a:gd name="connsiteY38" fmla="*/ 3933825 h 4895850"/>
                <a:gd name="connsiteX39" fmla="*/ 3914775 w 7315200"/>
                <a:gd name="connsiteY39" fmla="*/ 3933825 h 4895850"/>
                <a:gd name="connsiteX40" fmla="*/ 3657600 w 7315200"/>
                <a:gd name="connsiteY40" fmla="*/ 3981450 h 4895850"/>
                <a:gd name="connsiteX41" fmla="*/ 3276600 w 7315200"/>
                <a:gd name="connsiteY41" fmla="*/ 4000500 h 4895850"/>
                <a:gd name="connsiteX42" fmla="*/ 2943225 w 7315200"/>
                <a:gd name="connsiteY42" fmla="*/ 3990975 h 4895850"/>
                <a:gd name="connsiteX43" fmla="*/ 2552700 w 7315200"/>
                <a:gd name="connsiteY43" fmla="*/ 3829050 h 4895850"/>
                <a:gd name="connsiteX44" fmla="*/ 2371725 w 7315200"/>
                <a:gd name="connsiteY44" fmla="*/ 3695700 h 4895850"/>
                <a:gd name="connsiteX45" fmla="*/ 2333625 w 7315200"/>
                <a:gd name="connsiteY45" fmla="*/ 3571875 h 4895850"/>
                <a:gd name="connsiteX46" fmla="*/ 2476500 w 7315200"/>
                <a:gd name="connsiteY46" fmla="*/ 3524250 h 4895850"/>
                <a:gd name="connsiteX47" fmla="*/ 2905125 w 7315200"/>
                <a:gd name="connsiteY47" fmla="*/ 3552825 h 4895850"/>
                <a:gd name="connsiteX48" fmla="*/ 3238500 w 7315200"/>
                <a:gd name="connsiteY48" fmla="*/ 3543300 h 4895850"/>
                <a:gd name="connsiteX49" fmla="*/ 3124200 w 7315200"/>
                <a:gd name="connsiteY49" fmla="*/ 3457575 h 4895850"/>
                <a:gd name="connsiteX50" fmla="*/ 2971800 w 7315200"/>
                <a:gd name="connsiteY50" fmla="*/ 3314700 h 4895850"/>
                <a:gd name="connsiteX51" fmla="*/ 2571750 w 7315200"/>
                <a:gd name="connsiteY51" fmla="*/ 3009900 h 4895850"/>
                <a:gd name="connsiteX52" fmla="*/ 2295525 w 7315200"/>
                <a:gd name="connsiteY52" fmla="*/ 2714625 h 4895850"/>
                <a:gd name="connsiteX53" fmla="*/ 1933575 w 7315200"/>
                <a:gd name="connsiteY53" fmla="*/ 2238375 h 4895850"/>
                <a:gd name="connsiteX54" fmla="*/ 1733550 w 7315200"/>
                <a:gd name="connsiteY54" fmla="*/ 1981200 h 4895850"/>
                <a:gd name="connsiteX55" fmla="*/ 1457325 w 7315200"/>
                <a:gd name="connsiteY55" fmla="*/ 1638300 h 4895850"/>
                <a:gd name="connsiteX56" fmla="*/ 1295400 w 7315200"/>
                <a:gd name="connsiteY56" fmla="*/ 1466850 h 4895850"/>
                <a:gd name="connsiteX57" fmla="*/ 1009650 w 7315200"/>
                <a:gd name="connsiteY57" fmla="*/ 1209675 h 4895850"/>
                <a:gd name="connsiteX58" fmla="*/ 876300 w 7315200"/>
                <a:gd name="connsiteY58" fmla="*/ 1152525 h 4895850"/>
                <a:gd name="connsiteX59" fmla="*/ 514350 w 7315200"/>
                <a:gd name="connsiteY59" fmla="*/ 1247775 h 4895850"/>
                <a:gd name="connsiteX60" fmla="*/ 200025 w 7315200"/>
                <a:gd name="connsiteY60" fmla="*/ 1228725 h 4895850"/>
                <a:gd name="connsiteX61" fmla="*/ 0 w 7315200"/>
                <a:gd name="connsiteY61" fmla="*/ 1095375 h 4895850"/>
                <a:gd name="connsiteX62" fmla="*/ 28575 w 7315200"/>
                <a:gd name="connsiteY62" fmla="*/ 1019175 h 4895850"/>
                <a:gd name="connsiteX63" fmla="*/ 190500 w 7315200"/>
                <a:gd name="connsiteY63" fmla="*/ 923925 h 4895850"/>
                <a:gd name="connsiteX64" fmla="*/ 371475 w 7315200"/>
                <a:gd name="connsiteY64" fmla="*/ 904875 h 4895850"/>
                <a:gd name="connsiteX65" fmla="*/ 752475 w 7315200"/>
                <a:gd name="connsiteY65" fmla="*/ 752475 h 4895850"/>
                <a:gd name="connsiteX66" fmla="*/ 781050 w 7315200"/>
                <a:gd name="connsiteY66" fmla="*/ 495300 h 4895850"/>
                <a:gd name="connsiteX67" fmla="*/ 762000 w 7315200"/>
                <a:gd name="connsiteY67" fmla="*/ 238125 h 4895850"/>
                <a:gd name="connsiteX68" fmla="*/ 695325 w 7315200"/>
                <a:gd name="connsiteY68" fmla="*/ 28575 h 4895850"/>
                <a:gd name="connsiteX69" fmla="*/ 790575 w 7315200"/>
                <a:gd name="connsiteY69" fmla="*/ 0 h 4895850"/>
                <a:gd name="connsiteX70" fmla="*/ 1057275 w 7315200"/>
                <a:gd name="connsiteY70" fmla="*/ 200025 h 4895850"/>
                <a:gd name="connsiteX71" fmla="*/ 1123950 w 7315200"/>
                <a:gd name="connsiteY71" fmla="*/ 552450 h 4895850"/>
                <a:gd name="connsiteX72" fmla="*/ 1133475 w 7315200"/>
                <a:gd name="connsiteY72" fmla="*/ 781050 h 4895850"/>
                <a:gd name="connsiteX73" fmla="*/ 1085850 w 7315200"/>
                <a:gd name="connsiteY73" fmla="*/ 981075 h 48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315200" h="4895850">
                  <a:moveTo>
                    <a:pt x="1085850" y="981075"/>
                  </a:moveTo>
                  <a:lnTo>
                    <a:pt x="1447800" y="1009650"/>
                  </a:lnTo>
                  <a:lnTo>
                    <a:pt x="1781175" y="1104900"/>
                  </a:lnTo>
                  <a:lnTo>
                    <a:pt x="2219325" y="1285875"/>
                  </a:lnTo>
                  <a:lnTo>
                    <a:pt x="2676525" y="1485900"/>
                  </a:lnTo>
                  <a:lnTo>
                    <a:pt x="2800350" y="1466850"/>
                  </a:lnTo>
                  <a:lnTo>
                    <a:pt x="2847975" y="1409700"/>
                  </a:lnTo>
                  <a:lnTo>
                    <a:pt x="2895600" y="1352550"/>
                  </a:lnTo>
                  <a:lnTo>
                    <a:pt x="2886075" y="1276350"/>
                  </a:lnTo>
                  <a:lnTo>
                    <a:pt x="3038475" y="1333500"/>
                  </a:lnTo>
                  <a:lnTo>
                    <a:pt x="3171825" y="1476375"/>
                  </a:lnTo>
                  <a:lnTo>
                    <a:pt x="3248025" y="1619250"/>
                  </a:lnTo>
                  <a:lnTo>
                    <a:pt x="3419475" y="1762125"/>
                  </a:lnTo>
                  <a:lnTo>
                    <a:pt x="3733800" y="1990725"/>
                  </a:lnTo>
                  <a:lnTo>
                    <a:pt x="4286250" y="2247900"/>
                  </a:lnTo>
                  <a:lnTo>
                    <a:pt x="4924425" y="2571750"/>
                  </a:lnTo>
                  <a:lnTo>
                    <a:pt x="5372100" y="2857500"/>
                  </a:lnTo>
                  <a:lnTo>
                    <a:pt x="5876925" y="3143250"/>
                  </a:lnTo>
                  <a:lnTo>
                    <a:pt x="6391275" y="3476625"/>
                  </a:lnTo>
                  <a:lnTo>
                    <a:pt x="7019925" y="3914775"/>
                  </a:lnTo>
                  <a:lnTo>
                    <a:pt x="7315200" y="4162425"/>
                  </a:lnTo>
                  <a:lnTo>
                    <a:pt x="7315200" y="4324350"/>
                  </a:lnTo>
                  <a:lnTo>
                    <a:pt x="7200900" y="4533900"/>
                  </a:lnTo>
                  <a:lnTo>
                    <a:pt x="6924675" y="4629150"/>
                  </a:lnTo>
                  <a:lnTo>
                    <a:pt x="6286500" y="4667250"/>
                  </a:lnTo>
                  <a:lnTo>
                    <a:pt x="5705475" y="4562475"/>
                  </a:lnTo>
                  <a:lnTo>
                    <a:pt x="5267325" y="4457700"/>
                  </a:lnTo>
                  <a:lnTo>
                    <a:pt x="4876800" y="4295775"/>
                  </a:lnTo>
                  <a:lnTo>
                    <a:pt x="4724400" y="4457700"/>
                  </a:lnTo>
                  <a:lnTo>
                    <a:pt x="4562475" y="4629150"/>
                  </a:lnTo>
                  <a:lnTo>
                    <a:pt x="4324350" y="4772025"/>
                  </a:lnTo>
                  <a:lnTo>
                    <a:pt x="4133850" y="4876800"/>
                  </a:lnTo>
                  <a:lnTo>
                    <a:pt x="3876675" y="4895850"/>
                  </a:lnTo>
                  <a:lnTo>
                    <a:pt x="3724275" y="4800600"/>
                  </a:lnTo>
                  <a:lnTo>
                    <a:pt x="3914775" y="4638675"/>
                  </a:lnTo>
                  <a:lnTo>
                    <a:pt x="4133850" y="4314825"/>
                  </a:lnTo>
                  <a:lnTo>
                    <a:pt x="4295775" y="4162425"/>
                  </a:lnTo>
                  <a:lnTo>
                    <a:pt x="4267200" y="4124325"/>
                  </a:lnTo>
                  <a:lnTo>
                    <a:pt x="3990975" y="3933825"/>
                  </a:lnTo>
                  <a:lnTo>
                    <a:pt x="3914775" y="3933825"/>
                  </a:lnTo>
                  <a:lnTo>
                    <a:pt x="3657600" y="3981450"/>
                  </a:lnTo>
                  <a:lnTo>
                    <a:pt x="3276600" y="4000500"/>
                  </a:lnTo>
                  <a:lnTo>
                    <a:pt x="2943225" y="3990975"/>
                  </a:lnTo>
                  <a:lnTo>
                    <a:pt x="2552700" y="3829050"/>
                  </a:lnTo>
                  <a:lnTo>
                    <a:pt x="2371725" y="3695700"/>
                  </a:lnTo>
                  <a:lnTo>
                    <a:pt x="2333625" y="3571875"/>
                  </a:lnTo>
                  <a:lnTo>
                    <a:pt x="2476500" y="3524250"/>
                  </a:lnTo>
                  <a:lnTo>
                    <a:pt x="2905125" y="3552825"/>
                  </a:lnTo>
                  <a:lnTo>
                    <a:pt x="3238500" y="3543300"/>
                  </a:lnTo>
                  <a:lnTo>
                    <a:pt x="3124200" y="3457575"/>
                  </a:lnTo>
                  <a:lnTo>
                    <a:pt x="2971800" y="3314700"/>
                  </a:lnTo>
                  <a:lnTo>
                    <a:pt x="2571750" y="3009900"/>
                  </a:lnTo>
                  <a:lnTo>
                    <a:pt x="2295525" y="2714625"/>
                  </a:lnTo>
                  <a:lnTo>
                    <a:pt x="1933575" y="2238375"/>
                  </a:lnTo>
                  <a:lnTo>
                    <a:pt x="1733550" y="1981200"/>
                  </a:lnTo>
                  <a:lnTo>
                    <a:pt x="1457325" y="1638300"/>
                  </a:lnTo>
                  <a:lnTo>
                    <a:pt x="1295400" y="1466850"/>
                  </a:lnTo>
                  <a:lnTo>
                    <a:pt x="1009650" y="1209675"/>
                  </a:lnTo>
                  <a:lnTo>
                    <a:pt x="876300" y="1152525"/>
                  </a:lnTo>
                  <a:lnTo>
                    <a:pt x="514350" y="1247775"/>
                  </a:lnTo>
                  <a:lnTo>
                    <a:pt x="200025" y="1228725"/>
                  </a:lnTo>
                  <a:lnTo>
                    <a:pt x="0" y="1095375"/>
                  </a:lnTo>
                  <a:lnTo>
                    <a:pt x="28575" y="1019175"/>
                  </a:lnTo>
                  <a:lnTo>
                    <a:pt x="190500" y="923925"/>
                  </a:lnTo>
                  <a:lnTo>
                    <a:pt x="371475" y="904875"/>
                  </a:lnTo>
                  <a:lnTo>
                    <a:pt x="752475" y="752475"/>
                  </a:lnTo>
                  <a:lnTo>
                    <a:pt x="781050" y="495300"/>
                  </a:lnTo>
                  <a:lnTo>
                    <a:pt x="762000" y="238125"/>
                  </a:lnTo>
                  <a:lnTo>
                    <a:pt x="695325" y="28575"/>
                  </a:lnTo>
                  <a:lnTo>
                    <a:pt x="790575" y="0"/>
                  </a:lnTo>
                  <a:lnTo>
                    <a:pt x="1057275" y="200025"/>
                  </a:lnTo>
                  <a:lnTo>
                    <a:pt x="1123950" y="552450"/>
                  </a:lnTo>
                  <a:lnTo>
                    <a:pt x="1133475" y="781050"/>
                  </a:lnTo>
                  <a:lnTo>
                    <a:pt x="1085850" y="981075"/>
                  </a:lnTo>
                  <a:close/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BFE6C6-18C0-7D6F-FC36-CBB319B5BCE3}"/>
                </a:ext>
              </a:extLst>
            </p:cNvPr>
            <p:cNvSpPr/>
            <p:nvPr/>
          </p:nvSpPr>
          <p:spPr>
            <a:xfrm>
              <a:off x="8020050" y="4505325"/>
              <a:ext cx="2152650" cy="923925"/>
            </a:xfrm>
            <a:custGeom>
              <a:avLst/>
              <a:gdLst>
                <a:gd name="connsiteX0" fmla="*/ 2152650 w 2152650"/>
                <a:gd name="connsiteY0" fmla="*/ 923925 h 923925"/>
                <a:gd name="connsiteX1" fmla="*/ 1762125 w 2152650"/>
                <a:gd name="connsiteY1" fmla="*/ 762000 h 923925"/>
                <a:gd name="connsiteX2" fmla="*/ 1362075 w 2152650"/>
                <a:gd name="connsiteY2" fmla="*/ 647700 h 923925"/>
                <a:gd name="connsiteX3" fmla="*/ 1114425 w 2152650"/>
                <a:gd name="connsiteY3" fmla="*/ 533400 h 923925"/>
                <a:gd name="connsiteX4" fmla="*/ 838200 w 2152650"/>
                <a:gd name="connsiteY4" fmla="*/ 400050 h 923925"/>
                <a:gd name="connsiteX5" fmla="*/ 619125 w 2152650"/>
                <a:gd name="connsiteY5" fmla="*/ 257175 h 923925"/>
                <a:gd name="connsiteX6" fmla="*/ 476250 w 2152650"/>
                <a:gd name="connsiteY6" fmla="*/ 190500 h 923925"/>
                <a:gd name="connsiteX7" fmla="*/ 295275 w 2152650"/>
                <a:gd name="connsiteY7" fmla="*/ 247650 h 923925"/>
                <a:gd name="connsiteX8" fmla="*/ 152400 w 2152650"/>
                <a:gd name="connsiteY8" fmla="*/ 295275 h 923925"/>
                <a:gd name="connsiteX9" fmla="*/ 0 w 2152650"/>
                <a:gd name="connsiteY9" fmla="*/ 219075 h 923925"/>
                <a:gd name="connsiteX10" fmla="*/ 0 w 2152650"/>
                <a:gd name="connsiteY10" fmla="*/ 104775 h 923925"/>
                <a:gd name="connsiteX11" fmla="*/ 57150 w 2152650"/>
                <a:gd name="connsiteY11" fmla="*/ 0 h 923925"/>
                <a:gd name="connsiteX12" fmla="*/ 228600 w 2152650"/>
                <a:gd name="connsiteY12" fmla="*/ 28575 h 923925"/>
                <a:gd name="connsiteX13" fmla="*/ 285750 w 2152650"/>
                <a:gd name="connsiteY13" fmla="*/ 76200 h 923925"/>
                <a:gd name="connsiteX14" fmla="*/ 295275 w 2152650"/>
                <a:gd name="connsiteY14" fmla="*/ 200025 h 923925"/>
                <a:gd name="connsiteX15" fmla="*/ 266700 w 2152650"/>
                <a:gd name="connsiteY15" fmla="*/ 25717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2650" h="923925">
                  <a:moveTo>
                    <a:pt x="2152650" y="923925"/>
                  </a:moveTo>
                  <a:lnTo>
                    <a:pt x="1762125" y="762000"/>
                  </a:lnTo>
                  <a:lnTo>
                    <a:pt x="1362075" y="647700"/>
                  </a:lnTo>
                  <a:lnTo>
                    <a:pt x="1114425" y="533400"/>
                  </a:lnTo>
                  <a:lnTo>
                    <a:pt x="838200" y="400050"/>
                  </a:lnTo>
                  <a:lnTo>
                    <a:pt x="619125" y="257175"/>
                  </a:lnTo>
                  <a:lnTo>
                    <a:pt x="476250" y="190500"/>
                  </a:lnTo>
                  <a:lnTo>
                    <a:pt x="295275" y="247650"/>
                  </a:lnTo>
                  <a:lnTo>
                    <a:pt x="152400" y="295275"/>
                  </a:lnTo>
                  <a:lnTo>
                    <a:pt x="0" y="219075"/>
                  </a:lnTo>
                  <a:lnTo>
                    <a:pt x="0" y="104775"/>
                  </a:lnTo>
                  <a:lnTo>
                    <a:pt x="57150" y="0"/>
                  </a:lnTo>
                  <a:lnTo>
                    <a:pt x="228600" y="28575"/>
                  </a:lnTo>
                  <a:lnTo>
                    <a:pt x="285750" y="76200"/>
                  </a:lnTo>
                  <a:lnTo>
                    <a:pt x="295275" y="200025"/>
                  </a:lnTo>
                  <a:lnTo>
                    <a:pt x="266700" y="257175"/>
                  </a:lnTo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D2ACA62A-036C-7898-913D-5D7300B5B3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3897636"/>
                  </p:ext>
                </p:extLst>
              </p:nvPr>
            </p:nvGraphicFramePr>
            <p:xfrm>
              <a:off x="3268645" y="5071406"/>
              <a:ext cx="3048000" cy="1714500"/>
            </p:xfrm>
            <a:graphic>
              <a:graphicData uri="http://schemas.microsoft.com/office/powerpoint/2016/slidezoom">
                <pslz:sldZm>
                  <pslz:sldZmObj sldId="413" cId="4035269201">
                    <pslz:zmPr id="{B2A6F14F-DF85-4E78-BEB6-7FFFA83788F4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2ACA62A-036C-7898-913D-5D7300B5B3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8645" y="5071406"/>
                <a:ext cx="3048000" cy="17145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DD3D7A-D323-6C1B-E230-3278D08D0C1C}"/>
              </a:ext>
            </a:extLst>
          </p:cNvPr>
          <p:cNvGrpSpPr/>
          <p:nvPr/>
        </p:nvGrpSpPr>
        <p:grpSpPr>
          <a:xfrm>
            <a:off x="6563522" y="1512232"/>
            <a:ext cx="5152885" cy="2923550"/>
            <a:chOff x="7320106" y="1403573"/>
            <a:chExt cx="5152885" cy="29235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62E3D-EA4C-2BFD-5BE0-E76014ACDBE7}"/>
                </a:ext>
              </a:extLst>
            </p:cNvPr>
            <p:cNvGrpSpPr/>
            <p:nvPr/>
          </p:nvGrpSpPr>
          <p:grpSpPr>
            <a:xfrm>
              <a:off x="7320106" y="1403573"/>
              <a:ext cx="3770192" cy="2923550"/>
              <a:chOff x="1249982" y="498970"/>
              <a:chExt cx="3770192" cy="2923550"/>
            </a:xfrm>
          </p:grpSpPr>
          <p:pic>
            <p:nvPicPr>
              <p:cNvPr id="20" name="Picture 19" descr="A graph of different colors&#10;&#10;Description automatically generated">
                <a:extLst>
                  <a:ext uri="{FF2B5EF4-FFF2-40B4-BE49-F238E27FC236}">
                    <a16:creationId xmlns:a16="http://schemas.microsoft.com/office/drawing/2014/main" id="{9EE81481-2E49-1B08-4A92-A89600EC1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8149" y="498970"/>
                <a:ext cx="3240000" cy="2429881"/>
              </a:xfrm>
              <a:prstGeom prst="rect">
                <a:avLst/>
              </a:prstGeom>
            </p:spPr>
          </p:pic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E82F060-A385-093D-3E7B-F11E1683F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75023" y="1150754"/>
                <a:ext cx="545151" cy="172584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C6DA89B-7A6C-6B9B-A169-5A1D45D8B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3123" y="1176560"/>
                <a:ext cx="0" cy="136629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55080C-CF78-6074-7350-CF60D1FEF398}"/>
                  </a:ext>
                </a:extLst>
              </p:cNvPr>
              <p:cNvSpPr txBox="1"/>
              <p:nvPr/>
            </p:nvSpPr>
            <p:spPr>
              <a:xfrm>
                <a:off x="1249982" y="768561"/>
                <a:ext cx="169456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log</a:t>
                </a:r>
                <a:r>
                  <a:rPr lang="en-CA" baseline="-25000" dirty="0"/>
                  <a:t>10</a:t>
                </a:r>
                <a:r>
                  <a:rPr lang="en-CA" dirty="0"/>
                  <a:t>(energy/J)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710E44F-47D7-BB65-8811-2EEBC209A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1996" y="607083"/>
                <a:ext cx="1086051" cy="565651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67C521-654C-0C3F-6E87-B65E537FED33}"/>
                  </a:ext>
                </a:extLst>
              </p:cNvPr>
              <p:cNvSpPr txBox="1"/>
              <p:nvPr/>
            </p:nvSpPr>
            <p:spPr>
              <a:xfrm>
                <a:off x="2141906" y="3053188"/>
                <a:ext cx="17272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Frequency / Hz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465AF1B-C1D3-AE80-2BA6-2548AB2BAD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27" y="2818153"/>
                <a:ext cx="3091521" cy="27528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2B054F-0F2A-F945-38F4-CF0CBDAE315D}"/>
                </a:ext>
              </a:extLst>
            </p:cNvPr>
            <p:cNvSpPr txBox="1"/>
            <p:nvPr/>
          </p:nvSpPr>
          <p:spPr>
            <a:xfrm>
              <a:off x="10508927" y="2996078"/>
              <a:ext cx="196406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Year (1920-2020)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50BA94-5A0F-71A2-5852-3A575D0AA17D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938337" y="4647548"/>
            <a:ext cx="3792018" cy="565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9D8F1B-7AAE-055C-13BE-47CF8D8D3214}"/>
              </a:ext>
            </a:extLst>
          </p:cNvPr>
          <p:cNvCxnSpPr>
            <a:cxnSpLocks/>
          </p:cNvCxnSpPr>
          <p:nvPr/>
        </p:nvCxnSpPr>
        <p:spPr>
          <a:xfrm flipV="1">
            <a:off x="2933507" y="2615397"/>
            <a:ext cx="3736350" cy="3497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573FF6C-7907-35C1-ADAC-68C5E9E82610}"/>
              </a:ext>
            </a:extLst>
          </p:cNvPr>
          <p:cNvSpPr/>
          <p:nvPr/>
        </p:nvSpPr>
        <p:spPr>
          <a:xfrm>
            <a:off x="7952642" y="3783661"/>
            <a:ext cx="655026" cy="1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518A02-3059-FA72-710E-D847CDA0FE90}"/>
              </a:ext>
            </a:extLst>
          </p:cNvPr>
          <p:cNvSpPr/>
          <p:nvPr/>
        </p:nvSpPr>
        <p:spPr>
          <a:xfrm>
            <a:off x="7837080" y="1536127"/>
            <a:ext cx="1311315" cy="15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70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7A5B1-D52E-8632-701D-E2C45BCE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B81EF73-0A7F-F7AA-78B8-2DCC21084760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73D6316-73AF-3463-68C0-629809B58A95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0FB1FEF-63FD-2BCE-A7EB-ABA11108BEF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A22344-404D-0BA2-E213-6BE276625906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5D8BAE-B33E-3DB5-87FB-78BD8CB03E0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DEE87-9F0A-14AC-FDB1-956DED9FA79C}"/>
              </a:ext>
            </a:extLst>
          </p:cNvPr>
          <p:cNvGrpSpPr/>
          <p:nvPr/>
        </p:nvGrpSpPr>
        <p:grpSpPr>
          <a:xfrm>
            <a:off x="4360914" y="1820350"/>
            <a:ext cx="6987442" cy="4320000"/>
            <a:chOff x="4360914" y="2109106"/>
            <a:chExt cx="6987442" cy="432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8907BD-4148-0843-1863-2D38FFD3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356" y="2109106"/>
              <a:ext cx="5760000" cy="432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8EF80D-F3A1-4C21-AA1A-6957C689E4B1}"/>
                </a:ext>
              </a:extLst>
            </p:cNvPr>
            <p:cNvSpPr txBox="1"/>
            <p:nvPr/>
          </p:nvSpPr>
          <p:spPr>
            <a:xfrm>
              <a:off x="4360914" y="3331390"/>
              <a:ext cx="9044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600" dirty="0">
                  <a:solidFill>
                    <a:srgbClr val="00B050"/>
                  </a:solidFill>
                </a:rPr>
                <a:t>=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C12F778-81C9-F744-1D8A-A73D9B2DF483}"/>
                </a:ext>
              </a:extLst>
            </p:cNvPr>
            <p:cNvGrpSpPr/>
            <p:nvPr/>
          </p:nvGrpSpPr>
          <p:grpSpPr>
            <a:xfrm>
              <a:off x="6708475" y="4872112"/>
              <a:ext cx="3608686" cy="1116184"/>
              <a:chOff x="6708475" y="4872112"/>
              <a:chExt cx="3608686" cy="111618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E9E4D5D-9C61-A107-2FBF-2F769EDBD045}"/>
                  </a:ext>
                </a:extLst>
              </p:cNvPr>
              <p:cNvGrpSpPr/>
              <p:nvPr/>
            </p:nvGrpSpPr>
            <p:grpSpPr>
              <a:xfrm>
                <a:off x="6708475" y="4872112"/>
                <a:ext cx="1491610" cy="999251"/>
                <a:chOff x="2895600" y="1162050"/>
                <a:chExt cx="7315200" cy="4895850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71B30024-82B2-D152-0DCB-5F7823B5CBA5}"/>
                    </a:ext>
                  </a:extLst>
                </p:cNvPr>
                <p:cNvSpPr/>
                <p:nvPr/>
              </p:nvSpPr>
              <p:spPr>
                <a:xfrm>
                  <a:off x="2895600" y="1162050"/>
                  <a:ext cx="7315200" cy="4895850"/>
                </a:xfrm>
                <a:custGeom>
                  <a:avLst/>
                  <a:gdLst>
                    <a:gd name="connsiteX0" fmla="*/ 1085850 w 7315200"/>
                    <a:gd name="connsiteY0" fmla="*/ 981075 h 4895850"/>
                    <a:gd name="connsiteX1" fmla="*/ 1447800 w 7315200"/>
                    <a:gd name="connsiteY1" fmla="*/ 1009650 h 4895850"/>
                    <a:gd name="connsiteX2" fmla="*/ 1781175 w 7315200"/>
                    <a:gd name="connsiteY2" fmla="*/ 1104900 h 4895850"/>
                    <a:gd name="connsiteX3" fmla="*/ 2219325 w 7315200"/>
                    <a:gd name="connsiteY3" fmla="*/ 1285875 h 4895850"/>
                    <a:gd name="connsiteX4" fmla="*/ 2676525 w 7315200"/>
                    <a:gd name="connsiteY4" fmla="*/ 1485900 h 4895850"/>
                    <a:gd name="connsiteX5" fmla="*/ 2800350 w 7315200"/>
                    <a:gd name="connsiteY5" fmla="*/ 1466850 h 4895850"/>
                    <a:gd name="connsiteX6" fmla="*/ 2847975 w 7315200"/>
                    <a:gd name="connsiteY6" fmla="*/ 1409700 h 4895850"/>
                    <a:gd name="connsiteX7" fmla="*/ 2895600 w 7315200"/>
                    <a:gd name="connsiteY7" fmla="*/ 1352550 h 4895850"/>
                    <a:gd name="connsiteX8" fmla="*/ 2886075 w 7315200"/>
                    <a:gd name="connsiteY8" fmla="*/ 1276350 h 4895850"/>
                    <a:gd name="connsiteX9" fmla="*/ 3038475 w 7315200"/>
                    <a:gd name="connsiteY9" fmla="*/ 1333500 h 4895850"/>
                    <a:gd name="connsiteX10" fmla="*/ 3171825 w 7315200"/>
                    <a:gd name="connsiteY10" fmla="*/ 1476375 h 4895850"/>
                    <a:gd name="connsiteX11" fmla="*/ 3248025 w 7315200"/>
                    <a:gd name="connsiteY11" fmla="*/ 1619250 h 4895850"/>
                    <a:gd name="connsiteX12" fmla="*/ 3419475 w 7315200"/>
                    <a:gd name="connsiteY12" fmla="*/ 1762125 h 4895850"/>
                    <a:gd name="connsiteX13" fmla="*/ 3733800 w 7315200"/>
                    <a:gd name="connsiteY13" fmla="*/ 1990725 h 4895850"/>
                    <a:gd name="connsiteX14" fmla="*/ 4286250 w 7315200"/>
                    <a:gd name="connsiteY14" fmla="*/ 2247900 h 4895850"/>
                    <a:gd name="connsiteX15" fmla="*/ 4924425 w 7315200"/>
                    <a:gd name="connsiteY15" fmla="*/ 2571750 h 4895850"/>
                    <a:gd name="connsiteX16" fmla="*/ 5372100 w 7315200"/>
                    <a:gd name="connsiteY16" fmla="*/ 2857500 h 4895850"/>
                    <a:gd name="connsiteX17" fmla="*/ 5876925 w 7315200"/>
                    <a:gd name="connsiteY17" fmla="*/ 3143250 h 4895850"/>
                    <a:gd name="connsiteX18" fmla="*/ 6391275 w 7315200"/>
                    <a:gd name="connsiteY18" fmla="*/ 3476625 h 4895850"/>
                    <a:gd name="connsiteX19" fmla="*/ 7019925 w 7315200"/>
                    <a:gd name="connsiteY19" fmla="*/ 3914775 h 4895850"/>
                    <a:gd name="connsiteX20" fmla="*/ 7315200 w 7315200"/>
                    <a:gd name="connsiteY20" fmla="*/ 4162425 h 4895850"/>
                    <a:gd name="connsiteX21" fmla="*/ 7315200 w 7315200"/>
                    <a:gd name="connsiteY21" fmla="*/ 4324350 h 4895850"/>
                    <a:gd name="connsiteX22" fmla="*/ 7200900 w 7315200"/>
                    <a:gd name="connsiteY22" fmla="*/ 4533900 h 4895850"/>
                    <a:gd name="connsiteX23" fmla="*/ 6924675 w 7315200"/>
                    <a:gd name="connsiteY23" fmla="*/ 4629150 h 4895850"/>
                    <a:gd name="connsiteX24" fmla="*/ 6286500 w 7315200"/>
                    <a:gd name="connsiteY24" fmla="*/ 4667250 h 4895850"/>
                    <a:gd name="connsiteX25" fmla="*/ 5705475 w 7315200"/>
                    <a:gd name="connsiteY25" fmla="*/ 4562475 h 4895850"/>
                    <a:gd name="connsiteX26" fmla="*/ 5267325 w 7315200"/>
                    <a:gd name="connsiteY26" fmla="*/ 4457700 h 4895850"/>
                    <a:gd name="connsiteX27" fmla="*/ 4876800 w 7315200"/>
                    <a:gd name="connsiteY27" fmla="*/ 4295775 h 4895850"/>
                    <a:gd name="connsiteX28" fmla="*/ 4724400 w 7315200"/>
                    <a:gd name="connsiteY28" fmla="*/ 4457700 h 4895850"/>
                    <a:gd name="connsiteX29" fmla="*/ 4562475 w 7315200"/>
                    <a:gd name="connsiteY29" fmla="*/ 4629150 h 4895850"/>
                    <a:gd name="connsiteX30" fmla="*/ 4324350 w 7315200"/>
                    <a:gd name="connsiteY30" fmla="*/ 4772025 h 4895850"/>
                    <a:gd name="connsiteX31" fmla="*/ 4133850 w 7315200"/>
                    <a:gd name="connsiteY31" fmla="*/ 4876800 h 4895850"/>
                    <a:gd name="connsiteX32" fmla="*/ 3876675 w 7315200"/>
                    <a:gd name="connsiteY32" fmla="*/ 4895850 h 4895850"/>
                    <a:gd name="connsiteX33" fmla="*/ 3724275 w 7315200"/>
                    <a:gd name="connsiteY33" fmla="*/ 4800600 h 4895850"/>
                    <a:gd name="connsiteX34" fmla="*/ 3914775 w 7315200"/>
                    <a:gd name="connsiteY34" fmla="*/ 4638675 h 4895850"/>
                    <a:gd name="connsiteX35" fmla="*/ 4133850 w 7315200"/>
                    <a:gd name="connsiteY35" fmla="*/ 4314825 h 4895850"/>
                    <a:gd name="connsiteX36" fmla="*/ 4295775 w 7315200"/>
                    <a:gd name="connsiteY36" fmla="*/ 4162425 h 4895850"/>
                    <a:gd name="connsiteX37" fmla="*/ 4267200 w 7315200"/>
                    <a:gd name="connsiteY37" fmla="*/ 4124325 h 4895850"/>
                    <a:gd name="connsiteX38" fmla="*/ 3990975 w 7315200"/>
                    <a:gd name="connsiteY38" fmla="*/ 3933825 h 4895850"/>
                    <a:gd name="connsiteX39" fmla="*/ 3914775 w 7315200"/>
                    <a:gd name="connsiteY39" fmla="*/ 3933825 h 4895850"/>
                    <a:gd name="connsiteX40" fmla="*/ 3657600 w 7315200"/>
                    <a:gd name="connsiteY40" fmla="*/ 3981450 h 4895850"/>
                    <a:gd name="connsiteX41" fmla="*/ 3276600 w 7315200"/>
                    <a:gd name="connsiteY41" fmla="*/ 4000500 h 4895850"/>
                    <a:gd name="connsiteX42" fmla="*/ 2943225 w 7315200"/>
                    <a:gd name="connsiteY42" fmla="*/ 3990975 h 4895850"/>
                    <a:gd name="connsiteX43" fmla="*/ 2552700 w 7315200"/>
                    <a:gd name="connsiteY43" fmla="*/ 3829050 h 4895850"/>
                    <a:gd name="connsiteX44" fmla="*/ 2371725 w 7315200"/>
                    <a:gd name="connsiteY44" fmla="*/ 3695700 h 4895850"/>
                    <a:gd name="connsiteX45" fmla="*/ 2333625 w 7315200"/>
                    <a:gd name="connsiteY45" fmla="*/ 3571875 h 4895850"/>
                    <a:gd name="connsiteX46" fmla="*/ 2476500 w 7315200"/>
                    <a:gd name="connsiteY46" fmla="*/ 3524250 h 4895850"/>
                    <a:gd name="connsiteX47" fmla="*/ 2905125 w 7315200"/>
                    <a:gd name="connsiteY47" fmla="*/ 3552825 h 4895850"/>
                    <a:gd name="connsiteX48" fmla="*/ 3238500 w 7315200"/>
                    <a:gd name="connsiteY48" fmla="*/ 3543300 h 4895850"/>
                    <a:gd name="connsiteX49" fmla="*/ 3124200 w 7315200"/>
                    <a:gd name="connsiteY49" fmla="*/ 3457575 h 4895850"/>
                    <a:gd name="connsiteX50" fmla="*/ 2971800 w 7315200"/>
                    <a:gd name="connsiteY50" fmla="*/ 3314700 h 4895850"/>
                    <a:gd name="connsiteX51" fmla="*/ 2571750 w 7315200"/>
                    <a:gd name="connsiteY51" fmla="*/ 3009900 h 4895850"/>
                    <a:gd name="connsiteX52" fmla="*/ 2295525 w 7315200"/>
                    <a:gd name="connsiteY52" fmla="*/ 2714625 h 4895850"/>
                    <a:gd name="connsiteX53" fmla="*/ 1933575 w 7315200"/>
                    <a:gd name="connsiteY53" fmla="*/ 2238375 h 4895850"/>
                    <a:gd name="connsiteX54" fmla="*/ 1733550 w 7315200"/>
                    <a:gd name="connsiteY54" fmla="*/ 1981200 h 4895850"/>
                    <a:gd name="connsiteX55" fmla="*/ 1457325 w 7315200"/>
                    <a:gd name="connsiteY55" fmla="*/ 1638300 h 4895850"/>
                    <a:gd name="connsiteX56" fmla="*/ 1295400 w 7315200"/>
                    <a:gd name="connsiteY56" fmla="*/ 1466850 h 4895850"/>
                    <a:gd name="connsiteX57" fmla="*/ 1009650 w 7315200"/>
                    <a:gd name="connsiteY57" fmla="*/ 1209675 h 4895850"/>
                    <a:gd name="connsiteX58" fmla="*/ 876300 w 7315200"/>
                    <a:gd name="connsiteY58" fmla="*/ 1152525 h 4895850"/>
                    <a:gd name="connsiteX59" fmla="*/ 514350 w 7315200"/>
                    <a:gd name="connsiteY59" fmla="*/ 1247775 h 4895850"/>
                    <a:gd name="connsiteX60" fmla="*/ 200025 w 7315200"/>
                    <a:gd name="connsiteY60" fmla="*/ 1228725 h 4895850"/>
                    <a:gd name="connsiteX61" fmla="*/ 0 w 7315200"/>
                    <a:gd name="connsiteY61" fmla="*/ 1095375 h 4895850"/>
                    <a:gd name="connsiteX62" fmla="*/ 28575 w 7315200"/>
                    <a:gd name="connsiteY62" fmla="*/ 1019175 h 4895850"/>
                    <a:gd name="connsiteX63" fmla="*/ 190500 w 7315200"/>
                    <a:gd name="connsiteY63" fmla="*/ 923925 h 4895850"/>
                    <a:gd name="connsiteX64" fmla="*/ 371475 w 7315200"/>
                    <a:gd name="connsiteY64" fmla="*/ 904875 h 4895850"/>
                    <a:gd name="connsiteX65" fmla="*/ 752475 w 7315200"/>
                    <a:gd name="connsiteY65" fmla="*/ 752475 h 4895850"/>
                    <a:gd name="connsiteX66" fmla="*/ 781050 w 7315200"/>
                    <a:gd name="connsiteY66" fmla="*/ 495300 h 4895850"/>
                    <a:gd name="connsiteX67" fmla="*/ 762000 w 7315200"/>
                    <a:gd name="connsiteY67" fmla="*/ 238125 h 4895850"/>
                    <a:gd name="connsiteX68" fmla="*/ 695325 w 7315200"/>
                    <a:gd name="connsiteY68" fmla="*/ 28575 h 4895850"/>
                    <a:gd name="connsiteX69" fmla="*/ 790575 w 7315200"/>
                    <a:gd name="connsiteY69" fmla="*/ 0 h 4895850"/>
                    <a:gd name="connsiteX70" fmla="*/ 1057275 w 7315200"/>
                    <a:gd name="connsiteY70" fmla="*/ 200025 h 4895850"/>
                    <a:gd name="connsiteX71" fmla="*/ 1123950 w 7315200"/>
                    <a:gd name="connsiteY71" fmla="*/ 552450 h 4895850"/>
                    <a:gd name="connsiteX72" fmla="*/ 1133475 w 7315200"/>
                    <a:gd name="connsiteY72" fmla="*/ 781050 h 4895850"/>
                    <a:gd name="connsiteX73" fmla="*/ 1085850 w 7315200"/>
                    <a:gd name="connsiteY73" fmla="*/ 981075 h 489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7315200" h="4895850">
                      <a:moveTo>
                        <a:pt x="1085850" y="981075"/>
                      </a:moveTo>
                      <a:lnTo>
                        <a:pt x="1447800" y="1009650"/>
                      </a:lnTo>
                      <a:lnTo>
                        <a:pt x="1781175" y="1104900"/>
                      </a:lnTo>
                      <a:lnTo>
                        <a:pt x="2219325" y="1285875"/>
                      </a:lnTo>
                      <a:lnTo>
                        <a:pt x="2676525" y="1485900"/>
                      </a:lnTo>
                      <a:lnTo>
                        <a:pt x="2800350" y="1466850"/>
                      </a:lnTo>
                      <a:lnTo>
                        <a:pt x="2847975" y="1409700"/>
                      </a:lnTo>
                      <a:lnTo>
                        <a:pt x="2895600" y="1352550"/>
                      </a:lnTo>
                      <a:lnTo>
                        <a:pt x="2886075" y="1276350"/>
                      </a:lnTo>
                      <a:lnTo>
                        <a:pt x="3038475" y="1333500"/>
                      </a:lnTo>
                      <a:lnTo>
                        <a:pt x="3171825" y="1476375"/>
                      </a:lnTo>
                      <a:lnTo>
                        <a:pt x="3248025" y="1619250"/>
                      </a:lnTo>
                      <a:lnTo>
                        <a:pt x="3419475" y="1762125"/>
                      </a:lnTo>
                      <a:lnTo>
                        <a:pt x="3733800" y="1990725"/>
                      </a:lnTo>
                      <a:lnTo>
                        <a:pt x="4286250" y="2247900"/>
                      </a:lnTo>
                      <a:lnTo>
                        <a:pt x="4924425" y="2571750"/>
                      </a:lnTo>
                      <a:lnTo>
                        <a:pt x="5372100" y="2857500"/>
                      </a:lnTo>
                      <a:lnTo>
                        <a:pt x="5876925" y="3143250"/>
                      </a:lnTo>
                      <a:lnTo>
                        <a:pt x="6391275" y="3476625"/>
                      </a:lnTo>
                      <a:lnTo>
                        <a:pt x="7019925" y="3914775"/>
                      </a:lnTo>
                      <a:lnTo>
                        <a:pt x="7315200" y="4162425"/>
                      </a:lnTo>
                      <a:lnTo>
                        <a:pt x="7315200" y="4324350"/>
                      </a:lnTo>
                      <a:lnTo>
                        <a:pt x="7200900" y="4533900"/>
                      </a:lnTo>
                      <a:lnTo>
                        <a:pt x="6924675" y="4629150"/>
                      </a:lnTo>
                      <a:lnTo>
                        <a:pt x="6286500" y="4667250"/>
                      </a:lnTo>
                      <a:lnTo>
                        <a:pt x="5705475" y="4562475"/>
                      </a:lnTo>
                      <a:lnTo>
                        <a:pt x="5267325" y="4457700"/>
                      </a:lnTo>
                      <a:lnTo>
                        <a:pt x="4876800" y="4295775"/>
                      </a:lnTo>
                      <a:lnTo>
                        <a:pt x="4724400" y="4457700"/>
                      </a:lnTo>
                      <a:lnTo>
                        <a:pt x="4562475" y="4629150"/>
                      </a:lnTo>
                      <a:lnTo>
                        <a:pt x="4324350" y="4772025"/>
                      </a:lnTo>
                      <a:lnTo>
                        <a:pt x="4133850" y="4876800"/>
                      </a:lnTo>
                      <a:lnTo>
                        <a:pt x="3876675" y="4895850"/>
                      </a:lnTo>
                      <a:lnTo>
                        <a:pt x="3724275" y="4800600"/>
                      </a:lnTo>
                      <a:lnTo>
                        <a:pt x="3914775" y="4638675"/>
                      </a:lnTo>
                      <a:lnTo>
                        <a:pt x="4133850" y="4314825"/>
                      </a:lnTo>
                      <a:lnTo>
                        <a:pt x="4295775" y="4162425"/>
                      </a:lnTo>
                      <a:lnTo>
                        <a:pt x="4267200" y="4124325"/>
                      </a:lnTo>
                      <a:lnTo>
                        <a:pt x="3990975" y="3933825"/>
                      </a:lnTo>
                      <a:lnTo>
                        <a:pt x="3914775" y="3933825"/>
                      </a:lnTo>
                      <a:lnTo>
                        <a:pt x="3657600" y="3981450"/>
                      </a:lnTo>
                      <a:lnTo>
                        <a:pt x="3276600" y="4000500"/>
                      </a:lnTo>
                      <a:lnTo>
                        <a:pt x="2943225" y="3990975"/>
                      </a:lnTo>
                      <a:lnTo>
                        <a:pt x="2552700" y="3829050"/>
                      </a:lnTo>
                      <a:lnTo>
                        <a:pt x="2371725" y="3695700"/>
                      </a:lnTo>
                      <a:lnTo>
                        <a:pt x="2333625" y="3571875"/>
                      </a:lnTo>
                      <a:lnTo>
                        <a:pt x="2476500" y="3524250"/>
                      </a:lnTo>
                      <a:lnTo>
                        <a:pt x="2905125" y="3552825"/>
                      </a:lnTo>
                      <a:lnTo>
                        <a:pt x="3238500" y="3543300"/>
                      </a:lnTo>
                      <a:lnTo>
                        <a:pt x="3124200" y="3457575"/>
                      </a:lnTo>
                      <a:lnTo>
                        <a:pt x="2971800" y="3314700"/>
                      </a:lnTo>
                      <a:lnTo>
                        <a:pt x="2571750" y="3009900"/>
                      </a:lnTo>
                      <a:lnTo>
                        <a:pt x="2295525" y="2714625"/>
                      </a:lnTo>
                      <a:lnTo>
                        <a:pt x="1933575" y="2238375"/>
                      </a:lnTo>
                      <a:lnTo>
                        <a:pt x="1733550" y="1981200"/>
                      </a:lnTo>
                      <a:lnTo>
                        <a:pt x="1457325" y="1638300"/>
                      </a:lnTo>
                      <a:lnTo>
                        <a:pt x="1295400" y="1466850"/>
                      </a:lnTo>
                      <a:lnTo>
                        <a:pt x="1009650" y="1209675"/>
                      </a:lnTo>
                      <a:lnTo>
                        <a:pt x="876300" y="1152525"/>
                      </a:lnTo>
                      <a:lnTo>
                        <a:pt x="514350" y="1247775"/>
                      </a:lnTo>
                      <a:lnTo>
                        <a:pt x="200025" y="1228725"/>
                      </a:lnTo>
                      <a:lnTo>
                        <a:pt x="0" y="1095375"/>
                      </a:lnTo>
                      <a:lnTo>
                        <a:pt x="28575" y="1019175"/>
                      </a:lnTo>
                      <a:lnTo>
                        <a:pt x="190500" y="923925"/>
                      </a:lnTo>
                      <a:lnTo>
                        <a:pt x="371475" y="904875"/>
                      </a:lnTo>
                      <a:lnTo>
                        <a:pt x="752475" y="752475"/>
                      </a:lnTo>
                      <a:lnTo>
                        <a:pt x="781050" y="495300"/>
                      </a:lnTo>
                      <a:lnTo>
                        <a:pt x="762000" y="238125"/>
                      </a:lnTo>
                      <a:lnTo>
                        <a:pt x="695325" y="28575"/>
                      </a:lnTo>
                      <a:lnTo>
                        <a:pt x="790575" y="0"/>
                      </a:lnTo>
                      <a:lnTo>
                        <a:pt x="1057275" y="200025"/>
                      </a:lnTo>
                      <a:lnTo>
                        <a:pt x="1123950" y="552450"/>
                      </a:lnTo>
                      <a:lnTo>
                        <a:pt x="1133475" y="781050"/>
                      </a:lnTo>
                      <a:lnTo>
                        <a:pt x="1085850" y="981075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DBE37DB8-E019-42D7-5790-924E26F9BE0E}"/>
                    </a:ext>
                  </a:extLst>
                </p:cNvPr>
                <p:cNvSpPr/>
                <p:nvPr/>
              </p:nvSpPr>
              <p:spPr>
                <a:xfrm>
                  <a:off x="8020050" y="4505325"/>
                  <a:ext cx="2152650" cy="923925"/>
                </a:xfrm>
                <a:custGeom>
                  <a:avLst/>
                  <a:gdLst>
                    <a:gd name="connsiteX0" fmla="*/ 2152650 w 2152650"/>
                    <a:gd name="connsiteY0" fmla="*/ 923925 h 923925"/>
                    <a:gd name="connsiteX1" fmla="*/ 1762125 w 2152650"/>
                    <a:gd name="connsiteY1" fmla="*/ 762000 h 923925"/>
                    <a:gd name="connsiteX2" fmla="*/ 1362075 w 2152650"/>
                    <a:gd name="connsiteY2" fmla="*/ 647700 h 923925"/>
                    <a:gd name="connsiteX3" fmla="*/ 1114425 w 2152650"/>
                    <a:gd name="connsiteY3" fmla="*/ 533400 h 923925"/>
                    <a:gd name="connsiteX4" fmla="*/ 838200 w 2152650"/>
                    <a:gd name="connsiteY4" fmla="*/ 400050 h 923925"/>
                    <a:gd name="connsiteX5" fmla="*/ 619125 w 2152650"/>
                    <a:gd name="connsiteY5" fmla="*/ 257175 h 923925"/>
                    <a:gd name="connsiteX6" fmla="*/ 476250 w 2152650"/>
                    <a:gd name="connsiteY6" fmla="*/ 190500 h 923925"/>
                    <a:gd name="connsiteX7" fmla="*/ 295275 w 2152650"/>
                    <a:gd name="connsiteY7" fmla="*/ 247650 h 923925"/>
                    <a:gd name="connsiteX8" fmla="*/ 152400 w 2152650"/>
                    <a:gd name="connsiteY8" fmla="*/ 295275 h 923925"/>
                    <a:gd name="connsiteX9" fmla="*/ 0 w 2152650"/>
                    <a:gd name="connsiteY9" fmla="*/ 219075 h 923925"/>
                    <a:gd name="connsiteX10" fmla="*/ 0 w 2152650"/>
                    <a:gd name="connsiteY10" fmla="*/ 104775 h 923925"/>
                    <a:gd name="connsiteX11" fmla="*/ 57150 w 2152650"/>
                    <a:gd name="connsiteY11" fmla="*/ 0 h 923925"/>
                    <a:gd name="connsiteX12" fmla="*/ 228600 w 2152650"/>
                    <a:gd name="connsiteY12" fmla="*/ 28575 h 923925"/>
                    <a:gd name="connsiteX13" fmla="*/ 285750 w 2152650"/>
                    <a:gd name="connsiteY13" fmla="*/ 76200 h 923925"/>
                    <a:gd name="connsiteX14" fmla="*/ 295275 w 2152650"/>
                    <a:gd name="connsiteY14" fmla="*/ 200025 h 923925"/>
                    <a:gd name="connsiteX15" fmla="*/ 266700 w 2152650"/>
                    <a:gd name="connsiteY15" fmla="*/ 257175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2650" h="923925">
                      <a:moveTo>
                        <a:pt x="2152650" y="923925"/>
                      </a:moveTo>
                      <a:lnTo>
                        <a:pt x="1762125" y="762000"/>
                      </a:lnTo>
                      <a:lnTo>
                        <a:pt x="1362075" y="647700"/>
                      </a:lnTo>
                      <a:lnTo>
                        <a:pt x="1114425" y="533400"/>
                      </a:lnTo>
                      <a:lnTo>
                        <a:pt x="838200" y="400050"/>
                      </a:lnTo>
                      <a:lnTo>
                        <a:pt x="619125" y="257175"/>
                      </a:lnTo>
                      <a:lnTo>
                        <a:pt x="476250" y="190500"/>
                      </a:lnTo>
                      <a:lnTo>
                        <a:pt x="295275" y="247650"/>
                      </a:lnTo>
                      <a:lnTo>
                        <a:pt x="152400" y="295275"/>
                      </a:lnTo>
                      <a:lnTo>
                        <a:pt x="0" y="219075"/>
                      </a:lnTo>
                      <a:lnTo>
                        <a:pt x="0" y="104775"/>
                      </a:lnTo>
                      <a:lnTo>
                        <a:pt x="57150" y="0"/>
                      </a:lnTo>
                      <a:lnTo>
                        <a:pt x="228600" y="28575"/>
                      </a:lnTo>
                      <a:lnTo>
                        <a:pt x="285750" y="76200"/>
                      </a:lnTo>
                      <a:lnTo>
                        <a:pt x="295275" y="200025"/>
                      </a:lnTo>
                      <a:lnTo>
                        <a:pt x="266700" y="257175"/>
                      </a:lnTo>
                    </a:path>
                  </a:pathLst>
                </a:custGeom>
                <a:no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528D8D8-00A6-0720-949D-1BC413C11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7667" y="5285435"/>
                <a:ext cx="1349494" cy="702861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2837EB-3636-F89D-120A-26B193763AA9}"/>
                  </a:ext>
                </a:extLst>
              </p:cNvPr>
              <p:cNvSpPr txBox="1"/>
              <p:nvPr/>
            </p:nvSpPr>
            <p:spPr>
              <a:xfrm>
                <a:off x="8182111" y="4949256"/>
                <a:ext cx="6335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6000" dirty="0"/>
                  <a:t>+</a:t>
                </a:r>
              </a:p>
            </p:txBody>
          </p:sp>
        </p:grpSp>
      </p:grpSp>
      <p:pic>
        <p:nvPicPr>
          <p:cNvPr id="22" name="Picture 21" descr="A graph of different colors&#10;&#10;Description automatically generated">
            <a:extLst>
              <a:ext uri="{FF2B5EF4-FFF2-40B4-BE49-F238E27FC236}">
                <a16:creationId xmlns:a16="http://schemas.microsoft.com/office/drawing/2014/main" id="{B0CE8195-D988-36BE-A864-58C5B84DC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8" y="1255907"/>
            <a:ext cx="3240000" cy="24298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42689B-D435-A3CC-CF2B-CD9147FC03A6}"/>
              </a:ext>
            </a:extLst>
          </p:cNvPr>
          <p:cNvSpPr txBox="1"/>
          <p:nvPr/>
        </p:nvSpPr>
        <p:spPr>
          <a:xfrm>
            <a:off x="435471" y="1664806"/>
            <a:ext cx="16945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log</a:t>
            </a:r>
            <a:r>
              <a:rPr lang="en-CA" baseline="-25000" dirty="0"/>
              <a:t>10</a:t>
            </a:r>
            <a:r>
              <a:rPr lang="en-CA" dirty="0"/>
              <a:t>(energy/J)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D8B76C-38F5-6BD1-87E0-620FF84E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901" y="1481348"/>
            <a:ext cx="1349494" cy="7028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CEACCF-EFE0-2B47-7C29-1C37FFBC98C3}"/>
              </a:ext>
            </a:extLst>
          </p:cNvPr>
          <p:cNvSpPr txBox="1"/>
          <p:nvPr/>
        </p:nvSpPr>
        <p:spPr>
          <a:xfrm>
            <a:off x="1260440" y="3853917"/>
            <a:ext cx="17272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Frequency / Hz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734368-4947-F428-50D2-A210FACBD347}"/>
              </a:ext>
            </a:extLst>
          </p:cNvPr>
          <p:cNvCxnSpPr>
            <a:cxnSpLocks/>
          </p:cNvCxnSpPr>
          <p:nvPr/>
        </p:nvCxnSpPr>
        <p:spPr>
          <a:xfrm flipH="1">
            <a:off x="3573838" y="2034323"/>
            <a:ext cx="545151" cy="17258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3D4337-2DEF-5250-6B81-C7A8387B558D}"/>
              </a:ext>
            </a:extLst>
          </p:cNvPr>
          <p:cNvCxnSpPr>
            <a:cxnSpLocks/>
          </p:cNvCxnSpPr>
          <p:nvPr/>
        </p:nvCxnSpPr>
        <p:spPr>
          <a:xfrm>
            <a:off x="792142" y="3578634"/>
            <a:ext cx="3091521" cy="2752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B9AA93-62A9-3DA9-D43E-E121F044CA78}"/>
              </a:ext>
            </a:extLst>
          </p:cNvPr>
          <p:cNvCxnSpPr>
            <a:cxnSpLocks/>
          </p:cNvCxnSpPr>
          <p:nvPr/>
        </p:nvCxnSpPr>
        <p:spPr>
          <a:xfrm flipV="1">
            <a:off x="811938" y="2060129"/>
            <a:ext cx="0" cy="1366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14B2A3-9966-7D93-6045-E2A9C7330391}"/>
              </a:ext>
            </a:extLst>
          </p:cNvPr>
          <p:cNvGrpSpPr/>
          <p:nvPr/>
        </p:nvGrpSpPr>
        <p:grpSpPr>
          <a:xfrm>
            <a:off x="637927" y="4222291"/>
            <a:ext cx="4093034" cy="2430000"/>
            <a:chOff x="6824621" y="4154484"/>
            <a:chExt cx="4093034" cy="2430000"/>
          </a:xfrm>
        </p:grpSpPr>
        <p:pic>
          <p:nvPicPr>
            <p:cNvPr id="32" name="Picture 31" descr="A graph of different colored squares&#10;&#10;AI-generated content may be incorrect.">
              <a:extLst>
                <a:ext uri="{FF2B5EF4-FFF2-40B4-BE49-F238E27FC236}">
                  <a16:creationId xmlns:a16="http://schemas.microsoft.com/office/drawing/2014/main" id="{4EBC4505-D033-1C07-5751-F229609FC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21" y="4154484"/>
              <a:ext cx="3240000" cy="2430000"/>
            </a:xfrm>
            <a:prstGeom prst="rect">
              <a:avLst/>
            </a:prstGeom>
          </p:spPr>
        </p:pic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053CD78-0470-6216-22FD-13F0B4D6DC2C}"/>
                </a:ext>
              </a:extLst>
            </p:cNvPr>
            <p:cNvSpPr/>
            <p:nvPr/>
          </p:nvSpPr>
          <p:spPr>
            <a:xfrm>
              <a:off x="9426045" y="4358861"/>
              <a:ext cx="1491610" cy="999251"/>
            </a:xfrm>
            <a:custGeom>
              <a:avLst/>
              <a:gdLst>
                <a:gd name="connsiteX0" fmla="*/ 1085850 w 7315200"/>
                <a:gd name="connsiteY0" fmla="*/ 981075 h 4895850"/>
                <a:gd name="connsiteX1" fmla="*/ 1447800 w 7315200"/>
                <a:gd name="connsiteY1" fmla="*/ 1009650 h 4895850"/>
                <a:gd name="connsiteX2" fmla="*/ 1781175 w 7315200"/>
                <a:gd name="connsiteY2" fmla="*/ 1104900 h 4895850"/>
                <a:gd name="connsiteX3" fmla="*/ 2219325 w 7315200"/>
                <a:gd name="connsiteY3" fmla="*/ 1285875 h 4895850"/>
                <a:gd name="connsiteX4" fmla="*/ 2676525 w 7315200"/>
                <a:gd name="connsiteY4" fmla="*/ 1485900 h 4895850"/>
                <a:gd name="connsiteX5" fmla="*/ 2800350 w 7315200"/>
                <a:gd name="connsiteY5" fmla="*/ 1466850 h 4895850"/>
                <a:gd name="connsiteX6" fmla="*/ 2847975 w 7315200"/>
                <a:gd name="connsiteY6" fmla="*/ 1409700 h 4895850"/>
                <a:gd name="connsiteX7" fmla="*/ 2895600 w 7315200"/>
                <a:gd name="connsiteY7" fmla="*/ 1352550 h 4895850"/>
                <a:gd name="connsiteX8" fmla="*/ 2886075 w 7315200"/>
                <a:gd name="connsiteY8" fmla="*/ 1276350 h 4895850"/>
                <a:gd name="connsiteX9" fmla="*/ 3038475 w 7315200"/>
                <a:gd name="connsiteY9" fmla="*/ 1333500 h 4895850"/>
                <a:gd name="connsiteX10" fmla="*/ 3171825 w 7315200"/>
                <a:gd name="connsiteY10" fmla="*/ 1476375 h 4895850"/>
                <a:gd name="connsiteX11" fmla="*/ 3248025 w 7315200"/>
                <a:gd name="connsiteY11" fmla="*/ 1619250 h 4895850"/>
                <a:gd name="connsiteX12" fmla="*/ 3419475 w 7315200"/>
                <a:gd name="connsiteY12" fmla="*/ 1762125 h 4895850"/>
                <a:gd name="connsiteX13" fmla="*/ 3733800 w 7315200"/>
                <a:gd name="connsiteY13" fmla="*/ 1990725 h 4895850"/>
                <a:gd name="connsiteX14" fmla="*/ 4286250 w 7315200"/>
                <a:gd name="connsiteY14" fmla="*/ 2247900 h 4895850"/>
                <a:gd name="connsiteX15" fmla="*/ 4924425 w 7315200"/>
                <a:gd name="connsiteY15" fmla="*/ 2571750 h 4895850"/>
                <a:gd name="connsiteX16" fmla="*/ 5372100 w 7315200"/>
                <a:gd name="connsiteY16" fmla="*/ 2857500 h 4895850"/>
                <a:gd name="connsiteX17" fmla="*/ 5876925 w 7315200"/>
                <a:gd name="connsiteY17" fmla="*/ 3143250 h 4895850"/>
                <a:gd name="connsiteX18" fmla="*/ 6391275 w 7315200"/>
                <a:gd name="connsiteY18" fmla="*/ 3476625 h 4895850"/>
                <a:gd name="connsiteX19" fmla="*/ 7019925 w 7315200"/>
                <a:gd name="connsiteY19" fmla="*/ 3914775 h 4895850"/>
                <a:gd name="connsiteX20" fmla="*/ 7315200 w 7315200"/>
                <a:gd name="connsiteY20" fmla="*/ 4162425 h 4895850"/>
                <a:gd name="connsiteX21" fmla="*/ 7315200 w 7315200"/>
                <a:gd name="connsiteY21" fmla="*/ 4324350 h 4895850"/>
                <a:gd name="connsiteX22" fmla="*/ 7200900 w 7315200"/>
                <a:gd name="connsiteY22" fmla="*/ 4533900 h 4895850"/>
                <a:gd name="connsiteX23" fmla="*/ 6924675 w 7315200"/>
                <a:gd name="connsiteY23" fmla="*/ 4629150 h 4895850"/>
                <a:gd name="connsiteX24" fmla="*/ 6286500 w 7315200"/>
                <a:gd name="connsiteY24" fmla="*/ 4667250 h 4895850"/>
                <a:gd name="connsiteX25" fmla="*/ 5705475 w 7315200"/>
                <a:gd name="connsiteY25" fmla="*/ 4562475 h 4895850"/>
                <a:gd name="connsiteX26" fmla="*/ 5267325 w 7315200"/>
                <a:gd name="connsiteY26" fmla="*/ 4457700 h 4895850"/>
                <a:gd name="connsiteX27" fmla="*/ 4876800 w 7315200"/>
                <a:gd name="connsiteY27" fmla="*/ 4295775 h 4895850"/>
                <a:gd name="connsiteX28" fmla="*/ 4724400 w 7315200"/>
                <a:gd name="connsiteY28" fmla="*/ 4457700 h 4895850"/>
                <a:gd name="connsiteX29" fmla="*/ 4562475 w 7315200"/>
                <a:gd name="connsiteY29" fmla="*/ 4629150 h 4895850"/>
                <a:gd name="connsiteX30" fmla="*/ 4324350 w 7315200"/>
                <a:gd name="connsiteY30" fmla="*/ 4772025 h 4895850"/>
                <a:gd name="connsiteX31" fmla="*/ 4133850 w 7315200"/>
                <a:gd name="connsiteY31" fmla="*/ 4876800 h 4895850"/>
                <a:gd name="connsiteX32" fmla="*/ 3876675 w 7315200"/>
                <a:gd name="connsiteY32" fmla="*/ 4895850 h 4895850"/>
                <a:gd name="connsiteX33" fmla="*/ 3724275 w 7315200"/>
                <a:gd name="connsiteY33" fmla="*/ 4800600 h 4895850"/>
                <a:gd name="connsiteX34" fmla="*/ 3914775 w 7315200"/>
                <a:gd name="connsiteY34" fmla="*/ 4638675 h 4895850"/>
                <a:gd name="connsiteX35" fmla="*/ 4133850 w 7315200"/>
                <a:gd name="connsiteY35" fmla="*/ 4314825 h 4895850"/>
                <a:gd name="connsiteX36" fmla="*/ 4295775 w 7315200"/>
                <a:gd name="connsiteY36" fmla="*/ 4162425 h 4895850"/>
                <a:gd name="connsiteX37" fmla="*/ 4267200 w 7315200"/>
                <a:gd name="connsiteY37" fmla="*/ 4124325 h 4895850"/>
                <a:gd name="connsiteX38" fmla="*/ 3990975 w 7315200"/>
                <a:gd name="connsiteY38" fmla="*/ 3933825 h 4895850"/>
                <a:gd name="connsiteX39" fmla="*/ 3914775 w 7315200"/>
                <a:gd name="connsiteY39" fmla="*/ 3933825 h 4895850"/>
                <a:gd name="connsiteX40" fmla="*/ 3657600 w 7315200"/>
                <a:gd name="connsiteY40" fmla="*/ 3981450 h 4895850"/>
                <a:gd name="connsiteX41" fmla="*/ 3276600 w 7315200"/>
                <a:gd name="connsiteY41" fmla="*/ 4000500 h 4895850"/>
                <a:gd name="connsiteX42" fmla="*/ 2943225 w 7315200"/>
                <a:gd name="connsiteY42" fmla="*/ 3990975 h 4895850"/>
                <a:gd name="connsiteX43" fmla="*/ 2552700 w 7315200"/>
                <a:gd name="connsiteY43" fmla="*/ 3829050 h 4895850"/>
                <a:gd name="connsiteX44" fmla="*/ 2371725 w 7315200"/>
                <a:gd name="connsiteY44" fmla="*/ 3695700 h 4895850"/>
                <a:gd name="connsiteX45" fmla="*/ 2333625 w 7315200"/>
                <a:gd name="connsiteY45" fmla="*/ 3571875 h 4895850"/>
                <a:gd name="connsiteX46" fmla="*/ 2476500 w 7315200"/>
                <a:gd name="connsiteY46" fmla="*/ 3524250 h 4895850"/>
                <a:gd name="connsiteX47" fmla="*/ 2905125 w 7315200"/>
                <a:gd name="connsiteY47" fmla="*/ 3552825 h 4895850"/>
                <a:gd name="connsiteX48" fmla="*/ 3238500 w 7315200"/>
                <a:gd name="connsiteY48" fmla="*/ 3543300 h 4895850"/>
                <a:gd name="connsiteX49" fmla="*/ 3124200 w 7315200"/>
                <a:gd name="connsiteY49" fmla="*/ 3457575 h 4895850"/>
                <a:gd name="connsiteX50" fmla="*/ 2971800 w 7315200"/>
                <a:gd name="connsiteY50" fmla="*/ 3314700 h 4895850"/>
                <a:gd name="connsiteX51" fmla="*/ 2571750 w 7315200"/>
                <a:gd name="connsiteY51" fmla="*/ 3009900 h 4895850"/>
                <a:gd name="connsiteX52" fmla="*/ 2295525 w 7315200"/>
                <a:gd name="connsiteY52" fmla="*/ 2714625 h 4895850"/>
                <a:gd name="connsiteX53" fmla="*/ 1933575 w 7315200"/>
                <a:gd name="connsiteY53" fmla="*/ 2238375 h 4895850"/>
                <a:gd name="connsiteX54" fmla="*/ 1733550 w 7315200"/>
                <a:gd name="connsiteY54" fmla="*/ 1981200 h 4895850"/>
                <a:gd name="connsiteX55" fmla="*/ 1457325 w 7315200"/>
                <a:gd name="connsiteY55" fmla="*/ 1638300 h 4895850"/>
                <a:gd name="connsiteX56" fmla="*/ 1295400 w 7315200"/>
                <a:gd name="connsiteY56" fmla="*/ 1466850 h 4895850"/>
                <a:gd name="connsiteX57" fmla="*/ 1009650 w 7315200"/>
                <a:gd name="connsiteY57" fmla="*/ 1209675 h 4895850"/>
                <a:gd name="connsiteX58" fmla="*/ 876300 w 7315200"/>
                <a:gd name="connsiteY58" fmla="*/ 1152525 h 4895850"/>
                <a:gd name="connsiteX59" fmla="*/ 514350 w 7315200"/>
                <a:gd name="connsiteY59" fmla="*/ 1247775 h 4895850"/>
                <a:gd name="connsiteX60" fmla="*/ 200025 w 7315200"/>
                <a:gd name="connsiteY60" fmla="*/ 1228725 h 4895850"/>
                <a:gd name="connsiteX61" fmla="*/ 0 w 7315200"/>
                <a:gd name="connsiteY61" fmla="*/ 1095375 h 4895850"/>
                <a:gd name="connsiteX62" fmla="*/ 28575 w 7315200"/>
                <a:gd name="connsiteY62" fmla="*/ 1019175 h 4895850"/>
                <a:gd name="connsiteX63" fmla="*/ 190500 w 7315200"/>
                <a:gd name="connsiteY63" fmla="*/ 923925 h 4895850"/>
                <a:gd name="connsiteX64" fmla="*/ 371475 w 7315200"/>
                <a:gd name="connsiteY64" fmla="*/ 904875 h 4895850"/>
                <a:gd name="connsiteX65" fmla="*/ 752475 w 7315200"/>
                <a:gd name="connsiteY65" fmla="*/ 752475 h 4895850"/>
                <a:gd name="connsiteX66" fmla="*/ 781050 w 7315200"/>
                <a:gd name="connsiteY66" fmla="*/ 495300 h 4895850"/>
                <a:gd name="connsiteX67" fmla="*/ 762000 w 7315200"/>
                <a:gd name="connsiteY67" fmla="*/ 238125 h 4895850"/>
                <a:gd name="connsiteX68" fmla="*/ 695325 w 7315200"/>
                <a:gd name="connsiteY68" fmla="*/ 28575 h 4895850"/>
                <a:gd name="connsiteX69" fmla="*/ 790575 w 7315200"/>
                <a:gd name="connsiteY69" fmla="*/ 0 h 4895850"/>
                <a:gd name="connsiteX70" fmla="*/ 1057275 w 7315200"/>
                <a:gd name="connsiteY70" fmla="*/ 200025 h 4895850"/>
                <a:gd name="connsiteX71" fmla="*/ 1123950 w 7315200"/>
                <a:gd name="connsiteY71" fmla="*/ 552450 h 4895850"/>
                <a:gd name="connsiteX72" fmla="*/ 1133475 w 7315200"/>
                <a:gd name="connsiteY72" fmla="*/ 781050 h 4895850"/>
                <a:gd name="connsiteX73" fmla="*/ 1085850 w 7315200"/>
                <a:gd name="connsiteY73" fmla="*/ 981075 h 48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315200" h="4895850">
                  <a:moveTo>
                    <a:pt x="1085850" y="981075"/>
                  </a:moveTo>
                  <a:lnTo>
                    <a:pt x="1447800" y="1009650"/>
                  </a:lnTo>
                  <a:lnTo>
                    <a:pt x="1781175" y="1104900"/>
                  </a:lnTo>
                  <a:lnTo>
                    <a:pt x="2219325" y="1285875"/>
                  </a:lnTo>
                  <a:lnTo>
                    <a:pt x="2676525" y="1485900"/>
                  </a:lnTo>
                  <a:lnTo>
                    <a:pt x="2800350" y="1466850"/>
                  </a:lnTo>
                  <a:lnTo>
                    <a:pt x="2847975" y="1409700"/>
                  </a:lnTo>
                  <a:lnTo>
                    <a:pt x="2895600" y="1352550"/>
                  </a:lnTo>
                  <a:lnTo>
                    <a:pt x="2886075" y="1276350"/>
                  </a:lnTo>
                  <a:lnTo>
                    <a:pt x="3038475" y="1333500"/>
                  </a:lnTo>
                  <a:lnTo>
                    <a:pt x="3171825" y="1476375"/>
                  </a:lnTo>
                  <a:lnTo>
                    <a:pt x="3248025" y="1619250"/>
                  </a:lnTo>
                  <a:lnTo>
                    <a:pt x="3419475" y="1762125"/>
                  </a:lnTo>
                  <a:lnTo>
                    <a:pt x="3733800" y="1990725"/>
                  </a:lnTo>
                  <a:lnTo>
                    <a:pt x="4286250" y="2247900"/>
                  </a:lnTo>
                  <a:lnTo>
                    <a:pt x="4924425" y="2571750"/>
                  </a:lnTo>
                  <a:lnTo>
                    <a:pt x="5372100" y="2857500"/>
                  </a:lnTo>
                  <a:lnTo>
                    <a:pt x="5876925" y="3143250"/>
                  </a:lnTo>
                  <a:lnTo>
                    <a:pt x="6391275" y="3476625"/>
                  </a:lnTo>
                  <a:lnTo>
                    <a:pt x="7019925" y="3914775"/>
                  </a:lnTo>
                  <a:lnTo>
                    <a:pt x="7315200" y="4162425"/>
                  </a:lnTo>
                  <a:lnTo>
                    <a:pt x="7315200" y="4324350"/>
                  </a:lnTo>
                  <a:lnTo>
                    <a:pt x="7200900" y="4533900"/>
                  </a:lnTo>
                  <a:lnTo>
                    <a:pt x="6924675" y="4629150"/>
                  </a:lnTo>
                  <a:lnTo>
                    <a:pt x="6286500" y="4667250"/>
                  </a:lnTo>
                  <a:lnTo>
                    <a:pt x="5705475" y="4562475"/>
                  </a:lnTo>
                  <a:lnTo>
                    <a:pt x="5267325" y="4457700"/>
                  </a:lnTo>
                  <a:lnTo>
                    <a:pt x="4876800" y="4295775"/>
                  </a:lnTo>
                  <a:lnTo>
                    <a:pt x="4724400" y="4457700"/>
                  </a:lnTo>
                  <a:lnTo>
                    <a:pt x="4562475" y="4629150"/>
                  </a:lnTo>
                  <a:lnTo>
                    <a:pt x="4324350" y="4772025"/>
                  </a:lnTo>
                  <a:lnTo>
                    <a:pt x="4133850" y="4876800"/>
                  </a:lnTo>
                  <a:lnTo>
                    <a:pt x="3876675" y="4895850"/>
                  </a:lnTo>
                  <a:lnTo>
                    <a:pt x="3724275" y="4800600"/>
                  </a:lnTo>
                  <a:lnTo>
                    <a:pt x="3914775" y="4638675"/>
                  </a:lnTo>
                  <a:lnTo>
                    <a:pt x="4133850" y="4314825"/>
                  </a:lnTo>
                  <a:lnTo>
                    <a:pt x="4295775" y="4162425"/>
                  </a:lnTo>
                  <a:lnTo>
                    <a:pt x="4267200" y="4124325"/>
                  </a:lnTo>
                  <a:lnTo>
                    <a:pt x="3990975" y="3933825"/>
                  </a:lnTo>
                  <a:lnTo>
                    <a:pt x="3914775" y="3933825"/>
                  </a:lnTo>
                  <a:lnTo>
                    <a:pt x="3657600" y="3981450"/>
                  </a:lnTo>
                  <a:lnTo>
                    <a:pt x="3276600" y="4000500"/>
                  </a:lnTo>
                  <a:lnTo>
                    <a:pt x="2943225" y="3990975"/>
                  </a:lnTo>
                  <a:lnTo>
                    <a:pt x="2552700" y="3829050"/>
                  </a:lnTo>
                  <a:lnTo>
                    <a:pt x="2371725" y="3695700"/>
                  </a:lnTo>
                  <a:lnTo>
                    <a:pt x="2333625" y="3571875"/>
                  </a:lnTo>
                  <a:lnTo>
                    <a:pt x="2476500" y="3524250"/>
                  </a:lnTo>
                  <a:lnTo>
                    <a:pt x="2905125" y="3552825"/>
                  </a:lnTo>
                  <a:lnTo>
                    <a:pt x="3238500" y="3543300"/>
                  </a:lnTo>
                  <a:lnTo>
                    <a:pt x="3124200" y="3457575"/>
                  </a:lnTo>
                  <a:lnTo>
                    <a:pt x="2971800" y="3314700"/>
                  </a:lnTo>
                  <a:lnTo>
                    <a:pt x="2571750" y="3009900"/>
                  </a:lnTo>
                  <a:lnTo>
                    <a:pt x="2295525" y="2714625"/>
                  </a:lnTo>
                  <a:lnTo>
                    <a:pt x="1933575" y="2238375"/>
                  </a:lnTo>
                  <a:lnTo>
                    <a:pt x="1733550" y="1981200"/>
                  </a:lnTo>
                  <a:lnTo>
                    <a:pt x="1457325" y="1638300"/>
                  </a:lnTo>
                  <a:lnTo>
                    <a:pt x="1295400" y="1466850"/>
                  </a:lnTo>
                  <a:lnTo>
                    <a:pt x="1009650" y="1209675"/>
                  </a:lnTo>
                  <a:lnTo>
                    <a:pt x="876300" y="1152525"/>
                  </a:lnTo>
                  <a:lnTo>
                    <a:pt x="514350" y="1247775"/>
                  </a:lnTo>
                  <a:lnTo>
                    <a:pt x="200025" y="1228725"/>
                  </a:lnTo>
                  <a:lnTo>
                    <a:pt x="0" y="1095375"/>
                  </a:lnTo>
                  <a:lnTo>
                    <a:pt x="28575" y="1019175"/>
                  </a:lnTo>
                  <a:lnTo>
                    <a:pt x="190500" y="923925"/>
                  </a:lnTo>
                  <a:lnTo>
                    <a:pt x="371475" y="904875"/>
                  </a:lnTo>
                  <a:lnTo>
                    <a:pt x="752475" y="752475"/>
                  </a:lnTo>
                  <a:lnTo>
                    <a:pt x="781050" y="495300"/>
                  </a:lnTo>
                  <a:lnTo>
                    <a:pt x="762000" y="238125"/>
                  </a:lnTo>
                  <a:lnTo>
                    <a:pt x="695325" y="28575"/>
                  </a:lnTo>
                  <a:lnTo>
                    <a:pt x="790575" y="0"/>
                  </a:lnTo>
                  <a:lnTo>
                    <a:pt x="1057275" y="200025"/>
                  </a:lnTo>
                  <a:lnTo>
                    <a:pt x="1123950" y="552450"/>
                  </a:lnTo>
                  <a:lnTo>
                    <a:pt x="1133475" y="781050"/>
                  </a:lnTo>
                  <a:lnTo>
                    <a:pt x="1085850" y="981075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B41C5C-EA08-5FCF-B31A-6E6CB4369CE4}"/>
              </a:ext>
            </a:extLst>
          </p:cNvPr>
          <p:cNvSpPr txBox="1"/>
          <p:nvPr/>
        </p:nvSpPr>
        <p:spPr>
          <a:xfrm>
            <a:off x="104608" y="3223444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167B4C-1DE1-6D38-9901-42B7275D53D9}"/>
              </a:ext>
            </a:extLst>
          </p:cNvPr>
          <p:cNvSpPr txBox="1"/>
          <p:nvPr/>
        </p:nvSpPr>
        <p:spPr>
          <a:xfrm>
            <a:off x="3624292" y="2850713"/>
            <a:ext cx="1964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Year (1920-2020)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C7B32-D304-EE11-9ECE-37A717F65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BEC312-6F7A-7774-891C-200E0B9E9120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hindcast (1920-2020)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7C0C3-4CAA-1ACB-9D4B-92B7A606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CB6F0C9-0945-9970-84CF-E0EF35A81473}"/>
              </a:ext>
            </a:extLst>
          </p:cNvPr>
          <p:cNvSpPr txBox="1"/>
          <p:nvPr/>
        </p:nvSpPr>
        <p:spPr>
          <a:xfrm>
            <a:off x="154941" y="1816441"/>
            <a:ext cx="5941059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Broad 25-35 Hz peak in deep water is attributed to “traffic noise”* (Wenz 1962)</a:t>
            </a:r>
          </a:p>
          <a:p>
            <a:endParaRPr lang="en-US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80ECC8-1C37-75C5-0951-FA5E3A2C80D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82C7F33-25C6-B52E-6F4F-9EBEAF1CD85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5B519F5-1EE3-4F01-D335-A5D09FE0C9FF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D16602A-C27E-A039-65F5-88DA0E5D321C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67DEFE-CA1D-9D1C-1E4D-CF4FBEE4A8E8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7C1E36-C666-4AF0-7ACA-61E7608A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0DD843-F7E6-C9ED-6E2F-85BD36E2FF80}"/>
              </a:ext>
            </a:extLst>
          </p:cNvPr>
          <p:cNvSpPr txBox="1"/>
          <p:nvPr/>
        </p:nvSpPr>
        <p:spPr>
          <a:xfrm>
            <a:off x="2193417" y="4130543"/>
            <a:ext cx="396679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USUAL TRAFFIC NOISE – DEEP WATER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848E20-1C69-FD09-AB8B-9431605D27FB}"/>
              </a:ext>
            </a:extLst>
          </p:cNvPr>
          <p:cNvGrpSpPr/>
          <p:nvPr/>
        </p:nvGrpSpPr>
        <p:grpSpPr>
          <a:xfrm>
            <a:off x="6393000" y="1420337"/>
            <a:ext cx="6037270" cy="5451072"/>
            <a:chOff x="6393000" y="932804"/>
            <a:chExt cx="6385312" cy="59386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447245-AECF-BA82-7015-894ACDDD56D2}"/>
                </a:ext>
              </a:extLst>
            </p:cNvPr>
            <p:cNvGrpSpPr/>
            <p:nvPr/>
          </p:nvGrpSpPr>
          <p:grpSpPr>
            <a:xfrm>
              <a:off x="6393000" y="932804"/>
              <a:ext cx="6385312" cy="5938605"/>
              <a:chOff x="6393000" y="932804"/>
              <a:chExt cx="6385312" cy="593860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A5CB176-BB5B-304A-87D4-A500E08DC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9811" y="6121021"/>
                <a:ext cx="1012088" cy="615390"/>
              </a:xfrm>
              <a:prstGeom prst="rect">
                <a:avLst/>
              </a:prstGeom>
            </p:spPr>
          </p:pic>
          <p:pic>
            <p:nvPicPr>
              <p:cNvPr id="18" name="Content Placeholder 6">
                <a:extLst>
                  <a:ext uri="{FF2B5EF4-FFF2-40B4-BE49-F238E27FC236}">
                    <a16:creationId xmlns:a16="http://schemas.microsoft.com/office/drawing/2014/main" id="{32CA31FE-7E9B-957D-30EE-993E2034F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3000" y="932804"/>
                <a:ext cx="6313235" cy="5938605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0F837B4-6E4E-473B-D360-2AF013BF2AB2}"/>
                  </a:ext>
                </a:extLst>
              </p:cNvPr>
              <p:cNvSpPr/>
              <p:nvPr/>
            </p:nvSpPr>
            <p:spPr>
              <a:xfrm>
                <a:off x="8505344" y="2847555"/>
                <a:ext cx="345196" cy="734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2F5D8A1-23F1-97AC-804C-8825F29BACFB}"/>
                  </a:ext>
                </a:extLst>
              </p:cNvPr>
              <p:cNvSpPr/>
              <p:nvPr/>
            </p:nvSpPr>
            <p:spPr>
              <a:xfrm>
                <a:off x="7418343" y="3648826"/>
                <a:ext cx="1757502" cy="1919461"/>
              </a:xfrm>
              <a:custGeom>
                <a:avLst/>
                <a:gdLst>
                  <a:gd name="connsiteX0" fmla="*/ 0 w 1906241"/>
                  <a:gd name="connsiteY0" fmla="*/ 518260 h 1998575"/>
                  <a:gd name="connsiteX1" fmla="*/ 288915 w 1906241"/>
                  <a:gd name="connsiteY1" fmla="*/ 193603 h 1998575"/>
                  <a:gd name="connsiteX2" fmla="*/ 479539 w 1906241"/>
                  <a:gd name="connsiteY2" fmla="*/ 32764 h 1998575"/>
                  <a:gd name="connsiteX3" fmla="*/ 622507 w 1906241"/>
                  <a:gd name="connsiteY3" fmla="*/ 5957 h 1998575"/>
                  <a:gd name="connsiteX4" fmla="*/ 667184 w 1906241"/>
                  <a:gd name="connsiteY4" fmla="*/ 0 h 1998575"/>
                  <a:gd name="connsiteX5" fmla="*/ 774410 w 1906241"/>
                  <a:gd name="connsiteY5" fmla="*/ 2979 h 1998575"/>
                  <a:gd name="connsiteX6" fmla="*/ 953121 w 1906241"/>
                  <a:gd name="connsiteY6" fmla="*/ 65527 h 1998575"/>
                  <a:gd name="connsiteX7" fmla="*/ 1113960 w 1906241"/>
                  <a:gd name="connsiteY7" fmla="*/ 229345 h 1998575"/>
                  <a:gd name="connsiteX8" fmla="*/ 1250971 w 1906241"/>
                  <a:gd name="connsiteY8" fmla="*/ 422947 h 1998575"/>
                  <a:gd name="connsiteX9" fmla="*/ 1426702 w 1906241"/>
                  <a:gd name="connsiteY9" fmla="*/ 717819 h 1998575"/>
                  <a:gd name="connsiteX10" fmla="*/ 1557756 w 1906241"/>
                  <a:gd name="connsiteY10" fmla="*/ 991841 h 1998575"/>
                  <a:gd name="connsiteX11" fmla="*/ 1706681 w 1906241"/>
                  <a:gd name="connsiteY11" fmla="*/ 1370111 h 1998575"/>
                  <a:gd name="connsiteX12" fmla="*/ 1819864 w 1906241"/>
                  <a:gd name="connsiteY12" fmla="*/ 1712639 h 1998575"/>
                  <a:gd name="connsiteX13" fmla="*/ 1906241 w 1906241"/>
                  <a:gd name="connsiteY13" fmla="*/ 1998575 h 1998575"/>
                  <a:gd name="connsiteX14" fmla="*/ 1721574 w 1906241"/>
                  <a:gd name="connsiteY14" fmla="*/ 1474359 h 1998575"/>
                  <a:gd name="connsiteX15" fmla="*/ 1557756 w 1906241"/>
                  <a:gd name="connsiteY15" fmla="*/ 1125874 h 1998575"/>
                  <a:gd name="connsiteX16" fmla="*/ 1405853 w 1906241"/>
                  <a:gd name="connsiteY16" fmla="*/ 890572 h 1998575"/>
                  <a:gd name="connsiteX17" fmla="*/ 1301605 w 1906241"/>
                  <a:gd name="connsiteY17" fmla="*/ 714841 h 1998575"/>
                  <a:gd name="connsiteX18" fmla="*/ 1200336 w 1906241"/>
                  <a:gd name="connsiteY18" fmla="*/ 580808 h 1998575"/>
                  <a:gd name="connsiteX19" fmla="*/ 1039497 w 1906241"/>
                  <a:gd name="connsiteY19" fmla="*/ 443797 h 1998575"/>
                  <a:gd name="connsiteX20" fmla="*/ 902486 w 1906241"/>
                  <a:gd name="connsiteY20" fmla="*/ 381248 h 1998575"/>
                  <a:gd name="connsiteX21" fmla="*/ 804195 w 1906241"/>
                  <a:gd name="connsiteY21" fmla="*/ 375291 h 1998575"/>
                  <a:gd name="connsiteX22" fmla="*/ 634421 w 1906241"/>
                  <a:gd name="connsiteY22" fmla="*/ 422947 h 1998575"/>
                  <a:gd name="connsiteX23" fmla="*/ 476560 w 1906241"/>
                  <a:gd name="connsiteY23" fmla="*/ 536131 h 1998575"/>
                  <a:gd name="connsiteX24" fmla="*/ 366356 w 1906241"/>
                  <a:gd name="connsiteY24" fmla="*/ 640378 h 1998575"/>
                  <a:gd name="connsiteX25" fmla="*/ 226366 w 1906241"/>
                  <a:gd name="connsiteY25" fmla="*/ 768454 h 1998575"/>
                  <a:gd name="connsiteX26" fmla="*/ 113183 w 1906241"/>
                  <a:gd name="connsiteY26" fmla="*/ 670163 h 1998575"/>
                  <a:gd name="connsiteX27" fmla="*/ 50635 w 1906241"/>
                  <a:gd name="connsiteY27" fmla="*/ 580808 h 1998575"/>
                  <a:gd name="connsiteX28" fmla="*/ 0 w 1906241"/>
                  <a:gd name="connsiteY28" fmla="*/ 518260 h 199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6241" h="1998575">
                    <a:moveTo>
                      <a:pt x="0" y="518260"/>
                    </a:moveTo>
                    <a:lnTo>
                      <a:pt x="288915" y="193603"/>
                    </a:lnTo>
                    <a:lnTo>
                      <a:pt x="479539" y="32764"/>
                    </a:lnTo>
                    <a:lnTo>
                      <a:pt x="622507" y="5957"/>
                    </a:lnTo>
                    <a:lnTo>
                      <a:pt x="667184" y="0"/>
                    </a:lnTo>
                    <a:lnTo>
                      <a:pt x="774410" y="2979"/>
                    </a:lnTo>
                    <a:lnTo>
                      <a:pt x="953121" y="65527"/>
                    </a:lnTo>
                    <a:lnTo>
                      <a:pt x="1113960" y="229345"/>
                    </a:lnTo>
                    <a:lnTo>
                      <a:pt x="1250971" y="422947"/>
                    </a:lnTo>
                    <a:lnTo>
                      <a:pt x="1426702" y="717819"/>
                    </a:lnTo>
                    <a:lnTo>
                      <a:pt x="1557756" y="991841"/>
                    </a:lnTo>
                    <a:lnTo>
                      <a:pt x="1706681" y="1370111"/>
                    </a:lnTo>
                    <a:lnTo>
                      <a:pt x="1819864" y="1712639"/>
                    </a:lnTo>
                    <a:lnTo>
                      <a:pt x="1906241" y="1998575"/>
                    </a:lnTo>
                    <a:lnTo>
                      <a:pt x="1721574" y="1474359"/>
                    </a:lnTo>
                    <a:lnTo>
                      <a:pt x="1557756" y="1125874"/>
                    </a:lnTo>
                    <a:lnTo>
                      <a:pt x="1405853" y="890572"/>
                    </a:lnTo>
                    <a:lnTo>
                      <a:pt x="1301605" y="714841"/>
                    </a:lnTo>
                    <a:lnTo>
                      <a:pt x="1200336" y="580808"/>
                    </a:lnTo>
                    <a:lnTo>
                      <a:pt x="1039497" y="443797"/>
                    </a:lnTo>
                    <a:lnTo>
                      <a:pt x="902486" y="381248"/>
                    </a:lnTo>
                    <a:lnTo>
                      <a:pt x="804195" y="375291"/>
                    </a:lnTo>
                    <a:lnTo>
                      <a:pt x="634421" y="422947"/>
                    </a:lnTo>
                    <a:lnTo>
                      <a:pt x="476560" y="536131"/>
                    </a:lnTo>
                    <a:lnTo>
                      <a:pt x="366356" y="640378"/>
                    </a:lnTo>
                    <a:lnTo>
                      <a:pt x="226366" y="768454"/>
                    </a:lnTo>
                    <a:lnTo>
                      <a:pt x="113183" y="670163"/>
                    </a:lnTo>
                    <a:lnTo>
                      <a:pt x="50635" y="580808"/>
                    </a:lnTo>
                    <a:lnTo>
                      <a:pt x="0" y="51826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565A7A-759D-0508-FC9C-49AFFDADF40B}"/>
                  </a:ext>
                </a:extLst>
              </p:cNvPr>
              <p:cNvSpPr/>
              <p:nvPr/>
            </p:nvSpPr>
            <p:spPr>
              <a:xfrm>
                <a:off x="10995660" y="2847555"/>
                <a:ext cx="1782652" cy="2326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01E575-873B-6B5C-554A-13D68E6A7D58}"/>
                </a:ext>
              </a:extLst>
            </p:cNvPr>
            <p:cNvSpPr/>
            <p:nvPr/>
          </p:nvSpPr>
          <p:spPr>
            <a:xfrm>
              <a:off x="8505344" y="2850789"/>
              <a:ext cx="2106448" cy="12159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56D0416-BC0F-17A4-8145-FAB833E25D11}"/>
              </a:ext>
            </a:extLst>
          </p:cNvPr>
          <p:cNvSpPr txBox="1"/>
          <p:nvPr/>
        </p:nvSpPr>
        <p:spPr>
          <a:xfrm>
            <a:off x="1043181" y="3159141"/>
            <a:ext cx="51912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* “traffic noise” = sound from distant shipping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673C2-8170-6803-9A12-01E49623FDF9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 curves (“usual traffic noise”)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D26658-0458-6C42-A6B3-96C8719FBDBC}"/>
              </a:ext>
            </a:extLst>
          </p:cNvPr>
          <p:cNvCxnSpPr>
            <a:cxnSpLocks/>
          </p:cNvCxnSpPr>
          <p:nvPr/>
        </p:nvCxnSpPr>
        <p:spPr>
          <a:xfrm flipV="1">
            <a:off x="6224418" y="3156305"/>
            <a:ext cx="2149072" cy="9742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EF6D00-EACE-CC7E-D896-8CD602E9B478}"/>
              </a:ext>
            </a:extLst>
          </p:cNvPr>
          <p:cNvCxnSpPr>
            <a:cxnSpLocks/>
          </p:cNvCxnSpPr>
          <p:nvPr/>
        </p:nvCxnSpPr>
        <p:spPr>
          <a:xfrm flipV="1">
            <a:off x="6160209" y="3292473"/>
            <a:ext cx="2218769" cy="12074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2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13107-2C39-2BC8-2DDD-72385785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6938-7E18-A77A-6B24-F448344C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7BC9-B7F5-1819-E3BE-5B59E3A05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IMS: A window into the past</a:t>
            </a:r>
            <a:endParaRPr lang="en-US" strike="sngStri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E6F1-7B54-7654-CB4F-C88F8241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B0815-0476-2FD3-3FBF-938A4C78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7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8C0F-23CE-C239-2304-0C883754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254A08-AB36-D8F5-E402-593988EACAC5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 “Usual traffic noise” revisited (1)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0F355D0-88EC-97B9-3960-AE7B4D4D68E9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0F562E2-CD59-D7B9-2AF9-0C93ED9A46AA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F1F4D8D-CBBB-DDF5-400E-A9C7357EF79E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7C7EC42-49D6-3AED-BB38-6711083D5FC8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5BCFC-BE9E-59CF-3FD8-7110A851BCB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1A238-8C8B-9F76-1721-8FAD7061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pic>
        <p:nvPicPr>
          <p:cNvPr id="7" name="Content Placeholder 12" descr="A graph of a ship&#10;&#10;AI-generated content may be incorrect.">
            <a:extLst>
              <a:ext uri="{FF2B5EF4-FFF2-40B4-BE49-F238E27FC236}">
                <a16:creationId xmlns:a16="http://schemas.microsoft.com/office/drawing/2014/main" id="{382B1CFB-92E8-5DE1-9A09-E465CA7EE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93863"/>
            <a:ext cx="5562600" cy="4171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6CAF14-4406-173A-60DC-E909367EAE11}"/>
              </a:ext>
            </a:extLst>
          </p:cNvPr>
          <p:cNvGrpSpPr/>
          <p:nvPr/>
        </p:nvGrpSpPr>
        <p:grpSpPr>
          <a:xfrm>
            <a:off x="5008743" y="2467615"/>
            <a:ext cx="5207521" cy="3537208"/>
            <a:chOff x="5008743" y="2467615"/>
            <a:chExt cx="5207521" cy="35372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55F599B-705F-D7A8-E9D1-3B7155C8E126}"/>
                </a:ext>
              </a:extLst>
            </p:cNvPr>
            <p:cNvGrpSpPr/>
            <p:nvPr/>
          </p:nvGrpSpPr>
          <p:grpSpPr>
            <a:xfrm>
              <a:off x="8535935" y="2883114"/>
              <a:ext cx="1680329" cy="1400128"/>
              <a:chOff x="8535935" y="2883114"/>
              <a:chExt cx="1680329" cy="1400128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A608009-F637-9903-5548-3992454A0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0095" y="3344779"/>
                <a:ext cx="125862" cy="938463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4B2478-BDAA-AD49-07A6-15E05A26F2C3}"/>
                  </a:ext>
                </a:extLst>
              </p:cNvPr>
              <p:cNvSpPr txBox="1"/>
              <p:nvPr/>
            </p:nvSpPr>
            <p:spPr>
              <a:xfrm>
                <a:off x="8535935" y="2883114"/>
                <a:ext cx="1680329" cy="46166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>
                    <a:solidFill>
                      <a:srgbClr val="0070C0"/>
                    </a:solidFill>
                  </a:rPr>
                  <a:t>NEP May-July (1965)</a:t>
                </a:r>
              </a:p>
              <a:p>
                <a:r>
                  <a:rPr lang="en-CA" sz="1200" dirty="0">
                    <a:solidFill>
                      <a:srgbClr val="0070C0"/>
                    </a:solidFill>
                  </a:rPr>
                  <a:t>(Wenz 1969)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37D105D-4AEB-1E9B-8090-7278F15EB1DB}"/>
                </a:ext>
              </a:extLst>
            </p:cNvPr>
            <p:cNvGrpSpPr/>
            <p:nvPr/>
          </p:nvGrpSpPr>
          <p:grpSpPr>
            <a:xfrm>
              <a:off x="6015131" y="2467615"/>
              <a:ext cx="1924456" cy="1815627"/>
              <a:chOff x="6015131" y="2467615"/>
              <a:chExt cx="1924456" cy="181562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A92130-602B-CE08-86E1-01992E368428}"/>
                  </a:ext>
                </a:extLst>
              </p:cNvPr>
              <p:cNvSpPr txBox="1"/>
              <p:nvPr/>
            </p:nvSpPr>
            <p:spPr>
              <a:xfrm>
                <a:off x="6015131" y="2467615"/>
                <a:ext cx="1280297" cy="8309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>
                    <a:solidFill>
                      <a:srgbClr val="FF0000"/>
                    </a:solidFill>
                  </a:rPr>
                  <a:t>“Usual traffic noise – Deep water” (Wenz 1962)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BEA3B49-8DBE-913F-C2B7-283A23162C2A}"/>
                  </a:ext>
                </a:extLst>
              </p:cNvPr>
              <p:cNvCxnSpPr>
                <a:cxnSpLocks/>
                <a:stCxn id="39" idx="3"/>
              </p:cNvCxnSpPr>
              <p:nvPr/>
            </p:nvCxnSpPr>
            <p:spPr>
              <a:xfrm>
                <a:off x="7295428" y="2883114"/>
                <a:ext cx="644159" cy="14001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B19FD8B-85C8-6071-9F34-D5B35DF99E8C}"/>
                </a:ext>
              </a:extLst>
            </p:cNvPr>
            <p:cNvGrpSpPr/>
            <p:nvPr/>
          </p:nvGrpSpPr>
          <p:grpSpPr>
            <a:xfrm>
              <a:off x="5008743" y="5066004"/>
              <a:ext cx="3527193" cy="938819"/>
              <a:chOff x="5008743" y="5066004"/>
              <a:chExt cx="3527193" cy="93881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D27838-8BC4-A847-9CCE-F7990D759DDA}"/>
                  </a:ext>
                </a:extLst>
              </p:cNvPr>
              <p:cNvSpPr txBox="1"/>
              <p:nvPr/>
            </p:nvSpPr>
            <p:spPr>
              <a:xfrm>
                <a:off x="5008743" y="5543158"/>
                <a:ext cx="1280297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/>
                  <a:t>Global hindcast (ships, 1960)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10568ED-90F6-DE8F-B35A-33C49751C2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89040" y="5066004"/>
                <a:ext cx="2246896" cy="6594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40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EF911-82ED-AB63-45E0-A542C321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6E656B-6D6F-90A4-733E-EBFBC7536226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 “Usual traffic noise” revisited (1)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1F35E8-BAE4-468B-CBC3-E3BFD152FE6D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04F268-1FD9-B239-904D-6C7AD2051643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83E67C8-71E3-AAF4-4D6D-F787B3F62227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1DACDDD-1D55-8D9D-114D-0E9E87A6BE5B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8F4747-5C9B-9498-74AD-7AEB4B24B88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B6B6E-A44F-D2C2-A357-8AFD2D6F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pic>
        <p:nvPicPr>
          <p:cNvPr id="7" name="Content Placeholder 12" descr="A graph of a ship&#10;&#10;AI-generated content may be incorrect.">
            <a:extLst>
              <a:ext uri="{FF2B5EF4-FFF2-40B4-BE49-F238E27FC236}">
                <a16:creationId xmlns:a16="http://schemas.microsoft.com/office/drawing/2014/main" id="{9A56ED16-9EF7-C081-9452-837BAF3B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93863"/>
            <a:ext cx="5562600" cy="4171950"/>
          </a:xfrm>
          <a:prstGeom prst="rect">
            <a:avLst/>
          </a:prstGeom>
        </p:spPr>
      </p:pic>
      <p:pic>
        <p:nvPicPr>
          <p:cNvPr id="43" name="Content Placeholder 15" descr="A graph of a ship&#10;&#10;AI-generated content may be incorrect.">
            <a:extLst>
              <a:ext uri="{FF2B5EF4-FFF2-40B4-BE49-F238E27FC236}">
                <a16:creationId xmlns:a16="http://schemas.microsoft.com/office/drawing/2014/main" id="{B3BDDD43-094C-EC9D-5B9A-FF317EBD9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787327"/>
            <a:ext cx="5313362" cy="398502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F56EAFD-3488-0B62-AB6C-06335B42E190}"/>
              </a:ext>
            </a:extLst>
          </p:cNvPr>
          <p:cNvGrpSpPr/>
          <p:nvPr/>
        </p:nvGrpSpPr>
        <p:grpSpPr>
          <a:xfrm>
            <a:off x="774455" y="1421827"/>
            <a:ext cx="5240676" cy="4352164"/>
            <a:chOff x="774455" y="1421827"/>
            <a:chExt cx="5240676" cy="43521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814490E-9FB5-2E8E-FBB8-47BDCA7B7AA9}"/>
                </a:ext>
              </a:extLst>
            </p:cNvPr>
            <p:cNvGrpSpPr/>
            <p:nvPr/>
          </p:nvGrpSpPr>
          <p:grpSpPr>
            <a:xfrm>
              <a:off x="2973336" y="2927229"/>
              <a:ext cx="2131488" cy="1315015"/>
              <a:chOff x="2973336" y="2927229"/>
              <a:chExt cx="2131488" cy="1315015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3B098EC5-BB12-ACB5-588C-A7964E209CA1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 flipH="1">
                <a:off x="3560888" y="3388894"/>
                <a:ext cx="478192" cy="85335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6C3A5D-DCBB-739D-63C0-F2E5FF08D68A}"/>
                  </a:ext>
                </a:extLst>
              </p:cNvPr>
              <p:cNvSpPr txBox="1"/>
              <p:nvPr/>
            </p:nvSpPr>
            <p:spPr>
              <a:xfrm>
                <a:off x="2973336" y="2927229"/>
                <a:ext cx="2131488" cy="46166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>
                    <a:solidFill>
                      <a:srgbClr val="0070C0"/>
                    </a:solidFill>
                  </a:rPr>
                  <a:t>NEP annual average (1965)</a:t>
                </a:r>
              </a:p>
              <a:p>
                <a:r>
                  <a:rPr lang="en-CA" sz="1200" dirty="0">
                    <a:solidFill>
                      <a:srgbClr val="0070C0"/>
                    </a:solidFill>
                  </a:rPr>
                  <a:t>(Wenz 1969)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7D2379-9F90-8ECA-D777-C12BCB360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2076" y="2883114"/>
              <a:ext cx="2533055" cy="15568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993AD4-B84A-E498-A4D7-286D8EE641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3336" y="5066004"/>
              <a:ext cx="2035407" cy="7079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315A29E-AB2E-2DE8-0FB0-EA0EFF0BEC6B}"/>
                </a:ext>
              </a:extLst>
            </p:cNvPr>
            <p:cNvGrpSpPr/>
            <p:nvPr/>
          </p:nvGrpSpPr>
          <p:grpSpPr>
            <a:xfrm>
              <a:off x="774455" y="1421827"/>
              <a:ext cx="2013356" cy="1089292"/>
              <a:chOff x="6361588" y="1455969"/>
              <a:chExt cx="2013356" cy="108929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DCC128D-7248-5AA6-EF6D-755D0554AF00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>
                <a:off x="7368266" y="1917634"/>
                <a:ext cx="799636" cy="6276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2FEDBA-5EF6-440C-6308-DF8466997BA2}"/>
                  </a:ext>
                </a:extLst>
              </p:cNvPr>
              <p:cNvSpPr txBox="1"/>
              <p:nvPr/>
            </p:nvSpPr>
            <p:spPr>
              <a:xfrm>
                <a:off x="6361588" y="1455969"/>
                <a:ext cx="2013356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/>
                  <a:t>Global hindcast</a:t>
                </a:r>
              </a:p>
              <a:p>
                <a:r>
                  <a:rPr lang="en-CA" sz="1200" dirty="0"/>
                  <a:t> (ships + whales, 1960)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FD252E-0C50-0FF8-01D3-42F29FB631BD}"/>
              </a:ext>
            </a:extLst>
          </p:cNvPr>
          <p:cNvGrpSpPr/>
          <p:nvPr/>
        </p:nvGrpSpPr>
        <p:grpSpPr>
          <a:xfrm>
            <a:off x="8535935" y="2883114"/>
            <a:ext cx="1680329" cy="1400128"/>
            <a:chOff x="8535935" y="2883114"/>
            <a:chExt cx="1680329" cy="1400128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829B0BE-468C-870F-29B5-34BF10B75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0095" y="3344779"/>
              <a:ext cx="125862" cy="93846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11E191-59E4-5A62-071A-C908151A0658}"/>
                </a:ext>
              </a:extLst>
            </p:cNvPr>
            <p:cNvSpPr txBox="1"/>
            <p:nvPr/>
          </p:nvSpPr>
          <p:spPr>
            <a:xfrm>
              <a:off x="8535935" y="2883114"/>
              <a:ext cx="1680329" cy="4616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rgbClr val="0070C0"/>
                  </a:solidFill>
                </a:rPr>
                <a:t>NEP May-July (1965)</a:t>
              </a:r>
            </a:p>
            <a:p>
              <a:r>
                <a:rPr lang="en-CA" sz="1200" dirty="0">
                  <a:solidFill>
                    <a:srgbClr val="0070C0"/>
                  </a:solidFill>
                </a:rPr>
                <a:t>(Wenz 1969)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B83489-1825-C390-E37F-A16646E56732}"/>
              </a:ext>
            </a:extLst>
          </p:cNvPr>
          <p:cNvGrpSpPr/>
          <p:nvPr/>
        </p:nvGrpSpPr>
        <p:grpSpPr>
          <a:xfrm>
            <a:off x="6015131" y="2467615"/>
            <a:ext cx="1924456" cy="1815627"/>
            <a:chOff x="6015131" y="2467615"/>
            <a:chExt cx="1924456" cy="181562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B585E3-AC32-7C15-84EC-D8AC85E11787}"/>
                </a:ext>
              </a:extLst>
            </p:cNvPr>
            <p:cNvSpPr txBox="1"/>
            <p:nvPr/>
          </p:nvSpPr>
          <p:spPr>
            <a:xfrm>
              <a:off x="6015131" y="2467615"/>
              <a:ext cx="1280297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rgbClr val="FF0000"/>
                  </a:solidFill>
                </a:rPr>
                <a:t>“Usual traffic noise – Deep water” (Wenz 1962)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8B849BC-16C7-5B1C-48A6-F3B1296DC9D2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7295428" y="2883114"/>
              <a:ext cx="644159" cy="14001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C1D72F-A883-ACF7-2588-BE1866AB8108}"/>
              </a:ext>
            </a:extLst>
          </p:cNvPr>
          <p:cNvGrpSpPr/>
          <p:nvPr/>
        </p:nvGrpSpPr>
        <p:grpSpPr>
          <a:xfrm>
            <a:off x="5008743" y="5066004"/>
            <a:ext cx="3527193" cy="938819"/>
            <a:chOff x="5008743" y="5066004"/>
            <a:chExt cx="3527193" cy="93881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C72D5BA-F8E6-9B1C-D1C2-1C84D63A7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9040" y="5066004"/>
              <a:ext cx="2246896" cy="6594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44E1CA-55F4-E647-6A76-6CE0BF3264D1}"/>
                </a:ext>
              </a:extLst>
            </p:cNvPr>
            <p:cNvSpPr txBox="1"/>
            <p:nvPr/>
          </p:nvSpPr>
          <p:spPr>
            <a:xfrm>
              <a:off x="5008743" y="5543158"/>
              <a:ext cx="1280297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Global hindcast (ships, 1960)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88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B8465-6127-5525-AE0B-1E6521F0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644488-E2EB-64E5-4E93-404BE06FC7CE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 “Usual traffic noise” revisited (2)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D01AD3-F0E1-3618-4A2F-6D0901616464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49FF397-AE25-8305-9453-7678EB5CD622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1291B53-1F8C-CCF5-5BDD-6D4B3B9B5488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C8CF733-C50C-FAB1-F8F1-63458B598987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3D320D-E25E-127C-0DE8-B9CC3FF7162A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53E7C3-8145-8CC3-C6A6-7C3F412BBF77}"/>
              </a:ext>
            </a:extLst>
          </p:cNvPr>
          <p:cNvGrpSpPr/>
          <p:nvPr/>
        </p:nvGrpSpPr>
        <p:grpSpPr>
          <a:xfrm>
            <a:off x="66776" y="1966008"/>
            <a:ext cx="6254147" cy="4515324"/>
            <a:chOff x="665268" y="1525149"/>
            <a:chExt cx="6254147" cy="4515324"/>
          </a:xfrm>
        </p:grpSpPr>
        <p:pic>
          <p:nvPicPr>
            <p:cNvPr id="47" name="Content Placeholder 12" descr="A graph of a ship&#10;&#10;AI-generated content may be incorrect.">
              <a:extLst>
                <a:ext uri="{FF2B5EF4-FFF2-40B4-BE49-F238E27FC236}">
                  <a16:creationId xmlns:a16="http://schemas.microsoft.com/office/drawing/2014/main" id="{3E9A0DBD-45C8-E384-B9B5-F11C8E57D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766" y="1525149"/>
              <a:ext cx="2880000" cy="2160000"/>
            </a:xfrm>
            <a:prstGeom prst="rect">
              <a:avLst/>
            </a:prstGeom>
          </p:spPr>
        </p:pic>
        <p:pic>
          <p:nvPicPr>
            <p:cNvPr id="48" name="Content Placeholder 15" descr="A graph of a ship&#10;&#10;AI-generated content may be incorrect.">
              <a:extLst>
                <a:ext uri="{FF2B5EF4-FFF2-40B4-BE49-F238E27FC236}">
                  <a16:creationId xmlns:a16="http://schemas.microsoft.com/office/drawing/2014/main" id="{EBBAE03D-A71E-B020-363B-046C02FD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96" y="3880473"/>
              <a:ext cx="2880000" cy="2160000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39E744-7ADB-6F9C-332E-AD49E54605B7}"/>
                </a:ext>
              </a:extLst>
            </p:cNvPr>
            <p:cNvGrpSpPr/>
            <p:nvPr/>
          </p:nvGrpSpPr>
          <p:grpSpPr>
            <a:xfrm>
              <a:off x="665268" y="1790310"/>
              <a:ext cx="6254147" cy="3527441"/>
              <a:chOff x="665268" y="1790310"/>
              <a:chExt cx="6254147" cy="35274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0C62430-497C-D3D2-44F9-B66A14F06B0C}"/>
                  </a:ext>
                </a:extLst>
              </p:cNvPr>
              <p:cNvGrpSpPr/>
              <p:nvPr/>
            </p:nvGrpSpPr>
            <p:grpSpPr>
              <a:xfrm>
                <a:off x="665268" y="1790310"/>
                <a:ext cx="6254147" cy="3527441"/>
                <a:chOff x="665268" y="1790310"/>
                <a:chExt cx="6254147" cy="352744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89292E-1B17-67FE-6AF1-E8FAD5153CD7}"/>
                    </a:ext>
                  </a:extLst>
                </p:cNvPr>
                <p:cNvSpPr txBox="1"/>
                <p:nvPr/>
              </p:nvSpPr>
              <p:spPr>
                <a:xfrm>
                  <a:off x="4474398" y="2279834"/>
                  <a:ext cx="1994133" cy="830997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solidFill>
                        <a:srgbClr val="0070C0"/>
                      </a:solidFill>
                    </a:rPr>
                    <a:t>1960s Shipping peaked at 50-63 Hz </a:t>
                  </a:r>
                  <a:r>
                    <a:rPr lang="en-CA" sz="1600" dirty="0">
                      <a:solidFill>
                        <a:srgbClr val="FF0000"/>
                      </a:solidFill>
                    </a:rPr>
                    <a:t>(not 30 Hz)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952140D-E35D-AD70-21A8-7824F3E70392}"/>
                    </a:ext>
                  </a:extLst>
                </p:cNvPr>
                <p:cNvSpPr txBox="1"/>
                <p:nvPr/>
              </p:nvSpPr>
              <p:spPr>
                <a:xfrm>
                  <a:off x="4527331" y="4732976"/>
                  <a:ext cx="2392084" cy="58477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solidFill>
                        <a:srgbClr val="0070C0"/>
                      </a:solidFill>
                    </a:rPr>
                    <a:t>1960s baleen whale calls peaked at 20-25 Hz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249C48ED-2C60-F55F-E32A-E1AA30AED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47925" y="5031372"/>
                  <a:ext cx="207940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E869C1B-65F3-70DA-412F-7195EB416E3B}"/>
                    </a:ext>
                  </a:extLst>
                </p:cNvPr>
                <p:cNvSpPr txBox="1"/>
                <p:nvPr/>
              </p:nvSpPr>
              <p:spPr>
                <a:xfrm>
                  <a:off x="665268" y="1790310"/>
                  <a:ext cx="2116032" cy="7386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CA" sz="1400" dirty="0">
                      <a:solidFill>
                        <a:srgbClr val="FF0000"/>
                      </a:solidFill>
                    </a:rPr>
                    <a:t>“Usual traffic noise – Deep water” (Wenz 1962)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5523C460-EEF5-12BE-1590-C1BD1DDD1CB9}"/>
                    </a:ext>
                  </a:extLst>
                </p:cNvPr>
                <p:cNvCxnSpPr>
                  <a:cxnSpLocks/>
                  <a:stCxn id="42" idx="2"/>
                </p:cNvCxnSpPr>
                <p:nvPr/>
              </p:nvCxnSpPr>
              <p:spPr>
                <a:xfrm>
                  <a:off x="1723284" y="2528974"/>
                  <a:ext cx="515091" cy="3598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C236573E-E202-7117-DD95-4FE6EA94657E}"/>
                    </a:ext>
                  </a:extLst>
                </p:cNvPr>
                <p:cNvCxnSpPr>
                  <a:cxnSpLocks/>
                  <a:stCxn id="42" idx="2"/>
                </p:cNvCxnSpPr>
                <p:nvPr/>
              </p:nvCxnSpPr>
              <p:spPr>
                <a:xfrm>
                  <a:off x="1723284" y="2528974"/>
                  <a:ext cx="675186" cy="264170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56E6D31-6A01-255D-9AF5-289F987A8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960" y="2695333"/>
                <a:ext cx="1111438" cy="20026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FB6E89-C89F-1249-9D42-7AC9B8DE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EFF7-958D-67A8-C883-10943791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FB644F-6606-4FAE-42F6-FCDF5807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211" y="6273421"/>
            <a:ext cx="1012088" cy="6153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0C1F42-0322-AF25-92DD-0364A73BD10D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 “Usual traffic noise” revisited (2)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170CA6-607B-483C-7623-DFB5EF85A332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41C37C7-F290-169E-9208-7A6C1F1C69C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D5158E6-27E0-FFF0-C6D0-0BBEE1066628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BB1719E-E4DB-2B3C-9B84-66836122EC1E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59CFFB-F4CE-9E40-A7DA-7D810094260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6BBA1A-F200-4E47-B223-1DF3FF1B5B9A}"/>
              </a:ext>
            </a:extLst>
          </p:cNvPr>
          <p:cNvGrpSpPr/>
          <p:nvPr/>
        </p:nvGrpSpPr>
        <p:grpSpPr>
          <a:xfrm>
            <a:off x="66776" y="1966008"/>
            <a:ext cx="6254147" cy="4515324"/>
            <a:chOff x="665268" y="1525149"/>
            <a:chExt cx="6254147" cy="4515324"/>
          </a:xfrm>
        </p:grpSpPr>
        <p:pic>
          <p:nvPicPr>
            <p:cNvPr id="47" name="Content Placeholder 12" descr="A graph of a ship&#10;&#10;AI-generated content may be incorrect.">
              <a:extLst>
                <a:ext uri="{FF2B5EF4-FFF2-40B4-BE49-F238E27FC236}">
                  <a16:creationId xmlns:a16="http://schemas.microsoft.com/office/drawing/2014/main" id="{139DCCE1-A11F-60D7-889E-3601E074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766" y="1525149"/>
              <a:ext cx="2880000" cy="2160000"/>
            </a:xfrm>
            <a:prstGeom prst="rect">
              <a:avLst/>
            </a:prstGeom>
          </p:spPr>
        </p:pic>
        <p:pic>
          <p:nvPicPr>
            <p:cNvPr id="48" name="Content Placeholder 15" descr="A graph of a ship&#10;&#10;AI-generated content may be incorrect.">
              <a:extLst>
                <a:ext uri="{FF2B5EF4-FFF2-40B4-BE49-F238E27FC236}">
                  <a16:creationId xmlns:a16="http://schemas.microsoft.com/office/drawing/2014/main" id="{CD43D713-241A-37C0-02F9-7AC767037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96" y="3880473"/>
              <a:ext cx="2880000" cy="2160000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C2BE033-27A3-8F92-CE2A-FDEDAA2FA78C}"/>
                </a:ext>
              </a:extLst>
            </p:cNvPr>
            <p:cNvGrpSpPr/>
            <p:nvPr/>
          </p:nvGrpSpPr>
          <p:grpSpPr>
            <a:xfrm>
              <a:off x="665268" y="1790310"/>
              <a:ext cx="6254147" cy="3527441"/>
              <a:chOff x="665268" y="1790310"/>
              <a:chExt cx="6254147" cy="35274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819E266-78FB-01CA-D57D-88C66BC002C8}"/>
                  </a:ext>
                </a:extLst>
              </p:cNvPr>
              <p:cNvGrpSpPr/>
              <p:nvPr/>
            </p:nvGrpSpPr>
            <p:grpSpPr>
              <a:xfrm>
                <a:off x="665268" y="1790310"/>
                <a:ext cx="6254147" cy="3527441"/>
                <a:chOff x="665268" y="1790310"/>
                <a:chExt cx="6254147" cy="352744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B082415-7B7A-7DF1-E903-BB8059C9B0DF}"/>
                    </a:ext>
                  </a:extLst>
                </p:cNvPr>
                <p:cNvSpPr txBox="1"/>
                <p:nvPr/>
              </p:nvSpPr>
              <p:spPr>
                <a:xfrm>
                  <a:off x="4474398" y="2279834"/>
                  <a:ext cx="1994133" cy="830997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solidFill>
                        <a:srgbClr val="0070C0"/>
                      </a:solidFill>
                    </a:rPr>
                    <a:t>1960s Shipping peaked at 50-63 Hz </a:t>
                  </a:r>
                  <a:r>
                    <a:rPr lang="en-CA" sz="1600" dirty="0">
                      <a:solidFill>
                        <a:srgbClr val="FF0000"/>
                      </a:solidFill>
                    </a:rPr>
                    <a:t>(not 30 Hz)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68647AF-0038-7D6A-E880-A65E39DDDA49}"/>
                    </a:ext>
                  </a:extLst>
                </p:cNvPr>
                <p:cNvSpPr txBox="1"/>
                <p:nvPr/>
              </p:nvSpPr>
              <p:spPr>
                <a:xfrm>
                  <a:off x="4527331" y="4732976"/>
                  <a:ext cx="2392084" cy="58477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solidFill>
                        <a:srgbClr val="0070C0"/>
                      </a:solidFill>
                    </a:rPr>
                    <a:t>1960s baleen whale calls peaked at 20-25 Hz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31683CB5-45A9-6A23-969A-0416C08FB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47925" y="5031372"/>
                  <a:ext cx="207940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C2C5B9B-E509-AA28-FC18-DFD2CFE6F405}"/>
                    </a:ext>
                  </a:extLst>
                </p:cNvPr>
                <p:cNvSpPr txBox="1"/>
                <p:nvPr/>
              </p:nvSpPr>
              <p:spPr>
                <a:xfrm>
                  <a:off x="665268" y="1790310"/>
                  <a:ext cx="2116032" cy="7386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CA" sz="1400" dirty="0">
                      <a:solidFill>
                        <a:srgbClr val="FF0000"/>
                      </a:solidFill>
                    </a:rPr>
                    <a:t>“Usual traffic noise – Deep water” (Wenz 1962)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EE3ADED-6244-85DD-E4F6-16FB16C62649}"/>
                    </a:ext>
                  </a:extLst>
                </p:cNvPr>
                <p:cNvCxnSpPr>
                  <a:cxnSpLocks/>
                  <a:stCxn id="42" idx="2"/>
                </p:cNvCxnSpPr>
                <p:nvPr/>
              </p:nvCxnSpPr>
              <p:spPr>
                <a:xfrm>
                  <a:off x="1723284" y="2528974"/>
                  <a:ext cx="515091" cy="3598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9D2F5350-0CAF-19D4-F2E4-44964906BF18}"/>
                    </a:ext>
                  </a:extLst>
                </p:cNvPr>
                <p:cNvCxnSpPr>
                  <a:cxnSpLocks/>
                  <a:stCxn id="42" idx="2"/>
                </p:cNvCxnSpPr>
                <p:nvPr/>
              </p:nvCxnSpPr>
              <p:spPr>
                <a:xfrm>
                  <a:off x="1723284" y="2528974"/>
                  <a:ext cx="675186" cy="264170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CA66224-3EE4-A521-88B8-3760D67221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960" y="2695333"/>
                <a:ext cx="1111438" cy="20026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194624-6818-093A-7A61-C1C7A67D6681}"/>
              </a:ext>
            </a:extLst>
          </p:cNvPr>
          <p:cNvGrpSpPr/>
          <p:nvPr/>
        </p:nvGrpSpPr>
        <p:grpSpPr>
          <a:xfrm>
            <a:off x="1046536" y="932804"/>
            <a:ext cx="11731776" cy="5938605"/>
            <a:chOff x="1046536" y="932804"/>
            <a:chExt cx="11731776" cy="59386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C4B579-2E5E-1561-9778-0F1015A6E738}"/>
                </a:ext>
              </a:extLst>
            </p:cNvPr>
            <p:cNvGrpSpPr/>
            <p:nvPr/>
          </p:nvGrpSpPr>
          <p:grpSpPr>
            <a:xfrm>
              <a:off x="6393000" y="932804"/>
              <a:ext cx="6385312" cy="5938605"/>
              <a:chOff x="6393000" y="932804"/>
              <a:chExt cx="6385312" cy="593860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BB64499-AF96-9992-DC6D-17E1DF06F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9811" y="6121021"/>
                <a:ext cx="1012088" cy="615390"/>
              </a:xfrm>
              <a:prstGeom prst="rect">
                <a:avLst/>
              </a:prstGeom>
            </p:spPr>
          </p:pic>
          <p:pic>
            <p:nvPicPr>
              <p:cNvPr id="8" name="Content Placeholder 6">
                <a:extLst>
                  <a:ext uri="{FF2B5EF4-FFF2-40B4-BE49-F238E27FC236}">
                    <a16:creationId xmlns:a16="http://schemas.microsoft.com/office/drawing/2014/main" id="{E9D6DD37-3E3B-E005-49CD-AC5A6096B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3000" y="932804"/>
                <a:ext cx="6313235" cy="5938605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2EE52D8-C335-E64E-BA21-A3A6E4AB0A3D}"/>
                  </a:ext>
                </a:extLst>
              </p:cNvPr>
              <p:cNvGrpSpPr/>
              <p:nvPr/>
            </p:nvGrpSpPr>
            <p:grpSpPr>
              <a:xfrm>
                <a:off x="8850540" y="2884277"/>
                <a:ext cx="1976299" cy="73445"/>
                <a:chOff x="9812357" y="2269475"/>
                <a:chExt cx="1976299" cy="73445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1E8EACD-D3E5-95C1-8403-5B229993C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886950" y="2269475"/>
                  <a:ext cx="1873680" cy="7344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A506C54-F090-2AB6-D31A-A54AD8200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12357" y="2269475"/>
                  <a:ext cx="1976299" cy="7344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C5B4C3C-1E87-F392-71A3-8C43C8ACB48F}"/>
                  </a:ext>
                </a:extLst>
              </p:cNvPr>
              <p:cNvSpPr/>
              <p:nvPr/>
            </p:nvSpPr>
            <p:spPr>
              <a:xfrm>
                <a:off x="8505344" y="2847555"/>
                <a:ext cx="345196" cy="734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7092F08-3DF9-DA56-7C25-5F5BA3ED0EA5}"/>
                  </a:ext>
                </a:extLst>
              </p:cNvPr>
              <p:cNvSpPr/>
              <p:nvPr/>
            </p:nvSpPr>
            <p:spPr>
              <a:xfrm>
                <a:off x="7418343" y="3648826"/>
                <a:ext cx="1757502" cy="1919461"/>
              </a:xfrm>
              <a:custGeom>
                <a:avLst/>
                <a:gdLst>
                  <a:gd name="connsiteX0" fmla="*/ 0 w 1906241"/>
                  <a:gd name="connsiteY0" fmla="*/ 518260 h 1998575"/>
                  <a:gd name="connsiteX1" fmla="*/ 288915 w 1906241"/>
                  <a:gd name="connsiteY1" fmla="*/ 193603 h 1998575"/>
                  <a:gd name="connsiteX2" fmla="*/ 479539 w 1906241"/>
                  <a:gd name="connsiteY2" fmla="*/ 32764 h 1998575"/>
                  <a:gd name="connsiteX3" fmla="*/ 622507 w 1906241"/>
                  <a:gd name="connsiteY3" fmla="*/ 5957 h 1998575"/>
                  <a:gd name="connsiteX4" fmla="*/ 667184 w 1906241"/>
                  <a:gd name="connsiteY4" fmla="*/ 0 h 1998575"/>
                  <a:gd name="connsiteX5" fmla="*/ 774410 w 1906241"/>
                  <a:gd name="connsiteY5" fmla="*/ 2979 h 1998575"/>
                  <a:gd name="connsiteX6" fmla="*/ 953121 w 1906241"/>
                  <a:gd name="connsiteY6" fmla="*/ 65527 h 1998575"/>
                  <a:gd name="connsiteX7" fmla="*/ 1113960 w 1906241"/>
                  <a:gd name="connsiteY7" fmla="*/ 229345 h 1998575"/>
                  <a:gd name="connsiteX8" fmla="*/ 1250971 w 1906241"/>
                  <a:gd name="connsiteY8" fmla="*/ 422947 h 1998575"/>
                  <a:gd name="connsiteX9" fmla="*/ 1426702 w 1906241"/>
                  <a:gd name="connsiteY9" fmla="*/ 717819 h 1998575"/>
                  <a:gd name="connsiteX10" fmla="*/ 1557756 w 1906241"/>
                  <a:gd name="connsiteY10" fmla="*/ 991841 h 1998575"/>
                  <a:gd name="connsiteX11" fmla="*/ 1706681 w 1906241"/>
                  <a:gd name="connsiteY11" fmla="*/ 1370111 h 1998575"/>
                  <a:gd name="connsiteX12" fmla="*/ 1819864 w 1906241"/>
                  <a:gd name="connsiteY12" fmla="*/ 1712639 h 1998575"/>
                  <a:gd name="connsiteX13" fmla="*/ 1906241 w 1906241"/>
                  <a:gd name="connsiteY13" fmla="*/ 1998575 h 1998575"/>
                  <a:gd name="connsiteX14" fmla="*/ 1721574 w 1906241"/>
                  <a:gd name="connsiteY14" fmla="*/ 1474359 h 1998575"/>
                  <a:gd name="connsiteX15" fmla="*/ 1557756 w 1906241"/>
                  <a:gd name="connsiteY15" fmla="*/ 1125874 h 1998575"/>
                  <a:gd name="connsiteX16" fmla="*/ 1405853 w 1906241"/>
                  <a:gd name="connsiteY16" fmla="*/ 890572 h 1998575"/>
                  <a:gd name="connsiteX17" fmla="*/ 1301605 w 1906241"/>
                  <a:gd name="connsiteY17" fmla="*/ 714841 h 1998575"/>
                  <a:gd name="connsiteX18" fmla="*/ 1200336 w 1906241"/>
                  <a:gd name="connsiteY18" fmla="*/ 580808 h 1998575"/>
                  <a:gd name="connsiteX19" fmla="*/ 1039497 w 1906241"/>
                  <a:gd name="connsiteY19" fmla="*/ 443797 h 1998575"/>
                  <a:gd name="connsiteX20" fmla="*/ 902486 w 1906241"/>
                  <a:gd name="connsiteY20" fmla="*/ 381248 h 1998575"/>
                  <a:gd name="connsiteX21" fmla="*/ 804195 w 1906241"/>
                  <a:gd name="connsiteY21" fmla="*/ 375291 h 1998575"/>
                  <a:gd name="connsiteX22" fmla="*/ 634421 w 1906241"/>
                  <a:gd name="connsiteY22" fmla="*/ 422947 h 1998575"/>
                  <a:gd name="connsiteX23" fmla="*/ 476560 w 1906241"/>
                  <a:gd name="connsiteY23" fmla="*/ 536131 h 1998575"/>
                  <a:gd name="connsiteX24" fmla="*/ 366356 w 1906241"/>
                  <a:gd name="connsiteY24" fmla="*/ 640378 h 1998575"/>
                  <a:gd name="connsiteX25" fmla="*/ 226366 w 1906241"/>
                  <a:gd name="connsiteY25" fmla="*/ 768454 h 1998575"/>
                  <a:gd name="connsiteX26" fmla="*/ 113183 w 1906241"/>
                  <a:gd name="connsiteY26" fmla="*/ 670163 h 1998575"/>
                  <a:gd name="connsiteX27" fmla="*/ 50635 w 1906241"/>
                  <a:gd name="connsiteY27" fmla="*/ 580808 h 1998575"/>
                  <a:gd name="connsiteX28" fmla="*/ 0 w 1906241"/>
                  <a:gd name="connsiteY28" fmla="*/ 518260 h 199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6241" h="1998575">
                    <a:moveTo>
                      <a:pt x="0" y="518260"/>
                    </a:moveTo>
                    <a:lnTo>
                      <a:pt x="288915" y="193603"/>
                    </a:lnTo>
                    <a:lnTo>
                      <a:pt x="479539" y="32764"/>
                    </a:lnTo>
                    <a:lnTo>
                      <a:pt x="622507" y="5957"/>
                    </a:lnTo>
                    <a:lnTo>
                      <a:pt x="667184" y="0"/>
                    </a:lnTo>
                    <a:lnTo>
                      <a:pt x="774410" y="2979"/>
                    </a:lnTo>
                    <a:lnTo>
                      <a:pt x="953121" y="65527"/>
                    </a:lnTo>
                    <a:lnTo>
                      <a:pt x="1113960" y="229345"/>
                    </a:lnTo>
                    <a:lnTo>
                      <a:pt x="1250971" y="422947"/>
                    </a:lnTo>
                    <a:lnTo>
                      <a:pt x="1426702" y="717819"/>
                    </a:lnTo>
                    <a:lnTo>
                      <a:pt x="1557756" y="991841"/>
                    </a:lnTo>
                    <a:lnTo>
                      <a:pt x="1706681" y="1370111"/>
                    </a:lnTo>
                    <a:lnTo>
                      <a:pt x="1819864" y="1712639"/>
                    </a:lnTo>
                    <a:lnTo>
                      <a:pt x="1906241" y="1998575"/>
                    </a:lnTo>
                    <a:lnTo>
                      <a:pt x="1721574" y="1474359"/>
                    </a:lnTo>
                    <a:lnTo>
                      <a:pt x="1557756" y="1125874"/>
                    </a:lnTo>
                    <a:lnTo>
                      <a:pt x="1405853" y="890572"/>
                    </a:lnTo>
                    <a:lnTo>
                      <a:pt x="1301605" y="714841"/>
                    </a:lnTo>
                    <a:lnTo>
                      <a:pt x="1200336" y="580808"/>
                    </a:lnTo>
                    <a:lnTo>
                      <a:pt x="1039497" y="443797"/>
                    </a:lnTo>
                    <a:lnTo>
                      <a:pt x="902486" y="381248"/>
                    </a:lnTo>
                    <a:lnTo>
                      <a:pt x="804195" y="375291"/>
                    </a:lnTo>
                    <a:lnTo>
                      <a:pt x="634421" y="422947"/>
                    </a:lnTo>
                    <a:lnTo>
                      <a:pt x="476560" y="536131"/>
                    </a:lnTo>
                    <a:lnTo>
                      <a:pt x="366356" y="640378"/>
                    </a:lnTo>
                    <a:lnTo>
                      <a:pt x="226366" y="768454"/>
                    </a:lnTo>
                    <a:lnTo>
                      <a:pt x="113183" y="670163"/>
                    </a:lnTo>
                    <a:lnTo>
                      <a:pt x="50635" y="580808"/>
                    </a:lnTo>
                    <a:lnTo>
                      <a:pt x="0" y="51826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67EC41-5977-719C-B60D-9ED255221776}"/>
                  </a:ext>
                </a:extLst>
              </p:cNvPr>
              <p:cNvSpPr/>
              <p:nvPr/>
            </p:nvSpPr>
            <p:spPr>
              <a:xfrm>
                <a:off x="10995660" y="2847555"/>
                <a:ext cx="1782652" cy="2326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DD0E5D-9D4A-3F85-8F16-E84DECDF0287}"/>
                </a:ext>
              </a:extLst>
            </p:cNvPr>
            <p:cNvGrpSpPr/>
            <p:nvPr/>
          </p:nvGrpSpPr>
          <p:grpSpPr>
            <a:xfrm>
              <a:off x="1046536" y="1109069"/>
              <a:ext cx="7463801" cy="1811931"/>
              <a:chOff x="1046536" y="1109069"/>
              <a:chExt cx="7463801" cy="181193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BDB117-4E8F-61E4-90A1-4E922D05B06B}"/>
                  </a:ext>
                </a:extLst>
              </p:cNvPr>
              <p:cNvSpPr txBox="1"/>
              <p:nvPr/>
            </p:nvSpPr>
            <p:spPr>
              <a:xfrm>
                <a:off x="1046536" y="1118367"/>
                <a:ext cx="5346464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DISTANT BALEEN WHALE CALLS – DEEP WATER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86949-1BA2-3039-F3A0-6D523D712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3000" y="1109069"/>
                <a:ext cx="2117337" cy="174843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1E15037-B8EB-57E1-81CE-564E11F0E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224" y="1455906"/>
                <a:ext cx="2131857" cy="146509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702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2ED47-7883-1014-8D96-12696D9BD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119684-96D6-2C06-9498-949FE8F136C4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from earthquakes: Released power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1AC29B-A263-8BCD-03D7-7BB8CB9785C4}"/>
              </a:ext>
            </a:extLst>
          </p:cNvPr>
          <p:cNvSpPr txBox="1"/>
          <p:nvPr/>
        </p:nvSpPr>
        <p:spPr>
          <a:xfrm>
            <a:off x="154941" y="1816441"/>
            <a:ext cx="6174141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Power released by earthquakes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1922-2021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noProof="0" dirty="0"/>
              <a:t>10-year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Energy from each quake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Average power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7F9724-BD1D-27B7-875E-1FD83EEC06C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6550295-F63E-0BBC-8B6B-4186DC57D0CF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170CC0E-E883-DD84-3578-029DAC290755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8877B9C-5A99-FA74-D16B-DA42B6F2725D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170ADD-FEBB-EF88-C91A-091404EE538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E2546-AEAA-3B12-0A6C-81827A25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12" y="1614474"/>
            <a:ext cx="4894400" cy="4950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9CE94-6965-27F7-7736-B289A2379809}"/>
              </a:ext>
            </a:extLst>
          </p:cNvPr>
          <p:cNvSpPr txBox="1"/>
          <p:nvPr/>
        </p:nvSpPr>
        <p:spPr>
          <a:xfrm>
            <a:off x="7002281" y="2794787"/>
            <a:ext cx="221688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/>
              <a:t>Expectation value: 8.9 GW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4D930-DD8E-33B1-B64F-0A7AF2B5AC4E}"/>
              </a:ext>
            </a:extLst>
          </p:cNvPr>
          <p:cNvSpPr txBox="1"/>
          <p:nvPr/>
        </p:nvSpPr>
        <p:spPr>
          <a:xfrm>
            <a:off x="7562103" y="3806097"/>
            <a:ext cx="1415131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/>
              <a:t>Median: 4.0 GW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B2267-265F-83EB-883E-51EE14618AF8}"/>
                  </a:ext>
                </a:extLst>
              </p:cNvPr>
              <p:cNvSpPr txBox="1"/>
              <p:nvPr/>
            </p:nvSpPr>
            <p:spPr>
              <a:xfrm>
                <a:off x="1077035" y="3506600"/>
                <a:ext cx="2096471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5.24+1.44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B2267-265F-83EB-883E-51EE14618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35" y="3506600"/>
                <a:ext cx="2096471" cy="295594"/>
              </a:xfrm>
              <a:prstGeom prst="rect">
                <a:avLst/>
              </a:prstGeom>
              <a:blipFill>
                <a:blip r:embed="rId4"/>
                <a:stretch>
                  <a:fillRect l="-2616" r="-3488" b="-265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13CD5B-BF27-1FA3-1710-C570ED3C2D4F}"/>
                  </a:ext>
                </a:extLst>
              </p:cNvPr>
              <p:cNvSpPr txBox="1"/>
              <p:nvPr/>
            </p:nvSpPr>
            <p:spPr>
              <a:xfrm>
                <a:off x="1077035" y="4303060"/>
                <a:ext cx="1429430" cy="798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13CD5B-BF27-1FA3-1710-C570ED3C2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35" y="4303060"/>
                <a:ext cx="1429430" cy="798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2710E0-1D57-1180-658B-1DB11DA2813F}"/>
                  </a:ext>
                </a:extLst>
              </p:cNvPr>
              <p:cNvSpPr txBox="1"/>
              <p:nvPr/>
            </p:nvSpPr>
            <p:spPr>
              <a:xfrm>
                <a:off x="3428559" y="4632659"/>
                <a:ext cx="187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316 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2710E0-1D57-1180-658B-1DB11DA2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59" y="4632659"/>
                <a:ext cx="1870961" cy="276999"/>
              </a:xfrm>
              <a:prstGeom prst="rect">
                <a:avLst/>
              </a:prstGeom>
              <a:blipFill>
                <a:blip r:embed="rId6"/>
                <a:stretch>
                  <a:fillRect l="-4235" r="-3909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335F799-FEBE-F346-6327-415D111D0666}"/>
              </a:ext>
            </a:extLst>
          </p:cNvPr>
          <p:cNvSpPr txBox="1"/>
          <p:nvPr/>
        </p:nvSpPr>
        <p:spPr>
          <a:xfrm>
            <a:off x="8758052" y="1856512"/>
            <a:ext cx="241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Active seismic periods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4DE37E-5952-EDD0-7E90-4154465D17CF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8426824" y="2041178"/>
            <a:ext cx="331228" cy="10684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A3DB93-2880-3E9E-8BB3-A0689A3C3EFB}"/>
              </a:ext>
            </a:extLst>
          </p:cNvPr>
          <p:cNvCxnSpPr>
            <a:cxnSpLocks/>
          </p:cNvCxnSpPr>
          <p:nvPr/>
        </p:nvCxnSpPr>
        <p:spPr>
          <a:xfrm>
            <a:off x="9690847" y="2225844"/>
            <a:ext cx="793377" cy="34882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D24A3CD-2996-D69B-25AF-9A87E3AB944E}"/>
              </a:ext>
            </a:extLst>
          </p:cNvPr>
          <p:cNvSpPr txBox="1"/>
          <p:nvPr/>
        </p:nvSpPr>
        <p:spPr>
          <a:xfrm>
            <a:off x="10518841" y="2750273"/>
            <a:ext cx="58702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70C0"/>
                </a:solidFill>
              </a:rPr>
              <a:t>2000s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6564F3-543B-7FF5-C778-FDCC39229876}"/>
              </a:ext>
            </a:extLst>
          </p:cNvPr>
          <p:cNvSpPr txBox="1"/>
          <p:nvPr/>
        </p:nvSpPr>
        <p:spPr>
          <a:xfrm>
            <a:off x="8169689" y="2346761"/>
            <a:ext cx="58702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70C0"/>
                </a:solidFill>
              </a:rPr>
              <a:t>1950s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B44E41-C038-2202-E55F-5CDDB666640F}"/>
              </a:ext>
            </a:extLst>
          </p:cNvPr>
          <p:cNvSpPr/>
          <p:nvPr/>
        </p:nvSpPr>
        <p:spPr>
          <a:xfrm>
            <a:off x="6463553" y="5737412"/>
            <a:ext cx="4861559" cy="75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5B940-31E8-2ED8-A1BC-DC8934B84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6BACD8-AD3B-6BBD-74D6-CA7B8A0DA2CB}"/>
              </a:ext>
            </a:extLst>
          </p:cNvPr>
          <p:cNvSpPr txBox="1"/>
          <p:nvPr/>
        </p:nvSpPr>
        <p:spPr>
          <a:xfrm>
            <a:off x="7082119" y="5690052"/>
            <a:ext cx="312239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/>
              <a:t>Ainslie et al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Released power from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10-year average</a:t>
            </a:r>
          </a:p>
        </p:txBody>
      </p:sp>
    </p:spTree>
    <p:extLst>
      <p:ext uri="{BB962C8B-B14F-4D97-AF65-F5344CB8AC3E}">
        <p14:creationId xmlns:p14="http://schemas.microsoft.com/office/powerpoint/2010/main" val="906191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4036-27AF-F767-169F-16255030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B658FD-EA85-7DDA-FC4F-E9C02C2F7B4F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from earthquakes: 100-year spectrogram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pic>
        <p:nvPicPr>
          <p:cNvPr id="6" name="Grafik 5" descr="Ein Bild, das Diagramm, Reihe enthält.&#10;&#10;KI-generierte Inhalte können fehlerhaft sein.">
            <a:extLst>
              <a:ext uri="{FF2B5EF4-FFF2-40B4-BE49-F238E27FC236}">
                <a16:creationId xmlns:a16="http://schemas.microsoft.com/office/drawing/2014/main" id="{3DDE3F55-916F-15D7-787D-F48977640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8072" r="50000" b="2482"/>
          <a:stretch/>
        </p:blipFill>
        <p:spPr>
          <a:xfrm>
            <a:off x="8002032" y="1816441"/>
            <a:ext cx="4029949" cy="38557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D04624F-6F66-1C6C-50E1-8BFF1A003C81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7ABF8DA-54B7-59C7-F37B-C950834194F4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19B9992-5737-C310-A146-E416D35F210B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E4E694D-7538-2E0A-9139-4AD2E4E52C2E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1E1214-09BD-F57E-2BC3-8CA47DE3405A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8787C-764B-B5D0-3FC5-678DD72E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pic>
        <p:nvPicPr>
          <p:cNvPr id="7" name="Content Placeholder 7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C70D59E2-EDE3-CD72-9C52-AC643CB76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2123496"/>
            <a:ext cx="5313362" cy="3985021"/>
          </a:xfrm>
          <a:prstGeom prst="rect">
            <a:avLst/>
          </a:prstGeom>
        </p:spPr>
      </p:pic>
      <p:pic>
        <p:nvPicPr>
          <p:cNvPr id="8" name="Content Placeholder 9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C74C23B8-A1CC-36F7-F61A-27AD0AEFB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53838"/>
            <a:ext cx="5562600" cy="4171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9DA84E-E868-1F6E-6831-C8D21C1296CD}"/>
              </a:ext>
            </a:extLst>
          </p:cNvPr>
          <p:cNvGrpSpPr/>
          <p:nvPr/>
        </p:nvGrpSpPr>
        <p:grpSpPr>
          <a:xfrm>
            <a:off x="5325239" y="1500577"/>
            <a:ext cx="2596078" cy="2659595"/>
            <a:chOff x="5325239" y="1240602"/>
            <a:chExt cx="2596078" cy="265959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B0E6333-6FCE-132F-2A61-6D61FC9FB16A}"/>
                </a:ext>
              </a:extLst>
            </p:cNvPr>
            <p:cNvCxnSpPr>
              <a:cxnSpLocks/>
            </p:cNvCxnSpPr>
            <p:nvPr/>
          </p:nvCxnSpPr>
          <p:spPr>
            <a:xfrm>
              <a:off x="6459894" y="1846263"/>
              <a:ext cx="1144555" cy="111154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81037A-AEEC-0B3C-5634-E8875073D70E}"/>
                </a:ext>
              </a:extLst>
            </p:cNvPr>
            <p:cNvCxnSpPr>
              <a:cxnSpLocks/>
            </p:cNvCxnSpPr>
            <p:nvPr/>
          </p:nvCxnSpPr>
          <p:spPr>
            <a:xfrm>
              <a:off x="6459894" y="1846263"/>
              <a:ext cx="827314" cy="205393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00D8D-DF4F-CF21-912B-AF96C92F32F7}"/>
                </a:ext>
              </a:extLst>
            </p:cNvPr>
            <p:cNvSpPr txBox="1"/>
            <p:nvPr/>
          </p:nvSpPr>
          <p:spPr>
            <a:xfrm>
              <a:off x="5325239" y="1240602"/>
              <a:ext cx="2596078" cy="6463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solidFill>
                    <a:srgbClr val="00B050"/>
                  </a:solidFill>
                </a:rPr>
                <a:t>Active seismic periods </a:t>
              </a:r>
              <a:r>
                <a:rPr lang="en-CA" dirty="0">
                  <a:solidFill>
                    <a:srgbClr val="00B050"/>
                  </a:solidFill>
                </a:rPr>
                <a:t>in 1950s </a:t>
              </a:r>
              <a:r>
                <a:rPr lang="en-CA">
                  <a:solidFill>
                    <a:srgbClr val="00B050"/>
                  </a:solidFill>
                </a:rPr>
                <a:t>and 2000s</a:t>
              </a:r>
              <a:endParaRPr lang="en-CA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F0AADDD-1BFF-A731-A52F-4DC0825B2555}"/>
              </a:ext>
            </a:extLst>
          </p:cNvPr>
          <p:cNvSpPr txBox="1"/>
          <p:nvPr/>
        </p:nvSpPr>
        <p:spPr>
          <a:xfrm>
            <a:off x="7000769" y="2485411"/>
            <a:ext cx="58702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B050"/>
                </a:solidFill>
              </a:rPr>
              <a:t>1950s</a:t>
            </a:r>
            <a:endParaRPr lang="en-CA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3F7D-13E5-EA00-7942-E68006EC1921}"/>
              </a:ext>
            </a:extLst>
          </p:cNvPr>
          <p:cNvSpPr txBox="1"/>
          <p:nvPr/>
        </p:nvSpPr>
        <p:spPr>
          <a:xfrm>
            <a:off x="6738475" y="3414142"/>
            <a:ext cx="58702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B050"/>
                </a:solidFill>
              </a:rPr>
              <a:t>2000s</a:t>
            </a:r>
            <a:endParaRPr lang="en-CA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7971A5-A351-765E-89E8-6ED0B4676FF1}"/>
              </a:ext>
            </a:extLst>
          </p:cNvPr>
          <p:cNvGrpSpPr/>
          <p:nvPr/>
        </p:nvGrpSpPr>
        <p:grpSpPr>
          <a:xfrm>
            <a:off x="6997866" y="5006787"/>
            <a:ext cx="886461" cy="1187807"/>
            <a:chOff x="7038204" y="5006787"/>
            <a:chExt cx="886461" cy="11878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A5FAF7F-F049-974D-E5B3-B64CEFBCF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2366" y="5006787"/>
              <a:ext cx="0" cy="77544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2B0FD6-677F-3D75-15C0-5F8D98CFA4AD}"/>
                </a:ext>
              </a:extLst>
            </p:cNvPr>
            <p:cNvSpPr txBox="1"/>
            <p:nvPr/>
          </p:nvSpPr>
          <p:spPr>
            <a:xfrm>
              <a:off x="7038204" y="5732929"/>
              <a:ext cx="886461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Quakes</a:t>
              </a:r>
            </a:p>
            <a:p>
              <a:r>
                <a:rPr lang="en-CA" sz="1200" dirty="0"/>
                <a:t>10-12.5 Hz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A1D482-3A2F-96EB-6793-2075EECEFA0A}"/>
              </a:ext>
            </a:extLst>
          </p:cNvPr>
          <p:cNvGrpSpPr/>
          <p:nvPr/>
        </p:nvGrpSpPr>
        <p:grpSpPr>
          <a:xfrm>
            <a:off x="8624061" y="4865367"/>
            <a:ext cx="843180" cy="977598"/>
            <a:chOff x="8554330" y="4831976"/>
            <a:chExt cx="843180" cy="97759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46DDEC2-9B43-0E21-CBE1-76DC6D65E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9195" y="4831976"/>
              <a:ext cx="0" cy="60511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BF5EDF-DC60-4D7C-09CA-0EB58176943C}"/>
                </a:ext>
              </a:extLst>
            </p:cNvPr>
            <p:cNvSpPr txBox="1"/>
            <p:nvPr/>
          </p:nvSpPr>
          <p:spPr>
            <a:xfrm>
              <a:off x="8554330" y="5347909"/>
              <a:ext cx="84318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Ships</a:t>
              </a:r>
            </a:p>
            <a:p>
              <a:r>
                <a:rPr lang="en-CA" sz="1200" dirty="0"/>
                <a:t>40-100 Hz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5FFF5D-A681-3D2C-466F-FE01B55C280B}"/>
              </a:ext>
            </a:extLst>
          </p:cNvPr>
          <p:cNvGrpSpPr/>
          <p:nvPr/>
        </p:nvGrpSpPr>
        <p:grpSpPr>
          <a:xfrm>
            <a:off x="7440978" y="4679576"/>
            <a:ext cx="772969" cy="977136"/>
            <a:chOff x="7440978" y="4679576"/>
            <a:chExt cx="772969" cy="9771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421B01-EE63-3B12-8AA7-C37FDA3A3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3442" y="4679576"/>
              <a:ext cx="0" cy="515471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680329-7158-0AA7-0E27-E9A3BF491069}"/>
                </a:ext>
              </a:extLst>
            </p:cNvPr>
            <p:cNvSpPr txBox="1"/>
            <p:nvPr/>
          </p:nvSpPr>
          <p:spPr>
            <a:xfrm>
              <a:off x="7440978" y="5195047"/>
              <a:ext cx="772969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Whales</a:t>
              </a:r>
            </a:p>
            <a:p>
              <a:r>
                <a:rPr lang="en-CA" sz="1200" dirty="0"/>
                <a:t>20-25 Hz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6619F7-7067-01C1-8DB3-7421A9D4F0A9}"/>
              </a:ext>
            </a:extLst>
          </p:cNvPr>
          <p:cNvCxnSpPr/>
          <p:nvPr/>
        </p:nvCxnSpPr>
        <p:spPr>
          <a:xfrm flipH="1" flipV="1">
            <a:off x="8002032" y="4796130"/>
            <a:ext cx="2455297" cy="7171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0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0896D-66CF-2811-78FF-E0CB897C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4AC9CA-7A2A-00CA-3EC9-154295F935AA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67237F-42D7-C5C4-E652-6E059658FE2B}"/>
              </a:ext>
            </a:extLst>
          </p:cNvPr>
          <p:cNvSpPr txBox="1"/>
          <p:nvPr/>
        </p:nvSpPr>
        <p:spPr>
          <a:xfrm>
            <a:off x="154941" y="1816441"/>
            <a:ext cx="7722234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Global sound energy budget (nowcast)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Baleen whales: 10 MJ (16-25 Hz bands)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Ships: 15 MJ (32-100 Hz bands)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Wenz 1962 ‘Usual traffic noise – deep water’ (25-35 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Not caused by distance shipping (50-63 Hz bands)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Most likely distant baleen whales (20-25 Hz bands)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Contribution from earthquakes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Quakes dominate in 10-12.5 Hz bands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Ships dominate in 40-100 Hz bands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Leaves 20-25 bands for whale calls (squeezed between ships and quakes)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FD97DE-40BB-1417-B2A7-1855238DF20E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31425D7-51A3-2D89-D206-7CE8B7BFE87C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BD11825-76B6-426D-CB71-61CB8036A68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FA2388F-3618-62DF-5C49-3D47718453D9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EFD77A-C883-02DA-0C6F-F5CCCA8F161A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2B65B3-96E0-AADB-B13E-9EE99F25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CCC6-FECA-8674-EF97-044F77BB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CCE09F7-1A6B-BCBC-6F2A-AA7CE61E57F3}"/>
              </a:ext>
            </a:extLst>
          </p:cNvPr>
          <p:cNvSpPr txBox="1"/>
          <p:nvPr/>
        </p:nvSpPr>
        <p:spPr>
          <a:xfrm>
            <a:off x="154940" y="1816441"/>
            <a:ext cx="10843259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</a:rPr>
              <a:t>Ainslie, M. A., Andrew, R. K., Howe, B. M., &amp; Mercer, J. A. (2021). Temperature-driven seasonal and longer term changes in spatially averaged deep ocean ambient sound at frequencies 63–125 Hz. </a:t>
            </a:r>
            <a:r>
              <a:rPr lang="en-US" sz="1800" i="1" dirty="0">
                <a:solidFill>
                  <a:srgbClr val="222222"/>
                </a:solidFill>
              </a:rPr>
              <a:t>The Journal of the Acoustical Society of America</a:t>
            </a:r>
            <a:r>
              <a:rPr lang="en-US" sz="1800" dirty="0">
                <a:solidFill>
                  <a:srgbClr val="222222"/>
                </a:solidFill>
              </a:rPr>
              <a:t>, </a:t>
            </a:r>
            <a:r>
              <a:rPr lang="en-US" sz="1800" i="1" dirty="0">
                <a:solidFill>
                  <a:srgbClr val="222222"/>
                </a:solidFill>
              </a:rPr>
              <a:t>149</a:t>
            </a:r>
            <a:r>
              <a:rPr lang="en-US" sz="1800" dirty="0">
                <a:solidFill>
                  <a:srgbClr val="222222"/>
                </a:solidFill>
              </a:rPr>
              <a:t>(4), 2531-2545.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</a:rPr>
              <a:t>Ainslie, M. A., Robinson, S. P., Harris, P. M., Tyack, P. L., Halvorsen, M. B., Cheong, S.-H., Livina, V., &amp; Wang, L. S. (2025). Ocean soundscapes and trends from 2003 to 2021: 10–100 Hz. </a:t>
            </a:r>
            <a:r>
              <a:rPr lang="en-US" sz="1800" i="1" dirty="0">
                <a:solidFill>
                  <a:srgbClr val="222222"/>
                </a:solidFill>
              </a:rPr>
              <a:t>The Journal of the Acoustical Society of America</a:t>
            </a:r>
            <a:r>
              <a:rPr lang="en-US" sz="1800" dirty="0">
                <a:solidFill>
                  <a:srgbClr val="222222"/>
                </a:solidFill>
              </a:rPr>
              <a:t>, 157(6), 4358-4384.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CTBTO (2024). </a:t>
            </a:r>
            <a:r>
              <a:rPr lang="en-US" sz="1800" i="1" dirty="0"/>
              <a:t>Twenty-five Years Progress of the Comprehensive Nuclear-Test-Ban Treaty Verification System</a:t>
            </a:r>
            <a:r>
              <a:rPr lang="en-US" sz="1800" dirty="0"/>
              <a:t>. </a:t>
            </a:r>
            <a:r>
              <a:rPr lang="en-US" sz="1800" u="sng" dirty="0">
                <a:hlinkClick r:id="rId2"/>
              </a:rPr>
              <a:t>https://www.ctbto.org/sites/default/files/2024-07/20240618-CTBTO%2025th%20Anniversary%20booklet%20Final%20LRes.pdf</a:t>
            </a:r>
            <a:r>
              <a:rPr lang="en-US" sz="1800" dirty="0"/>
              <a:t>.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Curtis, K. R., Howe, B. M., &amp; Mercer, J. A. (1999). Low-frequency ambient sound in the North Pacific: Long time series observations. </a:t>
            </a:r>
            <a:r>
              <a:rPr lang="en-US" sz="1800" i="1" dirty="0"/>
              <a:t>The Journal of the Acoustical Society of America</a:t>
            </a:r>
            <a:r>
              <a:rPr lang="en-US" sz="1800" dirty="0"/>
              <a:t>, </a:t>
            </a:r>
            <a:r>
              <a:rPr lang="en-US" sz="1800" i="1" dirty="0"/>
              <a:t>106</a:t>
            </a:r>
            <a:r>
              <a:rPr lang="en-US" sz="1800" dirty="0"/>
              <a:t>(6), 3189-3200.</a:t>
            </a:r>
            <a:endParaRPr lang="en-CA" sz="18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Deane, G. B. (2025). The Wenz curves for underwater ambient sound.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157</a:t>
            </a:r>
            <a:r>
              <a:rPr lang="en-US" dirty="0"/>
              <a:t>(5), R9-R10.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222222"/>
                </a:solidFill>
              </a:rPr>
              <a:t>Garcia, H. A., Zhu, C., </a:t>
            </a:r>
            <a:r>
              <a:rPr lang="en-CA" sz="1800" dirty="0" err="1">
                <a:solidFill>
                  <a:srgbClr val="222222"/>
                </a:solidFill>
              </a:rPr>
              <a:t>Schinault</a:t>
            </a:r>
            <a:r>
              <a:rPr lang="en-CA" sz="1800" dirty="0">
                <a:solidFill>
                  <a:srgbClr val="222222"/>
                </a:solidFill>
              </a:rPr>
              <a:t>, M. E., Kaplan, A. I., Handegard, N. O., Godø, O. R., ... &amp; </a:t>
            </a:r>
            <a:r>
              <a:rPr lang="en-CA" sz="1800" dirty="0" err="1">
                <a:solidFill>
                  <a:srgbClr val="222222"/>
                </a:solidFill>
              </a:rPr>
              <a:t>Ratilal</a:t>
            </a:r>
            <a:r>
              <a:rPr lang="en-CA" sz="1800" dirty="0">
                <a:solidFill>
                  <a:srgbClr val="222222"/>
                </a:solidFill>
              </a:rPr>
              <a:t>, P. (2019). Temporal–spatial, spectral, and source level distributions of fin whale vocalizations in the Norwegian Sea observed with a coherent hydrophone array. </a:t>
            </a:r>
            <a:r>
              <a:rPr lang="en-CA" sz="1800" i="1" dirty="0">
                <a:solidFill>
                  <a:srgbClr val="222222"/>
                </a:solidFill>
              </a:rPr>
              <a:t>ICES Journal of Marine Science</a:t>
            </a:r>
            <a:r>
              <a:rPr lang="en-CA" sz="1800" dirty="0">
                <a:solidFill>
                  <a:srgbClr val="222222"/>
                </a:solidFill>
              </a:rPr>
              <a:t>, </a:t>
            </a:r>
            <a:r>
              <a:rPr lang="en-CA" sz="1800" i="1" dirty="0">
                <a:solidFill>
                  <a:srgbClr val="222222"/>
                </a:solidFill>
              </a:rPr>
              <a:t>76</a:t>
            </a:r>
            <a:r>
              <a:rPr lang="en-CA" sz="1800" dirty="0">
                <a:solidFill>
                  <a:srgbClr val="222222"/>
                </a:solidFill>
              </a:rPr>
              <a:t>(1), 268-283.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F4F401-1736-0B67-6B41-7F95C7E6CB5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C2865FB-489D-BF3B-8FA2-CD2C385F0FA9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A10EB9E-FC59-2D69-4E0F-6E425A72C5EB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2AC4490-8503-BBE8-8777-10079FC43717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154F7E-8B1E-72FE-6215-2F3DE870D172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4C04B-1B0D-0683-D2D1-193406E9B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7A1074-5DF4-6515-55F5-E04D9656253A}"/>
              </a:ext>
            </a:extLst>
          </p:cNvPr>
          <p:cNvSpPr txBox="1">
            <a:spLocks/>
          </p:cNvSpPr>
          <p:nvPr/>
        </p:nvSpPr>
        <p:spPr>
          <a:xfrm>
            <a:off x="312419" y="13418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1/2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75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3D24D-2ECB-1939-6B1A-AF5F05DAF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A3BA287-28A6-980D-8083-448FF715A3E1}"/>
              </a:ext>
            </a:extLst>
          </p:cNvPr>
          <p:cNvSpPr txBox="1"/>
          <p:nvPr/>
        </p:nvSpPr>
        <p:spPr>
          <a:xfrm>
            <a:off x="154941" y="1816441"/>
            <a:ext cx="11236958" cy="353025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IUCN: Cooke, J.G. 2018a. Fin Whale (Balaenoptera physalus) (webpage). The IUCN Red List of Threatened Species 2018: e.T2478A50349982, 4 Feb 2018. https://doi.org/10.2305/IUCN.UK.2018-2.RLTS.T2478A50349982.en; Cooke, J.G. 2018b. Blue Whale (Balaenoptera musculus) (errata version published in 2019) (webpage). The IUCN Red List of Threatened Species 2018: e.T2477A156923585, 16 Mar 2018. https://doi.org/10.2305/IUCN.UK.2018-2.RLTS.T2477A156923585.en.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MacGillivray, A. O., Li, Z., Hannay, D. E., Trounce, K. B., &amp; Robinson, O. M. (2019). Slowing deep-sea commercial vessels reduces underwater radiated noise. the Journal of the Acoustical Society of America, 146(1), 340-351.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Thode, A. M., </a:t>
            </a:r>
            <a:r>
              <a:rPr lang="en-US" sz="1800" noProof="0" dirty="0" err="1"/>
              <a:t>D’Spain</a:t>
            </a:r>
            <a:r>
              <a:rPr lang="en-US" sz="1800" noProof="0" dirty="0"/>
              <a:t>, G. L., &amp; Kuperman, W. A. (2000). Matched-field processing, </a:t>
            </a:r>
            <a:r>
              <a:rPr lang="en-US" sz="1800" noProof="0" dirty="0" err="1"/>
              <a:t>geoacoustic</a:t>
            </a:r>
            <a:r>
              <a:rPr lang="en-US" sz="1800" noProof="0" dirty="0"/>
              <a:t> inversion, and source signature recovery of blue whale vocalizations. The Journal of the Acoustical Society of America, 107(3), 1286-1300.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UNCTAD. Review of Maritime Transport 1971, 1980, 2002,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Wenz, G. M. (1962). Acoustic ambient noise in the ocean: spectra and sources. The journal of the acoustical society of America, 34(12), 1936-1956.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Wenz, G.M. 1969. Low-frequency deep-water ambient noise along the Pacific Coast of the United States. US Navy Journal Underwater Acoustics 19: 423–444.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E0F0C1-E0DF-4247-9807-7EEE994A65D9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4389316-80B0-279C-9BCE-A352F4C59BE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667EA-74BC-9118-737F-4E5FBA0C1C3B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0E7E20-6E5D-6F03-B0E1-6B3C374F3140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3144DE-43A5-720B-71AA-61AD4E8962D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A0941-E275-C827-D8CD-745C6752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C87357-F532-7028-AC2D-25674A17BF0C}"/>
              </a:ext>
            </a:extLst>
          </p:cNvPr>
          <p:cNvSpPr txBox="1">
            <a:spLocks/>
          </p:cNvSpPr>
          <p:nvPr/>
        </p:nvSpPr>
        <p:spPr>
          <a:xfrm>
            <a:off x="312419" y="13418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2/2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E253A-C975-2176-C5D9-FAE8BD327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2CCA21D-1E68-1D9F-BAAB-93FC31D7C26E}"/>
              </a:ext>
            </a:extLst>
          </p:cNvPr>
          <p:cNvSpPr txBox="1"/>
          <p:nvPr/>
        </p:nvSpPr>
        <p:spPr>
          <a:xfrm>
            <a:off x="154941" y="1816441"/>
            <a:ext cx="5941059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/>
              <a:t>Broad 25-35 Hz peak in deep water is attributed to “traffic noise”* (Wenz 1962)</a:t>
            </a:r>
          </a:p>
          <a:p>
            <a:endParaRPr lang="en-US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18F8B6-4E74-1F06-7691-2EE9004AB426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E619FE3-0081-1770-BBCB-80178DECC03A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3BD8C2B-8066-05F7-1D8B-5797DBC1E1B4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D3D8135-8951-7CED-5B70-4675A674998F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F1C5C6-3B2D-2B0D-79B9-7C3DA27532D8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67FE6-C56A-BB55-887E-2A469579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508332-314A-7675-2EE1-0965DFD3511D}"/>
              </a:ext>
            </a:extLst>
          </p:cNvPr>
          <p:cNvSpPr txBox="1"/>
          <p:nvPr/>
        </p:nvSpPr>
        <p:spPr>
          <a:xfrm>
            <a:off x="2193417" y="4130543"/>
            <a:ext cx="396679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USUAL TRAFFIC NOISE – DEEP WATER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B382A-DBA5-BF3A-5037-B9FF6CC9CF54}"/>
              </a:ext>
            </a:extLst>
          </p:cNvPr>
          <p:cNvGrpSpPr/>
          <p:nvPr/>
        </p:nvGrpSpPr>
        <p:grpSpPr>
          <a:xfrm>
            <a:off x="6393000" y="1420337"/>
            <a:ext cx="6037270" cy="5451072"/>
            <a:chOff x="6393000" y="932804"/>
            <a:chExt cx="6385312" cy="59386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22D327-0F03-7F04-A3BD-710A06108C9B}"/>
                </a:ext>
              </a:extLst>
            </p:cNvPr>
            <p:cNvGrpSpPr/>
            <p:nvPr/>
          </p:nvGrpSpPr>
          <p:grpSpPr>
            <a:xfrm>
              <a:off x="6393000" y="932804"/>
              <a:ext cx="6385312" cy="5938605"/>
              <a:chOff x="6393000" y="932804"/>
              <a:chExt cx="6385312" cy="593860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B3C8D1-7E22-1C6B-6A05-983AD6727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9811" y="6121021"/>
                <a:ext cx="1012088" cy="615390"/>
              </a:xfrm>
              <a:prstGeom prst="rect">
                <a:avLst/>
              </a:prstGeom>
            </p:spPr>
          </p:pic>
          <p:pic>
            <p:nvPicPr>
              <p:cNvPr id="18" name="Content Placeholder 6">
                <a:extLst>
                  <a:ext uri="{FF2B5EF4-FFF2-40B4-BE49-F238E27FC236}">
                    <a16:creationId xmlns:a16="http://schemas.microsoft.com/office/drawing/2014/main" id="{37E0BA43-BEA7-D287-8F89-4F4997584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3000" y="932804"/>
                <a:ext cx="6313235" cy="5938605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B6C87C-E194-DC4B-F2BF-8D767EDE1C6A}"/>
                  </a:ext>
                </a:extLst>
              </p:cNvPr>
              <p:cNvSpPr/>
              <p:nvPr/>
            </p:nvSpPr>
            <p:spPr>
              <a:xfrm>
                <a:off x="8505344" y="2847555"/>
                <a:ext cx="345196" cy="7344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088F24-FFFF-2084-9A6B-97D888990FE8}"/>
                  </a:ext>
                </a:extLst>
              </p:cNvPr>
              <p:cNvSpPr/>
              <p:nvPr/>
            </p:nvSpPr>
            <p:spPr>
              <a:xfrm>
                <a:off x="7418343" y="3648826"/>
                <a:ext cx="1757502" cy="1919461"/>
              </a:xfrm>
              <a:custGeom>
                <a:avLst/>
                <a:gdLst>
                  <a:gd name="connsiteX0" fmla="*/ 0 w 1906241"/>
                  <a:gd name="connsiteY0" fmla="*/ 518260 h 1998575"/>
                  <a:gd name="connsiteX1" fmla="*/ 288915 w 1906241"/>
                  <a:gd name="connsiteY1" fmla="*/ 193603 h 1998575"/>
                  <a:gd name="connsiteX2" fmla="*/ 479539 w 1906241"/>
                  <a:gd name="connsiteY2" fmla="*/ 32764 h 1998575"/>
                  <a:gd name="connsiteX3" fmla="*/ 622507 w 1906241"/>
                  <a:gd name="connsiteY3" fmla="*/ 5957 h 1998575"/>
                  <a:gd name="connsiteX4" fmla="*/ 667184 w 1906241"/>
                  <a:gd name="connsiteY4" fmla="*/ 0 h 1998575"/>
                  <a:gd name="connsiteX5" fmla="*/ 774410 w 1906241"/>
                  <a:gd name="connsiteY5" fmla="*/ 2979 h 1998575"/>
                  <a:gd name="connsiteX6" fmla="*/ 953121 w 1906241"/>
                  <a:gd name="connsiteY6" fmla="*/ 65527 h 1998575"/>
                  <a:gd name="connsiteX7" fmla="*/ 1113960 w 1906241"/>
                  <a:gd name="connsiteY7" fmla="*/ 229345 h 1998575"/>
                  <a:gd name="connsiteX8" fmla="*/ 1250971 w 1906241"/>
                  <a:gd name="connsiteY8" fmla="*/ 422947 h 1998575"/>
                  <a:gd name="connsiteX9" fmla="*/ 1426702 w 1906241"/>
                  <a:gd name="connsiteY9" fmla="*/ 717819 h 1998575"/>
                  <a:gd name="connsiteX10" fmla="*/ 1557756 w 1906241"/>
                  <a:gd name="connsiteY10" fmla="*/ 991841 h 1998575"/>
                  <a:gd name="connsiteX11" fmla="*/ 1706681 w 1906241"/>
                  <a:gd name="connsiteY11" fmla="*/ 1370111 h 1998575"/>
                  <a:gd name="connsiteX12" fmla="*/ 1819864 w 1906241"/>
                  <a:gd name="connsiteY12" fmla="*/ 1712639 h 1998575"/>
                  <a:gd name="connsiteX13" fmla="*/ 1906241 w 1906241"/>
                  <a:gd name="connsiteY13" fmla="*/ 1998575 h 1998575"/>
                  <a:gd name="connsiteX14" fmla="*/ 1721574 w 1906241"/>
                  <a:gd name="connsiteY14" fmla="*/ 1474359 h 1998575"/>
                  <a:gd name="connsiteX15" fmla="*/ 1557756 w 1906241"/>
                  <a:gd name="connsiteY15" fmla="*/ 1125874 h 1998575"/>
                  <a:gd name="connsiteX16" fmla="*/ 1405853 w 1906241"/>
                  <a:gd name="connsiteY16" fmla="*/ 890572 h 1998575"/>
                  <a:gd name="connsiteX17" fmla="*/ 1301605 w 1906241"/>
                  <a:gd name="connsiteY17" fmla="*/ 714841 h 1998575"/>
                  <a:gd name="connsiteX18" fmla="*/ 1200336 w 1906241"/>
                  <a:gd name="connsiteY18" fmla="*/ 580808 h 1998575"/>
                  <a:gd name="connsiteX19" fmla="*/ 1039497 w 1906241"/>
                  <a:gd name="connsiteY19" fmla="*/ 443797 h 1998575"/>
                  <a:gd name="connsiteX20" fmla="*/ 902486 w 1906241"/>
                  <a:gd name="connsiteY20" fmla="*/ 381248 h 1998575"/>
                  <a:gd name="connsiteX21" fmla="*/ 804195 w 1906241"/>
                  <a:gd name="connsiteY21" fmla="*/ 375291 h 1998575"/>
                  <a:gd name="connsiteX22" fmla="*/ 634421 w 1906241"/>
                  <a:gd name="connsiteY22" fmla="*/ 422947 h 1998575"/>
                  <a:gd name="connsiteX23" fmla="*/ 476560 w 1906241"/>
                  <a:gd name="connsiteY23" fmla="*/ 536131 h 1998575"/>
                  <a:gd name="connsiteX24" fmla="*/ 366356 w 1906241"/>
                  <a:gd name="connsiteY24" fmla="*/ 640378 h 1998575"/>
                  <a:gd name="connsiteX25" fmla="*/ 226366 w 1906241"/>
                  <a:gd name="connsiteY25" fmla="*/ 768454 h 1998575"/>
                  <a:gd name="connsiteX26" fmla="*/ 113183 w 1906241"/>
                  <a:gd name="connsiteY26" fmla="*/ 670163 h 1998575"/>
                  <a:gd name="connsiteX27" fmla="*/ 50635 w 1906241"/>
                  <a:gd name="connsiteY27" fmla="*/ 580808 h 1998575"/>
                  <a:gd name="connsiteX28" fmla="*/ 0 w 1906241"/>
                  <a:gd name="connsiteY28" fmla="*/ 518260 h 199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6241" h="1998575">
                    <a:moveTo>
                      <a:pt x="0" y="518260"/>
                    </a:moveTo>
                    <a:lnTo>
                      <a:pt x="288915" y="193603"/>
                    </a:lnTo>
                    <a:lnTo>
                      <a:pt x="479539" y="32764"/>
                    </a:lnTo>
                    <a:lnTo>
                      <a:pt x="622507" y="5957"/>
                    </a:lnTo>
                    <a:lnTo>
                      <a:pt x="667184" y="0"/>
                    </a:lnTo>
                    <a:lnTo>
                      <a:pt x="774410" y="2979"/>
                    </a:lnTo>
                    <a:lnTo>
                      <a:pt x="953121" y="65527"/>
                    </a:lnTo>
                    <a:lnTo>
                      <a:pt x="1113960" y="229345"/>
                    </a:lnTo>
                    <a:lnTo>
                      <a:pt x="1250971" y="422947"/>
                    </a:lnTo>
                    <a:lnTo>
                      <a:pt x="1426702" y="717819"/>
                    </a:lnTo>
                    <a:lnTo>
                      <a:pt x="1557756" y="991841"/>
                    </a:lnTo>
                    <a:lnTo>
                      <a:pt x="1706681" y="1370111"/>
                    </a:lnTo>
                    <a:lnTo>
                      <a:pt x="1819864" y="1712639"/>
                    </a:lnTo>
                    <a:lnTo>
                      <a:pt x="1906241" y="1998575"/>
                    </a:lnTo>
                    <a:lnTo>
                      <a:pt x="1721574" y="1474359"/>
                    </a:lnTo>
                    <a:lnTo>
                      <a:pt x="1557756" y="1125874"/>
                    </a:lnTo>
                    <a:lnTo>
                      <a:pt x="1405853" y="890572"/>
                    </a:lnTo>
                    <a:lnTo>
                      <a:pt x="1301605" y="714841"/>
                    </a:lnTo>
                    <a:lnTo>
                      <a:pt x="1200336" y="580808"/>
                    </a:lnTo>
                    <a:lnTo>
                      <a:pt x="1039497" y="443797"/>
                    </a:lnTo>
                    <a:lnTo>
                      <a:pt x="902486" y="381248"/>
                    </a:lnTo>
                    <a:lnTo>
                      <a:pt x="804195" y="375291"/>
                    </a:lnTo>
                    <a:lnTo>
                      <a:pt x="634421" y="422947"/>
                    </a:lnTo>
                    <a:lnTo>
                      <a:pt x="476560" y="536131"/>
                    </a:lnTo>
                    <a:lnTo>
                      <a:pt x="366356" y="640378"/>
                    </a:lnTo>
                    <a:lnTo>
                      <a:pt x="226366" y="768454"/>
                    </a:lnTo>
                    <a:lnTo>
                      <a:pt x="113183" y="670163"/>
                    </a:lnTo>
                    <a:lnTo>
                      <a:pt x="50635" y="580808"/>
                    </a:lnTo>
                    <a:lnTo>
                      <a:pt x="0" y="51826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E25D4F6-90D7-55CA-0DBE-96B945022140}"/>
                  </a:ext>
                </a:extLst>
              </p:cNvPr>
              <p:cNvSpPr/>
              <p:nvPr/>
            </p:nvSpPr>
            <p:spPr>
              <a:xfrm>
                <a:off x="10995660" y="2847555"/>
                <a:ext cx="1782652" cy="2326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CF1C08-89FF-E617-46F0-B9B1A7461546}"/>
                </a:ext>
              </a:extLst>
            </p:cNvPr>
            <p:cNvSpPr/>
            <p:nvPr/>
          </p:nvSpPr>
          <p:spPr>
            <a:xfrm>
              <a:off x="8505344" y="2850789"/>
              <a:ext cx="2106448" cy="12159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91D4CDA-FD76-0FDE-A19D-E8F9E5121D7A}"/>
              </a:ext>
            </a:extLst>
          </p:cNvPr>
          <p:cNvSpPr txBox="1"/>
          <p:nvPr/>
        </p:nvSpPr>
        <p:spPr>
          <a:xfrm>
            <a:off x="1043181" y="3159141"/>
            <a:ext cx="51912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* “traffic noise” = sound from distant shipping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666592-FCCD-2849-C82D-7C3150EF0C91}"/>
              </a:ext>
            </a:extLst>
          </p:cNvPr>
          <p:cNvSpPr txBox="1"/>
          <p:nvPr/>
        </p:nvSpPr>
        <p:spPr>
          <a:xfrm>
            <a:off x="136194" y="5143913"/>
            <a:ext cx="1191961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4800" dirty="0">
                <a:solidFill>
                  <a:srgbClr val="0070C0"/>
                </a:solidFill>
              </a:rPr>
              <a:t>But … how did Wenz know it was shipping?!?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51E22D-DF63-A828-803B-CF4B0A8D2135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Wenz curves (“usual traffic noise”)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77DEBE-3C19-25D6-EF04-24E5D05C8F7A}"/>
              </a:ext>
            </a:extLst>
          </p:cNvPr>
          <p:cNvCxnSpPr>
            <a:cxnSpLocks/>
          </p:cNvCxnSpPr>
          <p:nvPr/>
        </p:nvCxnSpPr>
        <p:spPr>
          <a:xfrm flipV="1">
            <a:off x="6224418" y="3156305"/>
            <a:ext cx="2149072" cy="9742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E3273-7173-8E68-2651-672DBEFB1489}"/>
              </a:ext>
            </a:extLst>
          </p:cNvPr>
          <p:cNvCxnSpPr>
            <a:cxnSpLocks/>
          </p:cNvCxnSpPr>
          <p:nvPr/>
        </p:nvCxnSpPr>
        <p:spPr>
          <a:xfrm flipV="1">
            <a:off x="6160209" y="3292473"/>
            <a:ext cx="2218769" cy="12074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8895AC-3791-A4BC-1DD5-AD68D7D5DC27}"/>
              </a:ext>
            </a:extLst>
          </p:cNvPr>
          <p:cNvSpPr txBox="1"/>
          <p:nvPr/>
        </p:nvSpPr>
        <p:spPr>
          <a:xfrm>
            <a:off x="3950295" y="6127263"/>
            <a:ext cx="240001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See also Deane (2025)</a:t>
            </a:r>
          </a:p>
        </p:txBody>
      </p:sp>
    </p:spTree>
    <p:extLst>
      <p:ext uri="{BB962C8B-B14F-4D97-AF65-F5344CB8AC3E}">
        <p14:creationId xmlns:p14="http://schemas.microsoft.com/office/powerpoint/2010/main" val="238379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21C0-A399-C398-0C42-C6789D0C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A9379C-781D-D8C9-2599-C9EC4610BA2E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3008CC-3578-D74C-D65D-F7B457E4AB48}"/>
              </a:ext>
            </a:extLst>
          </p:cNvPr>
          <p:cNvSpPr txBox="1"/>
          <p:nvPr/>
        </p:nvSpPr>
        <p:spPr>
          <a:xfrm>
            <a:off x="154941" y="1816441"/>
            <a:ext cx="7722234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Background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Deep water shipping noise (“Wenz curves”)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Global sound energy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Nowcast (2020)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Hindcast (1920-2020)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window into the past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Wenz curves revisited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Contribution from earth</a:t>
            </a:r>
            <a:r>
              <a:rPr lang="en-US" sz="2400" dirty="0"/>
              <a:t>quakes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1175F9-9C1D-4C2C-D8E8-8C561D60D931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429E860-160B-9B0D-D5E2-857BD49BEF55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02BA463-A483-1B06-0A30-EF2B981CE4DF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4B47936-8FD8-7E1C-2F6C-59F8F6FA0043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C165B1-AB32-248D-8ADB-9E32F61ECDB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38C72-08AC-72D3-4876-62142044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3BA1-8F5C-9538-B465-E632B8C4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E0E22-056D-8595-FAF7-D294316FD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GLOBAL SOUND ENERGY BUDGET: NOWCAST (2020)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A0F82-484A-E9B8-E96F-41AFB70C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3E8CA-9A09-BA90-E3EB-40FCA1A9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6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E5C50-6E04-D54F-3C84-E4766D674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77EF09-C174-D82A-2F67-4840EAC2B4E6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measurement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5D874DD-7B56-B32A-A6DD-479C72D66C33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CFA93F7-EBA2-061C-229C-E548FFEE1214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A3C2A9E-C635-42F7-EA7C-85591B6EE261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023148C-0D0F-1FBD-F088-09EDD72EE58F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5FB82-8801-E9C5-533A-32918CEBA4F8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3FD92-9EAD-BF65-58AC-A4DBCCAD1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DC29DC0-7DD4-790E-E05B-774A1D0F4114}"/>
              </a:ext>
            </a:extLst>
          </p:cNvPr>
          <p:cNvGrpSpPr/>
          <p:nvPr/>
        </p:nvGrpSpPr>
        <p:grpSpPr>
          <a:xfrm>
            <a:off x="154941" y="1816441"/>
            <a:ext cx="7722234" cy="4543147"/>
            <a:chOff x="154941" y="1816441"/>
            <a:chExt cx="7722234" cy="454314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9883B79-6863-7AE6-2409-DB954EAAB06C}"/>
                </a:ext>
              </a:extLst>
            </p:cNvPr>
            <p:cNvSpPr txBox="1"/>
            <p:nvPr/>
          </p:nvSpPr>
          <p:spPr>
            <a:xfrm>
              <a:off x="154941" y="1816441"/>
              <a:ext cx="7722234" cy="378565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de-DE"/>
              </a:defPPr>
              <a:lvl1pPr algn="just">
                <a:defRPr sz="2000" b="0" i="0">
                  <a:effectLst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Geographically sparse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CTBTO (IMS): 8 hydrophones (CTBTO, 2024)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NE Pacific: 3 hydrophones (Curtis, 1999)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Total: 11 hydrophones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CA" dirty="0"/>
                <a:t>100 million km</a:t>
              </a:r>
              <a:r>
                <a:rPr lang="en-CA" baseline="30000" dirty="0"/>
                <a:t>3</a:t>
              </a:r>
              <a:r>
                <a:rPr lang="en-CA" dirty="0"/>
                <a:t> each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CA" dirty="0"/>
                <a:t>Circle of radius 3000 km</a:t>
              </a:r>
            </a:p>
            <a:p>
              <a:endParaRPr lang="en-GB" noProof="0" dirty="0"/>
            </a:p>
            <a:p>
              <a:endParaRPr lang="en-GB" noProof="0" dirty="0"/>
            </a:p>
            <a:p>
              <a:endParaRPr lang="en-GB" noProof="0" dirty="0"/>
            </a:p>
            <a:p>
              <a:endParaRPr lang="en-GB" noProof="0" dirty="0"/>
            </a:p>
          </p:txBody>
        </p:sp>
        <p:pic>
          <p:nvPicPr>
            <p:cNvPr id="35" name="Picture 34" descr="A map of the world&#10;&#10;AI-generated content may be incorrect.">
              <a:extLst>
                <a:ext uri="{FF2B5EF4-FFF2-40B4-BE49-F238E27FC236}">
                  <a16:creationId xmlns:a16="http://schemas.microsoft.com/office/drawing/2014/main" id="{CB119343-EEE5-75D9-CE37-E10F8DCCD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52" y="3653315"/>
              <a:ext cx="4732316" cy="236458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26AAF1-F71B-8F20-2BF2-DF79CDDAC0DA}"/>
                </a:ext>
              </a:extLst>
            </p:cNvPr>
            <p:cNvSpPr txBox="1"/>
            <p:nvPr/>
          </p:nvSpPr>
          <p:spPr>
            <a:xfrm>
              <a:off x="1134946" y="5897923"/>
              <a:ext cx="424032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CTBTO: Comprehensive Nuclear-Test-Ban Treaty Organization</a:t>
              </a:r>
            </a:p>
            <a:p>
              <a:r>
                <a:rPr lang="en-CA" sz="1200" dirty="0"/>
                <a:t>IMS: International Monitoring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45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07CC4-A528-89C6-334F-776B72725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0E3E2B-2778-D826-5B8A-F5CC371263DE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measurement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114ACF-01CA-E967-59EC-11CA4911FF3D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9C66D2A-A77E-C470-833C-AEC74CD6F491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EB6E32B-2FEC-B446-339F-A5C0070EF3F2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C1C5A00-38CC-3E88-3D05-B9D5EE61C27D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B1D2F4-EDBC-D2A6-B1D0-9EE38F524A1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ED433-AAE2-9CE9-8F55-87F6A1D7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D2DBF14-D115-C0BB-9222-97B9AC29C958}"/>
              </a:ext>
            </a:extLst>
          </p:cNvPr>
          <p:cNvGrpSpPr/>
          <p:nvPr/>
        </p:nvGrpSpPr>
        <p:grpSpPr>
          <a:xfrm>
            <a:off x="6480937" y="1467598"/>
            <a:ext cx="5463644" cy="4531424"/>
            <a:chOff x="6480937" y="1467598"/>
            <a:chExt cx="5463644" cy="4531424"/>
          </a:xfrm>
        </p:grpSpPr>
        <p:pic>
          <p:nvPicPr>
            <p:cNvPr id="7" name="Content Placeholder 8">
              <a:extLst>
                <a:ext uri="{FF2B5EF4-FFF2-40B4-BE49-F238E27FC236}">
                  <a16:creationId xmlns:a16="http://schemas.microsoft.com/office/drawing/2014/main" id="{A9DA878E-3392-3D0A-31D5-D1002245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9900" y="1737957"/>
              <a:ext cx="5384681" cy="40913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946E40-3DE2-26B0-039C-9F45281551DD}"/>
                </a:ext>
              </a:extLst>
            </p:cNvPr>
            <p:cNvSpPr txBox="1"/>
            <p:nvPr/>
          </p:nvSpPr>
          <p:spPr>
            <a:xfrm>
              <a:off x="8829203" y="3990096"/>
              <a:ext cx="21633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2018-2021 average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BDAD70-83CD-B560-F7EC-4101CA385309}"/>
                </a:ext>
              </a:extLst>
            </p:cNvPr>
            <p:cNvSpPr/>
            <p:nvPr/>
          </p:nvSpPr>
          <p:spPr>
            <a:xfrm>
              <a:off x="7879938" y="1889494"/>
              <a:ext cx="1954739" cy="881270"/>
            </a:xfrm>
            <a:custGeom>
              <a:avLst/>
              <a:gdLst>
                <a:gd name="connsiteX0" fmla="*/ 5317 w 2200940"/>
                <a:gd name="connsiteY0" fmla="*/ 21265 h 994144"/>
                <a:gd name="connsiteX1" fmla="*/ 2195624 w 2200940"/>
                <a:gd name="connsiteY1" fmla="*/ 0 h 994144"/>
                <a:gd name="connsiteX2" fmla="*/ 2200940 w 2200940"/>
                <a:gd name="connsiteY2" fmla="*/ 818707 h 994144"/>
                <a:gd name="connsiteX3" fmla="*/ 1100470 w 2200940"/>
                <a:gd name="connsiteY3" fmla="*/ 813390 h 994144"/>
                <a:gd name="connsiteX4" fmla="*/ 940982 w 2200940"/>
                <a:gd name="connsiteY4" fmla="*/ 994144 h 994144"/>
                <a:gd name="connsiteX5" fmla="*/ 627321 w 2200940"/>
                <a:gd name="connsiteY5" fmla="*/ 776176 h 994144"/>
                <a:gd name="connsiteX6" fmla="*/ 0 w 2200940"/>
                <a:gd name="connsiteY6" fmla="*/ 760228 h 994144"/>
                <a:gd name="connsiteX7" fmla="*/ 5317 w 2200940"/>
                <a:gd name="connsiteY7" fmla="*/ 21265 h 99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940" h="994144">
                  <a:moveTo>
                    <a:pt x="5317" y="21265"/>
                  </a:moveTo>
                  <a:lnTo>
                    <a:pt x="2195624" y="0"/>
                  </a:lnTo>
                  <a:lnTo>
                    <a:pt x="2200940" y="818707"/>
                  </a:lnTo>
                  <a:lnTo>
                    <a:pt x="1100470" y="813390"/>
                  </a:lnTo>
                  <a:lnTo>
                    <a:pt x="940982" y="994144"/>
                  </a:lnTo>
                  <a:lnTo>
                    <a:pt x="627321" y="776176"/>
                  </a:lnTo>
                  <a:lnTo>
                    <a:pt x="0" y="760228"/>
                  </a:lnTo>
                  <a:cubicBezTo>
                    <a:pt x="1772" y="513907"/>
                    <a:pt x="3545" y="267586"/>
                    <a:pt x="5317" y="21265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236BC1-E018-1DD6-BE94-F892EE880663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9910878" y="2913386"/>
              <a:ext cx="210684" cy="10767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AEC478-AFB7-2758-6B29-C5F5FB294D4B}"/>
                </a:ext>
              </a:extLst>
            </p:cNvPr>
            <p:cNvSpPr txBox="1"/>
            <p:nvPr/>
          </p:nvSpPr>
          <p:spPr>
            <a:xfrm>
              <a:off x="7255901" y="5629690"/>
              <a:ext cx="423789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Decidecade</a:t>
              </a:r>
              <a:r>
                <a:rPr lang="en-US" dirty="0"/>
                <a:t> band </a:t>
              </a:r>
              <a:r>
                <a:rPr lang="en-US" dirty="0" err="1"/>
                <a:t>centre</a:t>
              </a:r>
              <a:r>
                <a:rPr lang="en-US" dirty="0"/>
                <a:t> frequency / Hz</a:t>
              </a:r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BC0842-8A7C-5F57-F315-325798875717}"/>
                </a:ext>
              </a:extLst>
            </p:cNvPr>
            <p:cNvSpPr txBox="1"/>
            <p:nvPr/>
          </p:nvSpPr>
          <p:spPr>
            <a:xfrm rot="16200000">
              <a:off x="5775340" y="2853622"/>
              <a:ext cx="1780526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Sound energy</a:t>
              </a:r>
              <a:endParaRPr lang="en-CA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CE8322-75E9-D5B1-536D-F78E0147A898}"/>
                </a:ext>
              </a:extLst>
            </p:cNvPr>
            <p:cNvGrpSpPr/>
            <p:nvPr/>
          </p:nvGrpSpPr>
          <p:grpSpPr>
            <a:xfrm>
              <a:off x="6886569" y="4723490"/>
              <a:ext cx="507532" cy="870751"/>
              <a:chOff x="6487084" y="4750679"/>
              <a:chExt cx="507532" cy="87075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6FAE57D-D333-CC55-7A98-5953767181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2223" y="5237188"/>
                <a:ext cx="2623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69737E-264D-8E14-2EF7-165B5556EF7F}"/>
                  </a:ext>
                </a:extLst>
              </p:cNvPr>
              <p:cNvSpPr txBox="1"/>
              <p:nvPr/>
            </p:nvSpPr>
            <p:spPr>
              <a:xfrm rot="16200000">
                <a:off x="6236374" y="5001389"/>
                <a:ext cx="87075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0.1 MJ</a:t>
                </a:r>
                <a:endParaRPr lang="en-CA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0995BA-2F48-D485-5338-BD5D6F3B7D1D}"/>
                </a:ext>
              </a:extLst>
            </p:cNvPr>
            <p:cNvGrpSpPr/>
            <p:nvPr/>
          </p:nvGrpSpPr>
          <p:grpSpPr>
            <a:xfrm>
              <a:off x="6894319" y="3214835"/>
              <a:ext cx="591970" cy="684803"/>
              <a:chOff x="6370444" y="3405335"/>
              <a:chExt cx="591970" cy="684803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55EA1A4-8E5B-3513-76B2-185C3E115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0021" y="3742362"/>
                <a:ext cx="2623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6BC6B5-91F9-3AD6-1C7E-FB7CC89E9D48}"/>
                  </a:ext>
                </a:extLst>
              </p:cNvPr>
              <p:cNvSpPr txBox="1"/>
              <p:nvPr/>
            </p:nvSpPr>
            <p:spPr>
              <a:xfrm rot="16200000">
                <a:off x="6212708" y="3563071"/>
                <a:ext cx="68480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MJ</a:t>
                </a:r>
                <a:endParaRPr lang="en-CA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26BD33-4064-F835-F199-78E2B70D7AD5}"/>
                </a:ext>
              </a:extLst>
            </p:cNvPr>
            <p:cNvGrpSpPr/>
            <p:nvPr/>
          </p:nvGrpSpPr>
          <p:grpSpPr>
            <a:xfrm>
              <a:off x="6899716" y="1467598"/>
              <a:ext cx="516325" cy="813043"/>
              <a:chOff x="6366316" y="1486648"/>
              <a:chExt cx="516325" cy="8130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5EBAB6C-4FC7-E9B4-F622-F407D6D68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0248" y="1908544"/>
                <a:ext cx="2623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82D8A8-5607-D808-382D-AA01234BAE49}"/>
                  </a:ext>
                </a:extLst>
              </p:cNvPr>
              <p:cNvSpPr txBox="1"/>
              <p:nvPr/>
            </p:nvSpPr>
            <p:spPr>
              <a:xfrm rot="16200000">
                <a:off x="6144460" y="1708504"/>
                <a:ext cx="81304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 MJ</a:t>
                </a:r>
                <a:endParaRPr lang="en-CA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681F58-09B4-BF75-48C6-AFFF1EEA297F}"/>
                </a:ext>
              </a:extLst>
            </p:cNvPr>
            <p:cNvSpPr txBox="1"/>
            <p:nvPr/>
          </p:nvSpPr>
          <p:spPr>
            <a:xfrm>
              <a:off x="10379811" y="3354965"/>
              <a:ext cx="77957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rgbClr val="FF0000"/>
                  </a:solidFill>
                </a:rPr>
                <a:t>N Pacific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947765-9B40-CF19-B758-C4DBC5E71FC5}"/>
                </a:ext>
              </a:extLst>
            </p:cNvPr>
            <p:cNvSpPr txBox="1"/>
            <p:nvPr/>
          </p:nvSpPr>
          <p:spPr>
            <a:xfrm>
              <a:off x="8547193" y="3508834"/>
              <a:ext cx="83843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rgbClr val="C00000"/>
                  </a:solidFill>
                </a:rPr>
                <a:t>N Atlantic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3A4DED-5BD3-E230-7554-5A4267CEEB89}"/>
                </a:ext>
              </a:extLst>
            </p:cNvPr>
            <p:cNvSpPr txBox="1"/>
            <p:nvPr/>
          </p:nvSpPr>
          <p:spPr>
            <a:xfrm>
              <a:off x="10856344" y="4717560"/>
              <a:ext cx="77155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accent3">
                      <a:lumMod val="75000"/>
                    </a:schemeClr>
                  </a:solidFill>
                </a:rPr>
                <a:t>S Pacific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4BFE64-E64D-CE21-58D8-8A35D2BB8B70}"/>
              </a:ext>
            </a:extLst>
          </p:cNvPr>
          <p:cNvGrpSpPr/>
          <p:nvPr/>
        </p:nvGrpSpPr>
        <p:grpSpPr>
          <a:xfrm>
            <a:off x="154941" y="1816441"/>
            <a:ext cx="7722234" cy="4543147"/>
            <a:chOff x="154941" y="1816441"/>
            <a:chExt cx="7722234" cy="454314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C048015-6260-FCF1-CB5E-ADA97E405A94}"/>
                </a:ext>
              </a:extLst>
            </p:cNvPr>
            <p:cNvSpPr txBox="1"/>
            <p:nvPr/>
          </p:nvSpPr>
          <p:spPr>
            <a:xfrm>
              <a:off x="154941" y="1816441"/>
              <a:ext cx="7722234" cy="378565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de-DE"/>
              </a:defPPr>
              <a:lvl1pPr algn="just">
                <a:defRPr sz="2000" b="0" i="0">
                  <a:effectLst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Geographically sparse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CTBTO (IMS): 8 hydrophones (CTBTO, 2024)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NE Pacific: 3 hydrophones (Curtis, 1999)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/>
                <a:t>Total: 11 hydrophones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CA" dirty="0"/>
                <a:t>100 million km</a:t>
              </a:r>
              <a:r>
                <a:rPr lang="en-CA" baseline="30000" dirty="0"/>
                <a:t>3</a:t>
              </a:r>
              <a:r>
                <a:rPr lang="en-CA" dirty="0"/>
                <a:t> each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CA" dirty="0"/>
                <a:t>Circle of radius 3000 km</a:t>
              </a:r>
            </a:p>
            <a:p>
              <a:endParaRPr lang="en-GB" noProof="0" dirty="0"/>
            </a:p>
            <a:p>
              <a:endParaRPr lang="en-GB" noProof="0" dirty="0"/>
            </a:p>
            <a:p>
              <a:endParaRPr lang="en-GB" noProof="0" dirty="0"/>
            </a:p>
            <a:p>
              <a:endParaRPr lang="en-GB" noProof="0" dirty="0"/>
            </a:p>
          </p:txBody>
        </p:sp>
        <p:pic>
          <p:nvPicPr>
            <p:cNvPr id="35" name="Picture 34" descr="A map of the world&#10;&#10;AI-generated content may be incorrect.">
              <a:extLst>
                <a:ext uri="{FF2B5EF4-FFF2-40B4-BE49-F238E27FC236}">
                  <a16:creationId xmlns:a16="http://schemas.microsoft.com/office/drawing/2014/main" id="{9021C4A0-4DAF-BBB3-5744-6FB044309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52" y="3653315"/>
              <a:ext cx="4732316" cy="236458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B96806-84C6-9B63-E76F-216D230CD06C}"/>
                </a:ext>
              </a:extLst>
            </p:cNvPr>
            <p:cNvSpPr txBox="1"/>
            <p:nvPr/>
          </p:nvSpPr>
          <p:spPr>
            <a:xfrm>
              <a:off x="1134946" y="5897923"/>
              <a:ext cx="424032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CTBTO: Comprehensive Nuclear-Test-Ban Treaty Organization</a:t>
              </a:r>
            </a:p>
            <a:p>
              <a:r>
                <a:rPr lang="en-CA" sz="1200" dirty="0"/>
                <a:t>IMS: International Monitoring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4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E280-39D3-1C63-54D1-8683DE36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DEBB6E-A0B6-4A8A-8A4A-18E0501D0FF9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(1)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639749-2A47-F585-3E41-2BD5FF3536BB}"/>
              </a:ext>
            </a:extLst>
          </p:cNvPr>
          <p:cNvSpPr txBox="1"/>
          <p:nvPr/>
        </p:nvSpPr>
        <p:spPr>
          <a:xfrm>
            <a:off x="-140806" y="1856510"/>
            <a:ext cx="7722234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768277-AD63-E5D5-A649-464E91A43AD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4FA5C8-D591-62F9-9FE5-B3860482C95A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0E8E0E0-676C-77EC-2C0D-67D6F4C01AD0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1A0AF15-74D7-9D3B-2A02-38EF8F5040FD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94FFF-66C8-68F5-CD7E-B3A2F060B58C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96E6B-6B8F-4FB8-6129-CF2D5EEA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102C3B6-A115-7239-F3D9-2357B70DFCF2}"/>
              </a:ext>
            </a:extLst>
          </p:cNvPr>
          <p:cNvGrpSpPr/>
          <p:nvPr/>
        </p:nvGrpSpPr>
        <p:grpSpPr>
          <a:xfrm>
            <a:off x="1079145" y="1372869"/>
            <a:ext cx="3930079" cy="5141255"/>
            <a:chOff x="690037" y="1372869"/>
            <a:chExt cx="3930079" cy="51412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A62C89-A9F1-CACE-C13E-E47B418A6F2E}"/>
                </a:ext>
              </a:extLst>
            </p:cNvPr>
            <p:cNvGrpSpPr/>
            <p:nvPr/>
          </p:nvGrpSpPr>
          <p:grpSpPr>
            <a:xfrm>
              <a:off x="864245" y="4046634"/>
              <a:ext cx="3755871" cy="2467490"/>
              <a:chOff x="-75771" y="4046634"/>
              <a:chExt cx="3755871" cy="24674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A533771-4AF6-2AAB-3DDD-B363410E886D}"/>
                  </a:ext>
                </a:extLst>
              </p:cNvPr>
              <p:cNvGrpSpPr/>
              <p:nvPr/>
            </p:nvGrpSpPr>
            <p:grpSpPr>
              <a:xfrm>
                <a:off x="-75771" y="4046634"/>
                <a:ext cx="3755871" cy="2467490"/>
                <a:chOff x="-170075" y="3383933"/>
                <a:chExt cx="5313374" cy="3100787"/>
              </a:xfrm>
            </p:grpSpPr>
            <p:pic>
              <p:nvPicPr>
                <p:cNvPr id="16" name="Picture 15" descr="A graph of a container&#10;&#10;AI-generated content may be incorrect.">
                  <a:extLst>
                    <a:ext uri="{FF2B5EF4-FFF2-40B4-BE49-F238E27FC236}">
                      <a16:creationId xmlns:a16="http://schemas.microsoft.com/office/drawing/2014/main" id="{694A81B3-27B7-6974-1FDE-CA99818FB5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9005" y="3429000"/>
                  <a:ext cx="4074294" cy="3055720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111073-F1C7-FCD1-974B-65525846F1B8}"/>
                    </a:ext>
                  </a:extLst>
                </p:cNvPr>
                <p:cNvSpPr txBox="1"/>
                <p:nvPr/>
              </p:nvSpPr>
              <p:spPr>
                <a:xfrm rot="5400000">
                  <a:off x="-1480232" y="4694090"/>
                  <a:ext cx="3055721" cy="4354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ECHO*: </a:t>
                  </a:r>
                  <a:r>
                    <a:rPr lang="en-CA" sz="1400" dirty="0"/>
                    <a:t>MacGillivray 2019)</a:t>
                  </a:r>
                </a:p>
              </p:txBody>
            </p: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A28BB0E-BF0F-B112-F229-5D3C2D96E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271" y="4169301"/>
                <a:ext cx="1086147" cy="565701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640847-20DB-0568-5255-62DCF996DD1C}"/>
                </a:ext>
              </a:extLst>
            </p:cNvPr>
            <p:cNvGrpSpPr/>
            <p:nvPr/>
          </p:nvGrpSpPr>
          <p:grpSpPr>
            <a:xfrm>
              <a:off x="690037" y="1372869"/>
              <a:ext cx="3898479" cy="2376213"/>
              <a:chOff x="690037" y="1372869"/>
              <a:chExt cx="3898479" cy="2376213"/>
            </a:xfrm>
          </p:grpSpPr>
          <p:pic>
            <p:nvPicPr>
              <p:cNvPr id="22" name="Picture 21" descr="A graph with green lines&#10;&#10;AI-generated content may be incorrect.">
                <a:extLst>
                  <a:ext uri="{FF2B5EF4-FFF2-40B4-BE49-F238E27FC236}">
                    <a16:creationId xmlns:a16="http://schemas.microsoft.com/office/drawing/2014/main" id="{AC8DEFD7-8DB4-EE6D-007F-771225379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516" y="1589082"/>
                <a:ext cx="2880000" cy="21600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DA6B6F-ADE3-FDD4-E699-FD6A9EF37FCD}"/>
                  </a:ext>
                </a:extLst>
              </p:cNvPr>
              <p:cNvSpPr txBox="1"/>
              <p:nvPr/>
            </p:nvSpPr>
            <p:spPr>
              <a:xfrm rot="5400000">
                <a:off x="-106496" y="2415920"/>
                <a:ext cx="211628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Blue whales: Thode 2000</a:t>
                </a:r>
              </a:p>
              <a:p>
                <a:r>
                  <a:rPr lang="en-CA" sz="1400" dirty="0"/>
                  <a:t>Fin whales: Garcia 2018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EB5E51D-F8F0-423F-4A5C-2B07945B60B0}"/>
                  </a:ext>
                </a:extLst>
              </p:cNvPr>
              <p:cNvGrpSpPr/>
              <p:nvPr/>
            </p:nvGrpSpPr>
            <p:grpSpPr>
              <a:xfrm>
                <a:off x="2384705" y="1372869"/>
                <a:ext cx="1086147" cy="716400"/>
                <a:chOff x="4362449" y="2415405"/>
                <a:chExt cx="7315200" cy="4895850"/>
              </a:xfrm>
              <a:solidFill>
                <a:schemeClr val="bg1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0DDE00-937F-C268-8B0D-47014EA6E8F0}"/>
                    </a:ext>
                  </a:extLst>
                </p:cNvPr>
                <p:cNvSpPr/>
                <p:nvPr/>
              </p:nvSpPr>
              <p:spPr>
                <a:xfrm>
                  <a:off x="4362449" y="2415405"/>
                  <a:ext cx="7315200" cy="4895850"/>
                </a:xfrm>
                <a:custGeom>
                  <a:avLst/>
                  <a:gdLst>
                    <a:gd name="connsiteX0" fmla="*/ 1085850 w 7315200"/>
                    <a:gd name="connsiteY0" fmla="*/ 981075 h 4895850"/>
                    <a:gd name="connsiteX1" fmla="*/ 1447800 w 7315200"/>
                    <a:gd name="connsiteY1" fmla="*/ 1009650 h 4895850"/>
                    <a:gd name="connsiteX2" fmla="*/ 1781175 w 7315200"/>
                    <a:gd name="connsiteY2" fmla="*/ 1104900 h 4895850"/>
                    <a:gd name="connsiteX3" fmla="*/ 2219325 w 7315200"/>
                    <a:gd name="connsiteY3" fmla="*/ 1285875 h 4895850"/>
                    <a:gd name="connsiteX4" fmla="*/ 2676525 w 7315200"/>
                    <a:gd name="connsiteY4" fmla="*/ 1485900 h 4895850"/>
                    <a:gd name="connsiteX5" fmla="*/ 2800350 w 7315200"/>
                    <a:gd name="connsiteY5" fmla="*/ 1466850 h 4895850"/>
                    <a:gd name="connsiteX6" fmla="*/ 2847975 w 7315200"/>
                    <a:gd name="connsiteY6" fmla="*/ 1409700 h 4895850"/>
                    <a:gd name="connsiteX7" fmla="*/ 2895600 w 7315200"/>
                    <a:gd name="connsiteY7" fmla="*/ 1352550 h 4895850"/>
                    <a:gd name="connsiteX8" fmla="*/ 2886075 w 7315200"/>
                    <a:gd name="connsiteY8" fmla="*/ 1276350 h 4895850"/>
                    <a:gd name="connsiteX9" fmla="*/ 3038475 w 7315200"/>
                    <a:gd name="connsiteY9" fmla="*/ 1333500 h 4895850"/>
                    <a:gd name="connsiteX10" fmla="*/ 3171825 w 7315200"/>
                    <a:gd name="connsiteY10" fmla="*/ 1476375 h 4895850"/>
                    <a:gd name="connsiteX11" fmla="*/ 3248025 w 7315200"/>
                    <a:gd name="connsiteY11" fmla="*/ 1619250 h 4895850"/>
                    <a:gd name="connsiteX12" fmla="*/ 3419475 w 7315200"/>
                    <a:gd name="connsiteY12" fmla="*/ 1762125 h 4895850"/>
                    <a:gd name="connsiteX13" fmla="*/ 3733800 w 7315200"/>
                    <a:gd name="connsiteY13" fmla="*/ 1990725 h 4895850"/>
                    <a:gd name="connsiteX14" fmla="*/ 4286250 w 7315200"/>
                    <a:gd name="connsiteY14" fmla="*/ 2247900 h 4895850"/>
                    <a:gd name="connsiteX15" fmla="*/ 4924425 w 7315200"/>
                    <a:gd name="connsiteY15" fmla="*/ 2571750 h 4895850"/>
                    <a:gd name="connsiteX16" fmla="*/ 5372100 w 7315200"/>
                    <a:gd name="connsiteY16" fmla="*/ 2857500 h 4895850"/>
                    <a:gd name="connsiteX17" fmla="*/ 5876925 w 7315200"/>
                    <a:gd name="connsiteY17" fmla="*/ 3143250 h 4895850"/>
                    <a:gd name="connsiteX18" fmla="*/ 6391275 w 7315200"/>
                    <a:gd name="connsiteY18" fmla="*/ 3476625 h 4895850"/>
                    <a:gd name="connsiteX19" fmla="*/ 7019925 w 7315200"/>
                    <a:gd name="connsiteY19" fmla="*/ 3914775 h 4895850"/>
                    <a:gd name="connsiteX20" fmla="*/ 7315200 w 7315200"/>
                    <a:gd name="connsiteY20" fmla="*/ 4162425 h 4895850"/>
                    <a:gd name="connsiteX21" fmla="*/ 7315200 w 7315200"/>
                    <a:gd name="connsiteY21" fmla="*/ 4324350 h 4895850"/>
                    <a:gd name="connsiteX22" fmla="*/ 7200900 w 7315200"/>
                    <a:gd name="connsiteY22" fmla="*/ 4533900 h 4895850"/>
                    <a:gd name="connsiteX23" fmla="*/ 6924675 w 7315200"/>
                    <a:gd name="connsiteY23" fmla="*/ 4629150 h 4895850"/>
                    <a:gd name="connsiteX24" fmla="*/ 6286500 w 7315200"/>
                    <a:gd name="connsiteY24" fmla="*/ 4667250 h 4895850"/>
                    <a:gd name="connsiteX25" fmla="*/ 5705475 w 7315200"/>
                    <a:gd name="connsiteY25" fmla="*/ 4562475 h 4895850"/>
                    <a:gd name="connsiteX26" fmla="*/ 5267325 w 7315200"/>
                    <a:gd name="connsiteY26" fmla="*/ 4457700 h 4895850"/>
                    <a:gd name="connsiteX27" fmla="*/ 4876800 w 7315200"/>
                    <a:gd name="connsiteY27" fmla="*/ 4295775 h 4895850"/>
                    <a:gd name="connsiteX28" fmla="*/ 4724400 w 7315200"/>
                    <a:gd name="connsiteY28" fmla="*/ 4457700 h 4895850"/>
                    <a:gd name="connsiteX29" fmla="*/ 4562475 w 7315200"/>
                    <a:gd name="connsiteY29" fmla="*/ 4629150 h 4895850"/>
                    <a:gd name="connsiteX30" fmla="*/ 4324350 w 7315200"/>
                    <a:gd name="connsiteY30" fmla="*/ 4772025 h 4895850"/>
                    <a:gd name="connsiteX31" fmla="*/ 4133850 w 7315200"/>
                    <a:gd name="connsiteY31" fmla="*/ 4876800 h 4895850"/>
                    <a:gd name="connsiteX32" fmla="*/ 3876675 w 7315200"/>
                    <a:gd name="connsiteY32" fmla="*/ 4895850 h 4895850"/>
                    <a:gd name="connsiteX33" fmla="*/ 3724275 w 7315200"/>
                    <a:gd name="connsiteY33" fmla="*/ 4800600 h 4895850"/>
                    <a:gd name="connsiteX34" fmla="*/ 3914775 w 7315200"/>
                    <a:gd name="connsiteY34" fmla="*/ 4638675 h 4895850"/>
                    <a:gd name="connsiteX35" fmla="*/ 4133850 w 7315200"/>
                    <a:gd name="connsiteY35" fmla="*/ 4314825 h 4895850"/>
                    <a:gd name="connsiteX36" fmla="*/ 4295775 w 7315200"/>
                    <a:gd name="connsiteY36" fmla="*/ 4162425 h 4895850"/>
                    <a:gd name="connsiteX37" fmla="*/ 4267200 w 7315200"/>
                    <a:gd name="connsiteY37" fmla="*/ 4124325 h 4895850"/>
                    <a:gd name="connsiteX38" fmla="*/ 3990975 w 7315200"/>
                    <a:gd name="connsiteY38" fmla="*/ 3933825 h 4895850"/>
                    <a:gd name="connsiteX39" fmla="*/ 3914775 w 7315200"/>
                    <a:gd name="connsiteY39" fmla="*/ 3933825 h 4895850"/>
                    <a:gd name="connsiteX40" fmla="*/ 3657600 w 7315200"/>
                    <a:gd name="connsiteY40" fmla="*/ 3981450 h 4895850"/>
                    <a:gd name="connsiteX41" fmla="*/ 3276600 w 7315200"/>
                    <a:gd name="connsiteY41" fmla="*/ 4000500 h 4895850"/>
                    <a:gd name="connsiteX42" fmla="*/ 2943225 w 7315200"/>
                    <a:gd name="connsiteY42" fmla="*/ 3990975 h 4895850"/>
                    <a:gd name="connsiteX43" fmla="*/ 2552700 w 7315200"/>
                    <a:gd name="connsiteY43" fmla="*/ 3829050 h 4895850"/>
                    <a:gd name="connsiteX44" fmla="*/ 2371725 w 7315200"/>
                    <a:gd name="connsiteY44" fmla="*/ 3695700 h 4895850"/>
                    <a:gd name="connsiteX45" fmla="*/ 2333625 w 7315200"/>
                    <a:gd name="connsiteY45" fmla="*/ 3571875 h 4895850"/>
                    <a:gd name="connsiteX46" fmla="*/ 2476500 w 7315200"/>
                    <a:gd name="connsiteY46" fmla="*/ 3524250 h 4895850"/>
                    <a:gd name="connsiteX47" fmla="*/ 2905125 w 7315200"/>
                    <a:gd name="connsiteY47" fmla="*/ 3552825 h 4895850"/>
                    <a:gd name="connsiteX48" fmla="*/ 3238500 w 7315200"/>
                    <a:gd name="connsiteY48" fmla="*/ 3543300 h 4895850"/>
                    <a:gd name="connsiteX49" fmla="*/ 3124200 w 7315200"/>
                    <a:gd name="connsiteY49" fmla="*/ 3457575 h 4895850"/>
                    <a:gd name="connsiteX50" fmla="*/ 2971800 w 7315200"/>
                    <a:gd name="connsiteY50" fmla="*/ 3314700 h 4895850"/>
                    <a:gd name="connsiteX51" fmla="*/ 2571750 w 7315200"/>
                    <a:gd name="connsiteY51" fmla="*/ 3009900 h 4895850"/>
                    <a:gd name="connsiteX52" fmla="*/ 2295525 w 7315200"/>
                    <a:gd name="connsiteY52" fmla="*/ 2714625 h 4895850"/>
                    <a:gd name="connsiteX53" fmla="*/ 1933575 w 7315200"/>
                    <a:gd name="connsiteY53" fmla="*/ 2238375 h 4895850"/>
                    <a:gd name="connsiteX54" fmla="*/ 1733550 w 7315200"/>
                    <a:gd name="connsiteY54" fmla="*/ 1981200 h 4895850"/>
                    <a:gd name="connsiteX55" fmla="*/ 1457325 w 7315200"/>
                    <a:gd name="connsiteY55" fmla="*/ 1638300 h 4895850"/>
                    <a:gd name="connsiteX56" fmla="*/ 1295400 w 7315200"/>
                    <a:gd name="connsiteY56" fmla="*/ 1466850 h 4895850"/>
                    <a:gd name="connsiteX57" fmla="*/ 1009650 w 7315200"/>
                    <a:gd name="connsiteY57" fmla="*/ 1209675 h 4895850"/>
                    <a:gd name="connsiteX58" fmla="*/ 876300 w 7315200"/>
                    <a:gd name="connsiteY58" fmla="*/ 1152525 h 4895850"/>
                    <a:gd name="connsiteX59" fmla="*/ 514350 w 7315200"/>
                    <a:gd name="connsiteY59" fmla="*/ 1247775 h 4895850"/>
                    <a:gd name="connsiteX60" fmla="*/ 200025 w 7315200"/>
                    <a:gd name="connsiteY60" fmla="*/ 1228725 h 4895850"/>
                    <a:gd name="connsiteX61" fmla="*/ 0 w 7315200"/>
                    <a:gd name="connsiteY61" fmla="*/ 1095375 h 4895850"/>
                    <a:gd name="connsiteX62" fmla="*/ 28575 w 7315200"/>
                    <a:gd name="connsiteY62" fmla="*/ 1019175 h 4895850"/>
                    <a:gd name="connsiteX63" fmla="*/ 190500 w 7315200"/>
                    <a:gd name="connsiteY63" fmla="*/ 923925 h 4895850"/>
                    <a:gd name="connsiteX64" fmla="*/ 371475 w 7315200"/>
                    <a:gd name="connsiteY64" fmla="*/ 904875 h 4895850"/>
                    <a:gd name="connsiteX65" fmla="*/ 752475 w 7315200"/>
                    <a:gd name="connsiteY65" fmla="*/ 752475 h 4895850"/>
                    <a:gd name="connsiteX66" fmla="*/ 781050 w 7315200"/>
                    <a:gd name="connsiteY66" fmla="*/ 495300 h 4895850"/>
                    <a:gd name="connsiteX67" fmla="*/ 762000 w 7315200"/>
                    <a:gd name="connsiteY67" fmla="*/ 238125 h 4895850"/>
                    <a:gd name="connsiteX68" fmla="*/ 695325 w 7315200"/>
                    <a:gd name="connsiteY68" fmla="*/ 28575 h 4895850"/>
                    <a:gd name="connsiteX69" fmla="*/ 790575 w 7315200"/>
                    <a:gd name="connsiteY69" fmla="*/ 0 h 4895850"/>
                    <a:gd name="connsiteX70" fmla="*/ 1057275 w 7315200"/>
                    <a:gd name="connsiteY70" fmla="*/ 200025 h 4895850"/>
                    <a:gd name="connsiteX71" fmla="*/ 1123950 w 7315200"/>
                    <a:gd name="connsiteY71" fmla="*/ 552450 h 4895850"/>
                    <a:gd name="connsiteX72" fmla="*/ 1133475 w 7315200"/>
                    <a:gd name="connsiteY72" fmla="*/ 781050 h 4895850"/>
                    <a:gd name="connsiteX73" fmla="*/ 1085850 w 7315200"/>
                    <a:gd name="connsiteY73" fmla="*/ 981075 h 489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7315200" h="4895850">
                      <a:moveTo>
                        <a:pt x="1085850" y="981075"/>
                      </a:moveTo>
                      <a:lnTo>
                        <a:pt x="1447800" y="1009650"/>
                      </a:lnTo>
                      <a:lnTo>
                        <a:pt x="1781175" y="1104900"/>
                      </a:lnTo>
                      <a:lnTo>
                        <a:pt x="2219325" y="1285875"/>
                      </a:lnTo>
                      <a:lnTo>
                        <a:pt x="2676525" y="1485900"/>
                      </a:lnTo>
                      <a:lnTo>
                        <a:pt x="2800350" y="1466850"/>
                      </a:lnTo>
                      <a:lnTo>
                        <a:pt x="2847975" y="1409700"/>
                      </a:lnTo>
                      <a:lnTo>
                        <a:pt x="2895600" y="1352550"/>
                      </a:lnTo>
                      <a:lnTo>
                        <a:pt x="2886075" y="1276350"/>
                      </a:lnTo>
                      <a:lnTo>
                        <a:pt x="3038475" y="1333500"/>
                      </a:lnTo>
                      <a:lnTo>
                        <a:pt x="3171825" y="1476375"/>
                      </a:lnTo>
                      <a:lnTo>
                        <a:pt x="3248025" y="1619250"/>
                      </a:lnTo>
                      <a:lnTo>
                        <a:pt x="3419475" y="1762125"/>
                      </a:lnTo>
                      <a:lnTo>
                        <a:pt x="3733800" y="1990725"/>
                      </a:lnTo>
                      <a:lnTo>
                        <a:pt x="4286250" y="2247900"/>
                      </a:lnTo>
                      <a:lnTo>
                        <a:pt x="4924425" y="2571750"/>
                      </a:lnTo>
                      <a:lnTo>
                        <a:pt x="5372100" y="2857500"/>
                      </a:lnTo>
                      <a:lnTo>
                        <a:pt x="5876925" y="3143250"/>
                      </a:lnTo>
                      <a:lnTo>
                        <a:pt x="6391275" y="3476625"/>
                      </a:lnTo>
                      <a:lnTo>
                        <a:pt x="7019925" y="3914775"/>
                      </a:lnTo>
                      <a:lnTo>
                        <a:pt x="7315200" y="4162425"/>
                      </a:lnTo>
                      <a:lnTo>
                        <a:pt x="7315200" y="4324350"/>
                      </a:lnTo>
                      <a:lnTo>
                        <a:pt x="7200900" y="4533900"/>
                      </a:lnTo>
                      <a:lnTo>
                        <a:pt x="6924675" y="4629150"/>
                      </a:lnTo>
                      <a:lnTo>
                        <a:pt x="6286500" y="4667250"/>
                      </a:lnTo>
                      <a:lnTo>
                        <a:pt x="5705475" y="4562475"/>
                      </a:lnTo>
                      <a:lnTo>
                        <a:pt x="5267325" y="4457700"/>
                      </a:lnTo>
                      <a:lnTo>
                        <a:pt x="4876800" y="4295775"/>
                      </a:lnTo>
                      <a:lnTo>
                        <a:pt x="4724400" y="4457700"/>
                      </a:lnTo>
                      <a:lnTo>
                        <a:pt x="4562475" y="4629150"/>
                      </a:lnTo>
                      <a:lnTo>
                        <a:pt x="4324350" y="4772025"/>
                      </a:lnTo>
                      <a:lnTo>
                        <a:pt x="4133850" y="4876800"/>
                      </a:lnTo>
                      <a:lnTo>
                        <a:pt x="3876675" y="4895850"/>
                      </a:lnTo>
                      <a:lnTo>
                        <a:pt x="3724275" y="4800600"/>
                      </a:lnTo>
                      <a:lnTo>
                        <a:pt x="3914775" y="4638675"/>
                      </a:lnTo>
                      <a:lnTo>
                        <a:pt x="4133850" y="4314825"/>
                      </a:lnTo>
                      <a:lnTo>
                        <a:pt x="4295775" y="4162425"/>
                      </a:lnTo>
                      <a:lnTo>
                        <a:pt x="4267200" y="4124325"/>
                      </a:lnTo>
                      <a:lnTo>
                        <a:pt x="3990975" y="3933825"/>
                      </a:lnTo>
                      <a:lnTo>
                        <a:pt x="3914775" y="3933825"/>
                      </a:lnTo>
                      <a:lnTo>
                        <a:pt x="3657600" y="3981450"/>
                      </a:lnTo>
                      <a:lnTo>
                        <a:pt x="3276600" y="4000500"/>
                      </a:lnTo>
                      <a:lnTo>
                        <a:pt x="2943225" y="3990975"/>
                      </a:lnTo>
                      <a:lnTo>
                        <a:pt x="2552700" y="3829050"/>
                      </a:lnTo>
                      <a:lnTo>
                        <a:pt x="2371725" y="3695700"/>
                      </a:lnTo>
                      <a:lnTo>
                        <a:pt x="2333625" y="3571875"/>
                      </a:lnTo>
                      <a:lnTo>
                        <a:pt x="2476500" y="3524250"/>
                      </a:lnTo>
                      <a:lnTo>
                        <a:pt x="2905125" y="3552825"/>
                      </a:lnTo>
                      <a:lnTo>
                        <a:pt x="3238500" y="3543300"/>
                      </a:lnTo>
                      <a:lnTo>
                        <a:pt x="3124200" y="3457575"/>
                      </a:lnTo>
                      <a:lnTo>
                        <a:pt x="2971800" y="3314700"/>
                      </a:lnTo>
                      <a:lnTo>
                        <a:pt x="2571750" y="3009900"/>
                      </a:lnTo>
                      <a:lnTo>
                        <a:pt x="2295525" y="2714625"/>
                      </a:lnTo>
                      <a:lnTo>
                        <a:pt x="1933575" y="2238375"/>
                      </a:lnTo>
                      <a:lnTo>
                        <a:pt x="1733550" y="1981200"/>
                      </a:lnTo>
                      <a:lnTo>
                        <a:pt x="1457325" y="1638300"/>
                      </a:lnTo>
                      <a:lnTo>
                        <a:pt x="1295400" y="1466850"/>
                      </a:lnTo>
                      <a:lnTo>
                        <a:pt x="1009650" y="1209675"/>
                      </a:lnTo>
                      <a:lnTo>
                        <a:pt x="876300" y="1152525"/>
                      </a:lnTo>
                      <a:lnTo>
                        <a:pt x="514350" y="1247775"/>
                      </a:lnTo>
                      <a:lnTo>
                        <a:pt x="200025" y="1228725"/>
                      </a:lnTo>
                      <a:lnTo>
                        <a:pt x="0" y="1095375"/>
                      </a:lnTo>
                      <a:lnTo>
                        <a:pt x="28575" y="1019175"/>
                      </a:lnTo>
                      <a:lnTo>
                        <a:pt x="190500" y="923925"/>
                      </a:lnTo>
                      <a:lnTo>
                        <a:pt x="371475" y="904875"/>
                      </a:lnTo>
                      <a:lnTo>
                        <a:pt x="752475" y="752475"/>
                      </a:lnTo>
                      <a:lnTo>
                        <a:pt x="781050" y="495300"/>
                      </a:lnTo>
                      <a:lnTo>
                        <a:pt x="762000" y="238125"/>
                      </a:lnTo>
                      <a:lnTo>
                        <a:pt x="695325" y="28575"/>
                      </a:lnTo>
                      <a:lnTo>
                        <a:pt x="790575" y="0"/>
                      </a:lnTo>
                      <a:lnTo>
                        <a:pt x="1057275" y="200025"/>
                      </a:lnTo>
                      <a:lnTo>
                        <a:pt x="1123950" y="552450"/>
                      </a:lnTo>
                      <a:lnTo>
                        <a:pt x="1133475" y="781050"/>
                      </a:lnTo>
                      <a:lnTo>
                        <a:pt x="1085850" y="981075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2868BB6-7ACF-4013-30C0-0AAB8228B005}"/>
                    </a:ext>
                  </a:extLst>
                </p:cNvPr>
                <p:cNvSpPr/>
                <p:nvPr/>
              </p:nvSpPr>
              <p:spPr>
                <a:xfrm>
                  <a:off x="8020050" y="4505325"/>
                  <a:ext cx="2152650" cy="923925"/>
                </a:xfrm>
                <a:custGeom>
                  <a:avLst/>
                  <a:gdLst>
                    <a:gd name="connsiteX0" fmla="*/ 2152650 w 2152650"/>
                    <a:gd name="connsiteY0" fmla="*/ 923925 h 923925"/>
                    <a:gd name="connsiteX1" fmla="*/ 1762125 w 2152650"/>
                    <a:gd name="connsiteY1" fmla="*/ 762000 h 923925"/>
                    <a:gd name="connsiteX2" fmla="*/ 1362075 w 2152650"/>
                    <a:gd name="connsiteY2" fmla="*/ 647700 h 923925"/>
                    <a:gd name="connsiteX3" fmla="*/ 1114425 w 2152650"/>
                    <a:gd name="connsiteY3" fmla="*/ 533400 h 923925"/>
                    <a:gd name="connsiteX4" fmla="*/ 838200 w 2152650"/>
                    <a:gd name="connsiteY4" fmla="*/ 400050 h 923925"/>
                    <a:gd name="connsiteX5" fmla="*/ 619125 w 2152650"/>
                    <a:gd name="connsiteY5" fmla="*/ 257175 h 923925"/>
                    <a:gd name="connsiteX6" fmla="*/ 476250 w 2152650"/>
                    <a:gd name="connsiteY6" fmla="*/ 190500 h 923925"/>
                    <a:gd name="connsiteX7" fmla="*/ 295275 w 2152650"/>
                    <a:gd name="connsiteY7" fmla="*/ 247650 h 923925"/>
                    <a:gd name="connsiteX8" fmla="*/ 152400 w 2152650"/>
                    <a:gd name="connsiteY8" fmla="*/ 295275 h 923925"/>
                    <a:gd name="connsiteX9" fmla="*/ 0 w 2152650"/>
                    <a:gd name="connsiteY9" fmla="*/ 219075 h 923925"/>
                    <a:gd name="connsiteX10" fmla="*/ 0 w 2152650"/>
                    <a:gd name="connsiteY10" fmla="*/ 104775 h 923925"/>
                    <a:gd name="connsiteX11" fmla="*/ 57150 w 2152650"/>
                    <a:gd name="connsiteY11" fmla="*/ 0 h 923925"/>
                    <a:gd name="connsiteX12" fmla="*/ 228600 w 2152650"/>
                    <a:gd name="connsiteY12" fmla="*/ 28575 h 923925"/>
                    <a:gd name="connsiteX13" fmla="*/ 285750 w 2152650"/>
                    <a:gd name="connsiteY13" fmla="*/ 76200 h 923925"/>
                    <a:gd name="connsiteX14" fmla="*/ 295275 w 2152650"/>
                    <a:gd name="connsiteY14" fmla="*/ 200025 h 923925"/>
                    <a:gd name="connsiteX15" fmla="*/ 266700 w 2152650"/>
                    <a:gd name="connsiteY15" fmla="*/ 257175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2650" h="923925">
                      <a:moveTo>
                        <a:pt x="2152650" y="923925"/>
                      </a:moveTo>
                      <a:lnTo>
                        <a:pt x="1762125" y="762000"/>
                      </a:lnTo>
                      <a:lnTo>
                        <a:pt x="1362075" y="647700"/>
                      </a:lnTo>
                      <a:lnTo>
                        <a:pt x="1114425" y="533400"/>
                      </a:lnTo>
                      <a:lnTo>
                        <a:pt x="838200" y="400050"/>
                      </a:lnTo>
                      <a:lnTo>
                        <a:pt x="619125" y="257175"/>
                      </a:lnTo>
                      <a:lnTo>
                        <a:pt x="476250" y="190500"/>
                      </a:lnTo>
                      <a:lnTo>
                        <a:pt x="295275" y="247650"/>
                      </a:lnTo>
                      <a:lnTo>
                        <a:pt x="152400" y="295275"/>
                      </a:lnTo>
                      <a:lnTo>
                        <a:pt x="0" y="219075"/>
                      </a:lnTo>
                      <a:lnTo>
                        <a:pt x="0" y="104775"/>
                      </a:lnTo>
                      <a:lnTo>
                        <a:pt x="57150" y="0"/>
                      </a:lnTo>
                      <a:lnTo>
                        <a:pt x="228600" y="28575"/>
                      </a:lnTo>
                      <a:lnTo>
                        <a:pt x="285750" y="76200"/>
                      </a:lnTo>
                      <a:lnTo>
                        <a:pt x="295275" y="200025"/>
                      </a:lnTo>
                      <a:lnTo>
                        <a:pt x="266700" y="257175"/>
                      </a:lnTo>
                    </a:path>
                  </a:pathLst>
                </a:cu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90899A6-1A5E-1A38-784F-4768A41AB919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1212616" y="2659630"/>
                <a:ext cx="495900" cy="945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DF76DB-7DD1-61FC-1C8C-BFA622FDA46C}"/>
              </a:ext>
            </a:extLst>
          </p:cNvPr>
          <p:cNvCxnSpPr>
            <a:cxnSpLocks/>
          </p:cNvCxnSpPr>
          <p:nvPr/>
        </p:nvCxnSpPr>
        <p:spPr>
          <a:xfrm>
            <a:off x="1561130" y="5226937"/>
            <a:ext cx="578955" cy="6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2FDEF7-F5F5-F12E-BF1D-FAC8D10D77C6}"/>
              </a:ext>
            </a:extLst>
          </p:cNvPr>
          <p:cNvSpPr txBox="1"/>
          <p:nvPr/>
        </p:nvSpPr>
        <p:spPr>
          <a:xfrm>
            <a:off x="503294" y="1231625"/>
            <a:ext cx="11439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SOURCES: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817274-AFF6-DBAB-19D6-F5C9DE23F91E}"/>
              </a:ext>
            </a:extLst>
          </p:cNvPr>
          <p:cNvSpPr txBox="1"/>
          <p:nvPr/>
        </p:nvSpPr>
        <p:spPr>
          <a:xfrm>
            <a:off x="5145401" y="6164597"/>
            <a:ext cx="50451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ECHO: Enhancing Cetacean and Habitat Observation Program, Port of Vancouver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53355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F514-23EB-4B1F-B74F-5C01457C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B12FEC-8C0B-1D80-E4DB-AD3800604D79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energy budget: model (1)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18DAD2-7DEE-FEBE-49AD-BFE33F2F00EB}"/>
              </a:ext>
            </a:extLst>
          </p:cNvPr>
          <p:cNvSpPr txBox="1"/>
          <p:nvPr/>
        </p:nvSpPr>
        <p:spPr>
          <a:xfrm>
            <a:off x="-140806" y="1856510"/>
            <a:ext cx="7722234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9CCB4F-60D7-CF39-89F4-6DDE38C9522C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F563C29-710B-69BF-F0D2-95F1D809090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 IMS: a window into a century of global soundscapes (1920-2020)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869669A-DF28-0011-7000-C5203EA2F967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Ainslie, S. P. Robinson, P. L. Tyack, R. K. Andrew, P. M. Harris, M. B. Halvorsen &amp; A. O. MacGillivray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E25D42A-F234-E25B-E5DB-364BB4FA8B1B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THEN DUPLICATE THIS SLIDE FOR ALL OTHER PRESENTATION SLIDES.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28BE15-7DFC-DA4D-77DB-C966EDEAF91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O1.3-278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865EF-7F23-120D-6729-8DF43803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11" y="6121021"/>
            <a:ext cx="1012088" cy="6153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EBE3E22-BB78-32CC-BB15-7DC010853E95}"/>
              </a:ext>
            </a:extLst>
          </p:cNvPr>
          <p:cNvGrpSpPr/>
          <p:nvPr/>
        </p:nvGrpSpPr>
        <p:grpSpPr>
          <a:xfrm>
            <a:off x="5697581" y="1295324"/>
            <a:ext cx="1882845" cy="4764889"/>
            <a:chOff x="5512755" y="1295324"/>
            <a:chExt cx="1882845" cy="476488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AF81544-E259-E1C9-468A-23D8A81E2EE8}"/>
                </a:ext>
              </a:extLst>
            </p:cNvPr>
            <p:cNvGrpSpPr/>
            <p:nvPr/>
          </p:nvGrpSpPr>
          <p:grpSpPr>
            <a:xfrm>
              <a:off x="5802014" y="1295324"/>
              <a:ext cx="1593586" cy="4764889"/>
              <a:chOff x="5621225" y="1188262"/>
              <a:chExt cx="1593586" cy="476488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962CFA-510B-CC9F-BA10-0C8ED349A98C}"/>
                  </a:ext>
                </a:extLst>
              </p:cNvPr>
              <p:cNvSpPr txBox="1"/>
              <p:nvPr/>
            </p:nvSpPr>
            <p:spPr>
              <a:xfrm>
                <a:off x="5621225" y="1188262"/>
                <a:ext cx="13997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9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endParaRPr lang="en-CA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A79E1B-AADF-3A21-47EA-C7409B7D0DCE}"/>
                  </a:ext>
                </a:extLst>
              </p:cNvPr>
              <p:cNvSpPr txBox="1"/>
              <p:nvPr/>
            </p:nvSpPr>
            <p:spPr>
              <a:xfrm>
                <a:off x="5621225" y="4383491"/>
                <a:ext cx="13997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9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endParaRPr lang="en-CA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FB9C9A-4C21-7468-B683-A705E86DA1DF}"/>
                  </a:ext>
                </a:extLst>
              </p:cNvPr>
              <p:cNvSpPr txBox="1"/>
              <p:nvPr/>
            </p:nvSpPr>
            <p:spPr>
              <a:xfrm rot="5400000">
                <a:off x="5705551" y="3365645"/>
                <a:ext cx="2310633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FF0000"/>
                    </a:solidFill>
                  </a:rPr>
                  <a:t>Convert to energy </a:t>
                </a:r>
              </a:p>
              <a:p>
                <a:r>
                  <a:rPr lang="en-CA" sz="2000" dirty="0">
                    <a:solidFill>
                      <a:srgbClr val="FF0000"/>
                    </a:solidFill>
                  </a:rPr>
                  <a:t>(Ainslie et al 2021)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D548A5-B93D-7518-8E3A-254A0F9C7DC0}"/>
                </a:ext>
              </a:extLst>
            </p:cNvPr>
            <p:cNvSpPr txBox="1"/>
            <p:nvPr/>
          </p:nvSpPr>
          <p:spPr>
            <a:xfrm rot="5400000">
              <a:off x="4970459" y="3425916"/>
              <a:ext cx="173092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+ # sources</a:t>
              </a:r>
            </a:p>
            <a:p>
              <a:r>
                <a:rPr lang="en-CA" dirty="0"/>
                <a:t>+ critical angle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87DD96-8E46-FC03-4A8C-FD4CEC8CAEE6}"/>
              </a:ext>
            </a:extLst>
          </p:cNvPr>
          <p:cNvGrpSpPr/>
          <p:nvPr/>
        </p:nvGrpSpPr>
        <p:grpSpPr>
          <a:xfrm>
            <a:off x="1079145" y="1372869"/>
            <a:ext cx="3930079" cy="5141255"/>
            <a:chOff x="690037" y="1372869"/>
            <a:chExt cx="3930079" cy="51412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BEE6F36-2FDE-2055-8A33-E6426895C796}"/>
                </a:ext>
              </a:extLst>
            </p:cNvPr>
            <p:cNvGrpSpPr/>
            <p:nvPr/>
          </p:nvGrpSpPr>
          <p:grpSpPr>
            <a:xfrm>
              <a:off x="864245" y="4046634"/>
              <a:ext cx="3755871" cy="2467490"/>
              <a:chOff x="-75771" y="4046634"/>
              <a:chExt cx="3755871" cy="24674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114E469-4140-CA32-4BAB-D0354A7EC6E6}"/>
                  </a:ext>
                </a:extLst>
              </p:cNvPr>
              <p:cNvGrpSpPr/>
              <p:nvPr/>
            </p:nvGrpSpPr>
            <p:grpSpPr>
              <a:xfrm>
                <a:off x="-75771" y="4046634"/>
                <a:ext cx="3755871" cy="2467490"/>
                <a:chOff x="-170075" y="3383933"/>
                <a:chExt cx="5313374" cy="3100787"/>
              </a:xfrm>
            </p:grpSpPr>
            <p:pic>
              <p:nvPicPr>
                <p:cNvPr id="16" name="Picture 15" descr="A graph of a container&#10;&#10;AI-generated content may be incorrect.">
                  <a:extLst>
                    <a:ext uri="{FF2B5EF4-FFF2-40B4-BE49-F238E27FC236}">
                      <a16:creationId xmlns:a16="http://schemas.microsoft.com/office/drawing/2014/main" id="{7213602F-4045-FF83-A98F-15387362DE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9005" y="3429000"/>
                  <a:ext cx="4074294" cy="3055720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539323-37D2-71D1-F5E1-ED41DA11B32D}"/>
                    </a:ext>
                  </a:extLst>
                </p:cNvPr>
                <p:cNvSpPr txBox="1"/>
                <p:nvPr/>
              </p:nvSpPr>
              <p:spPr>
                <a:xfrm rot="5400000">
                  <a:off x="-1480232" y="4694090"/>
                  <a:ext cx="3055721" cy="4354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ECHO*: </a:t>
                  </a:r>
                  <a:r>
                    <a:rPr lang="en-CA" sz="1400" dirty="0"/>
                    <a:t>MacGillivray 2019)</a:t>
                  </a:r>
                </a:p>
              </p:txBody>
            </p: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C9CCB59-EFB9-A57E-E8B1-738405F9D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271" y="4169301"/>
                <a:ext cx="1086147" cy="565701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72AB9-A558-4535-6F88-26B47D262D31}"/>
                </a:ext>
              </a:extLst>
            </p:cNvPr>
            <p:cNvGrpSpPr/>
            <p:nvPr/>
          </p:nvGrpSpPr>
          <p:grpSpPr>
            <a:xfrm>
              <a:off x="690037" y="1372869"/>
              <a:ext cx="3898479" cy="2376213"/>
              <a:chOff x="690037" y="1372869"/>
              <a:chExt cx="3898479" cy="2376213"/>
            </a:xfrm>
          </p:grpSpPr>
          <p:pic>
            <p:nvPicPr>
              <p:cNvPr id="22" name="Picture 21" descr="A graph with green lines&#10;&#10;AI-generated content may be incorrect.">
                <a:extLst>
                  <a:ext uri="{FF2B5EF4-FFF2-40B4-BE49-F238E27FC236}">
                    <a16:creationId xmlns:a16="http://schemas.microsoft.com/office/drawing/2014/main" id="{13C7E8BD-F49D-35B5-A24B-AA3B473F8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516" y="1589082"/>
                <a:ext cx="2880000" cy="21600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0B65BA-6454-224C-9637-A1989699AC1C}"/>
                  </a:ext>
                </a:extLst>
              </p:cNvPr>
              <p:cNvSpPr txBox="1"/>
              <p:nvPr/>
            </p:nvSpPr>
            <p:spPr>
              <a:xfrm rot="5400000">
                <a:off x="-106496" y="2415920"/>
                <a:ext cx="211628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Blue whales: Thode 2000</a:t>
                </a:r>
              </a:p>
              <a:p>
                <a:r>
                  <a:rPr lang="en-CA" sz="1400" dirty="0"/>
                  <a:t>Fin whales: Garcia 2018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F5616AB-EB31-48BC-EBFE-5B2126A0C6FC}"/>
                  </a:ext>
                </a:extLst>
              </p:cNvPr>
              <p:cNvGrpSpPr/>
              <p:nvPr/>
            </p:nvGrpSpPr>
            <p:grpSpPr>
              <a:xfrm>
                <a:off x="2384705" y="1372869"/>
                <a:ext cx="1086147" cy="716400"/>
                <a:chOff x="4362449" y="2415405"/>
                <a:chExt cx="7315200" cy="4895850"/>
              </a:xfrm>
              <a:solidFill>
                <a:schemeClr val="bg1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C159ECA3-EAB4-8041-D778-6539112410BF}"/>
                    </a:ext>
                  </a:extLst>
                </p:cNvPr>
                <p:cNvSpPr/>
                <p:nvPr/>
              </p:nvSpPr>
              <p:spPr>
                <a:xfrm>
                  <a:off x="4362449" y="2415405"/>
                  <a:ext cx="7315200" cy="4895850"/>
                </a:xfrm>
                <a:custGeom>
                  <a:avLst/>
                  <a:gdLst>
                    <a:gd name="connsiteX0" fmla="*/ 1085850 w 7315200"/>
                    <a:gd name="connsiteY0" fmla="*/ 981075 h 4895850"/>
                    <a:gd name="connsiteX1" fmla="*/ 1447800 w 7315200"/>
                    <a:gd name="connsiteY1" fmla="*/ 1009650 h 4895850"/>
                    <a:gd name="connsiteX2" fmla="*/ 1781175 w 7315200"/>
                    <a:gd name="connsiteY2" fmla="*/ 1104900 h 4895850"/>
                    <a:gd name="connsiteX3" fmla="*/ 2219325 w 7315200"/>
                    <a:gd name="connsiteY3" fmla="*/ 1285875 h 4895850"/>
                    <a:gd name="connsiteX4" fmla="*/ 2676525 w 7315200"/>
                    <a:gd name="connsiteY4" fmla="*/ 1485900 h 4895850"/>
                    <a:gd name="connsiteX5" fmla="*/ 2800350 w 7315200"/>
                    <a:gd name="connsiteY5" fmla="*/ 1466850 h 4895850"/>
                    <a:gd name="connsiteX6" fmla="*/ 2847975 w 7315200"/>
                    <a:gd name="connsiteY6" fmla="*/ 1409700 h 4895850"/>
                    <a:gd name="connsiteX7" fmla="*/ 2895600 w 7315200"/>
                    <a:gd name="connsiteY7" fmla="*/ 1352550 h 4895850"/>
                    <a:gd name="connsiteX8" fmla="*/ 2886075 w 7315200"/>
                    <a:gd name="connsiteY8" fmla="*/ 1276350 h 4895850"/>
                    <a:gd name="connsiteX9" fmla="*/ 3038475 w 7315200"/>
                    <a:gd name="connsiteY9" fmla="*/ 1333500 h 4895850"/>
                    <a:gd name="connsiteX10" fmla="*/ 3171825 w 7315200"/>
                    <a:gd name="connsiteY10" fmla="*/ 1476375 h 4895850"/>
                    <a:gd name="connsiteX11" fmla="*/ 3248025 w 7315200"/>
                    <a:gd name="connsiteY11" fmla="*/ 1619250 h 4895850"/>
                    <a:gd name="connsiteX12" fmla="*/ 3419475 w 7315200"/>
                    <a:gd name="connsiteY12" fmla="*/ 1762125 h 4895850"/>
                    <a:gd name="connsiteX13" fmla="*/ 3733800 w 7315200"/>
                    <a:gd name="connsiteY13" fmla="*/ 1990725 h 4895850"/>
                    <a:gd name="connsiteX14" fmla="*/ 4286250 w 7315200"/>
                    <a:gd name="connsiteY14" fmla="*/ 2247900 h 4895850"/>
                    <a:gd name="connsiteX15" fmla="*/ 4924425 w 7315200"/>
                    <a:gd name="connsiteY15" fmla="*/ 2571750 h 4895850"/>
                    <a:gd name="connsiteX16" fmla="*/ 5372100 w 7315200"/>
                    <a:gd name="connsiteY16" fmla="*/ 2857500 h 4895850"/>
                    <a:gd name="connsiteX17" fmla="*/ 5876925 w 7315200"/>
                    <a:gd name="connsiteY17" fmla="*/ 3143250 h 4895850"/>
                    <a:gd name="connsiteX18" fmla="*/ 6391275 w 7315200"/>
                    <a:gd name="connsiteY18" fmla="*/ 3476625 h 4895850"/>
                    <a:gd name="connsiteX19" fmla="*/ 7019925 w 7315200"/>
                    <a:gd name="connsiteY19" fmla="*/ 3914775 h 4895850"/>
                    <a:gd name="connsiteX20" fmla="*/ 7315200 w 7315200"/>
                    <a:gd name="connsiteY20" fmla="*/ 4162425 h 4895850"/>
                    <a:gd name="connsiteX21" fmla="*/ 7315200 w 7315200"/>
                    <a:gd name="connsiteY21" fmla="*/ 4324350 h 4895850"/>
                    <a:gd name="connsiteX22" fmla="*/ 7200900 w 7315200"/>
                    <a:gd name="connsiteY22" fmla="*/ 4533900 h 4895850"/>
                    <a:gd name="connsiteX23" fmla="*/ 6924675 w 7315200"/>
                    <a:gd name="connsiteY23" fmla="*/ 4629150 h 4895850"/>
                    <a:gd name="connsiteX24" fmla="*/ 6286500 w 7315200"/>
                    <a:gd name="connsiteY24" fmla="*/ 4667250 h 4895850"/>
                    <a:gd name="connsiteX25" fmla="*/ 5705475 w 7315200"/>
                    <a:gd name="connsiteY25" fmla="*/ 4562475 h 4895850"/>
                    <a:gd name="connsiteX26" fmla="*/ 5267325 w 7315200"/>
                    <a:gd name="connsiteY26" fmla="*/ 4457700 h 4895850"/>
                    <a:gd name="connsiteX27" fmla="*/ 4876800 w 7315200"/>
                    <a:gd name="connsiteY27" fmla="*/ 4295775 h 4895850"/>
                    <a:gd name="connsiteX28" fmla="*/ 4724400 w 7315200"/>
                    <a:gd name="connsiteY28" fmla="*/ 4457700 h 4895850"/>
                    <a:gd name="connsiteX29" fmla="*/ 4562475 w 7315200"/>
                    <a:gd name="connsiteY29" fmla="*/ 4629150 h 4895850"/>
                    <a:gd name="connsiteX30" fmla="*/ 4324350 w 7315200"/>
                    <a:gd name="connsiteY30" fmla="*/ 4772025 h 4895850"/>
                    <a:gd name="connsiteX31" fmla="*/ 4133850 w 7315200"/>
                    <a:gd name="connsiteY31" fmla="*/ 4876800 h 4895850"/>
                    <a:gd name="connsiteX32" fmla="*/ 3876675 w 7315200"/>
                    <a:gd name="connsiteY32" fmla="*/ 4895850 h 4895850"/>
                    <a:gd name="connsiteX33" fmla="*/ 3724275 w 7315200"/>
                    <a:gd name="connsiteY33" fmla="*/ 4800600 h 4895850"/>
                    <a:gd name="connsiteX34" fmla="*/ 3914775 w 7315200"/>
                    <a:gd name="connsiteY34" fmla="*/ 4638675 h 4895850"/>
                    <a:gd name="connsiteX35" fmla="*/ 4133850 w 7315200"/>
                    <a:gd name="connsiteY35" fmla="*/ 4314825 h 4895850"/>
                    <a:gd name="connsiteX36" fmla="*/ 4295775 w 7315200"/>
                    <a:gd name="connsiteY36" fmla="*/ 4162425 h 4895850"/>
                    <a:gd name="connsiteX37" fmla="*/ 4267200 w 7315200"/>
                    <a:gd name="connsiteY37" fmla="*/ 4124325 h 4895850"/>
                    <a:gd name="connsiteX38" fmla="*/ 3990975 w 7315200"/>
                    <a:gd name="connsiteY38" fmla="*/ 3933825 h 4895850"/>
                    <a:gd name="connsiteX39" fmla="*/ 3914775 w 7315200"/>
                    <a:gd name="connsiteY39" fmla="*/ 3933825 h 4895850"/>
                    <a:gd name="connsiteX40" fmla="*/ 3657600 w 7315200"/>
                    <a:gd name="connsiteY40" fmla="*/ 3981450 h 4895850"/>
                    <a:gd name="connsiteX41" fmla="*/ 3276600 w 7315200"/>
                    <a:gd name="connsiteY41" fmla="*/ 4000500 h 4895850"/>
                    <a:gd name="connsiteX42" fmla="*/ 2943225 w 7315200"/>
                    <a:gd name="connsiteY42" fmla="*/ 3990975 h 4895850"/>
                    <a:gd name="connsiteX43" fmla="*/ 2552700 w 7315200"/>
                    <a:gd name="connsiteY43" fmla="*/ 3829050 h 4895850"/>
                    <a:gd name="connsiteX44" fmla="*/ 2371725 w 7315200"/>
                    <a:gd name="connsiteY44" fmla="*/ 3695700 h 4895850"/>
                    <a:gd name="connsiteX45" fmla="*/ 2333625 w 7315200"/>
                    <a:gd name="connsiteY45" fmla="*/ 3571875 h 4895850"/>
                    <a:gd name="connsiteX46" fmla="*/ 2476500 w 7315200"/>
                    <a:gd name="connsiteY46" fmla="*/ 3524250 h 4895850"/>
                    <a:gd name="connsiteX47" fmla="*/ 2905125 w 7315200"/>
                    <a:gd name="connsiteY47" fmla="*/ 3552825 h 4895850"/>
                    <a:gd name="connsiteX48" fmla="*/ 3238500 w 7315200"/>
                    <a:gd name="connsiteY48" fmla="*/ 3543300 h 4895850"/>
                    <a:gd name="connsiteX49" fmla="*/ 3124200 w 7315200"/>
                    <a:gd name="connsiteY49" fmla="*/ 3457575 h 4895850"/>
                    <a:gd name="connsiteX50" fmla="*/ 2971800 w 7315200"/>
                    <a:gd name="connsiteY50" fmla="*/ 3314700 h 4895850"/>
                    <a:gd name="connsiteX51" fmla="*/ 2571750 w 7315200"/>
                    <a:gd name="connsiteY51" fmla="*/ 3009900 h 4895850"/>
                    <a:gd name="connsiteX52" fmla="*/ 2295525 w 7315200"/>
                    <a:gd name="connsiteY52" fmla="*/ 2714625 h 4895850"/>
                    <a:gd name="connsiteX53" fmla="*/ 1933575 w 7315200"/>
                    <a:gd name="connsiteY53" fmla="*/ 2238375 h 4895850"/>
                    <a:gd name="connsiteX54" fmla="*/ 1733550 w 7315200"/>
                    <a:gd name="connsiteY54" fmla="*/ 1981200 h 4895850"/>
                    <a:gd name="connsiteX55" fmla="*/ 1457325 w 7315200"/>
                    <a:gd name="connsiteY55" fmla="*/ 1638300 h 4895850"/>
                    <a:gd name="connsiteX56" fmla="*/ 1295400 w 7315200"/>
                    <a:gd name="connsiteY56" fmla="*/ 1466850 h 4895850"/>
                    <a:gd name="connsiteX57" fmla="*/ 1009650 w 7315200"/>
                    <a:gd name="connsiteY57" fmla="*/ 1209675 h 4895850"/>
                    <a:gd name="connsiteX58" fmla="*/ 876300 w 7315200"/>
                    <a:gd name="connsiteY58" fmla="*/ 1152525 h 4895850"/>
                    <a:gd name="connsiteX59" fmla="*/ 514350 w 7315200"/>
                    <a:gd name="connsiteY59" fmla="*/ 1247775 h 4895850"/>
                    <a:gd name="connsiteX60" fmla="*/ 200025 w 7315200"/>
                    <a:gd name="connsiteY60" fmla="*/ 1228725 h 4895850"/>
                    <a:gd name="connsiteX61" fmla="*/ 0 w 7315200"/>
                    <a:gd name="connsiteY61" fmla="*/ 1095375 h 4895850"/>
                    <a:gd name="connsiteX62" fmla="*/ 28575 w 7315200"/>
                    <a:gd name="connsiteY62" fmla="*/ 1019175 h 4895850"/>
                    <a:gd name="connsiteX63" fmla="*/ 190500 w 7315200"/>
                    <a:gd name="connsiteY63" fmla="*/ 923925 h 4895850"/>
                    <a:gd name="connsiteX64" fmla="*/ 371475 w 7315200"/>
                    <a:gd name="connsiteY64" fmla="*/ 904875 h 4895850"/>
                    <a:gd name="connsiteX65" fmla="*/ 752475 w 7315200"/>
                    <a:gd name="connsiteY65" fmla="*/ 752475 h 4895850"/>
                    <a:gd name="connsiteX66" fmla="*/ 781050 w 7315200"/>
                    <a:gd name="connsiteY66" fmla="*/ 495300 h 4895850"/>
                    <a:gd name="connsiteX67" fmla="*/ 762000 w 7315200"/>
                    <a:gd name="connsiteY67" fmla="*/ 238125 h 4895850"/>
                    <a:gd name="connsiteX68" fmla="*/ 695325 w 7315200"/>
                    <a:gd name="connsiteY68" fmla="*/ 28575 h 4895850"/>
                    <a:gd name="connsiteX69" fmla="*/ 790575 w 7315200"/>
                    <a:gd name="connsiteY69" fmla="*/ 0 h 4895850"/>
                    <a:gd name="connsiteX70" fmla="*/ 1057275 w 7315200"/>
                    <a:gd name="connsiteY70" fmla="*/ 200025 h 4895850"/>
                    <a:gd name="connsiteX71" fmla="*/ 1123950 w 7315200"/>
                    <a:gd name="connsiteY71" fmla="*/ 552450 h 4895850"/>
                    <a:gd name="connsiteX72" fmla="*/ 1133475 w 7315200"/>
                    <a:gd name="connsiteY72" fmla="*/ 781050 h 4895850"/>
                    <a:gd name="connsiteX73" fmla="*/ 1085850 w 7315200"/>
                    <a:gd name="connsiteY73" fmla="*/ 981075 h 489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7315200" h="4895850">
                      <a:moveTo>
                        <a:pt x="1085850" y="981075"/>
                      </a:moveTo>
                      <a:lnTo>
                        <a:pt x="1447800" y="1009650"/>
                      </a:lnTo>
                      <a:lnTo>
                        <a:pt x="1781175" y="1104900"/>
                      </a:lnTo>
                      <a:lnTo>
                        <a:pt x="2219325" y="1285875"/>
                      </a:lnTo>
                      <a:lnTo>
                        <a:pt x="2676525" y="1485900"/>
                      </a:lnTo>
                      <a:lnTo>
                        <a:pt x="2800350" y="1466850"/>
                      </a:lnTo>
                      <a:lnTo>
                        <a:pt x="2847975" y="1409700"/>
                      </a:lnTo>
                      <a:lnTo>
                        <a:pt x="2895600" y="1352550"/>
                      </a:lnTo>
                      <a:lnTo>
                        <a:pt x="2886075" y="1276350"/>
                      </a:lnTo>
                      <a:lnTo>
                        <a:pt x="3038475" y="1333500"/>
                      </a:lnTo>
                      <a:lnTo>
                        <a:pt x="3171825" y="1476375"/>
                      </a:lnTo>
                      <a:lnTo>
                        <a:pt x="3248025" y="1619250"/>
                      </a:lnTo>
                      <a:lnTo>
                        <a:pt x="3419475" y="1762125"/>
                      </a:lnTo>
                      <a:lnTo>
                        <a:pt x="3733800" y="1990725"/>
                      </a:lnTo>
                      <a:lnTo>
                        <a:pt x="4286250" y="2247900"/>
                      </a:lnTo>
                      <a:lnTo>
                        <a:pt x="4924425" y="2571750"/>
                      </a:lnTo>
                      <a:lnTo>
                        <a:pt x="5372100" y="2857500"/>
                      </a:lnTo>
                      <a:lnTo>
                        <a:pt x="5876925" y="3143250"/>
                      </a:lnTo>
                      <a:lnTo>
                        <a:pt x="6391275" y="3476625"/>
                      </a:lnTo>
                      <a:lnTo>
                        <a:pt x="7019925" y="3914775"/>
                      </a:lnTo>
                      <a:lnTo>
                        <a:pt x="7315200" y="4162425"/>
                      </a:lnTo>
                      <a:lnTo>
                        <a:pt x="7315200" y="4324350"/>
                      </a:lnTo>
                      <a:lnTo>
                        <a:pt x="7200900" y="4533900"/>
                      </a:lnTo>
                      <a:lnTo>
                        <a:pt x="6924675" y="4629150"/>
                      </a:lnTo>
                      <a:lnTo>
                        <a:pt x="6286500" y="4667250"/>
                      </a:lnTo>
                      <a:lnTo>
                        <a:pt x="5705475" y="4562475"/>
                      </a:lnTo>
                      <a:lnTo>
                        <a:pt x="5267325" y="4457700"/>
                      </a:lnTo>
                      <a:lnTo>
                        <a:pt x="4876800" y="4295775"/>
                      </a:lnTo>
                      <a:lnTo>
                        <a:pt x="4724400" y="4457700"/>
                      </a:lnTo>
                      <a:lnTo>
                        <a:pt x="4562475" y="4629150"/>
                      </a:lnTo>
                      <a:lnTo>
                        <a:pt x="4324350" y="4772025"/>
                      </a:lnTo>
                      <a:lnTo>
                        <a:pt x="4133850" y="4876800"/>
                      </a:lnTo>
                      <a:lnTo>
                        <a:pt x="3876675" y="4895850"/>
                      </a:lnTo>
                      <a:lnTo>
                        <a:pt x="3724275" y="4800600"/>
                      </a:lnTo>
                      <a:lnTo>
                        <a:pt x="3914775" y="4638675"/>
                      </a:lnTo>
                      <a:lnTo>
                        <a:pt x="4133850" y="4314825"/>
                      </a:lnTo>
                      <a:lnTo>
                        <a:pt x="4295775" y="4162425"/>
                      </a:lnTo>
                      <a:lnTo>
                        <a:pt x="4267200" y="4124325"/>
                      </a:lnTo>
                      <a:lnTo>
                        <a:pt x="3990975" y="3933825"/>
                      </a:lnTo>
                      <a:lnTo>
                        <a:pt x="3914775" y="3933825"/>
                      </a:lnTo>
                      <a:lnTo>
                        <a:pt x="3657600" y="3981450"/>
                      </a:lnTo>
                      <a:lnTo>
                        <a:pt x="3276600" y="4000500"/>
                      </a:lnTo>
                      <a:lnTo>
                        <a:pt x="2943225" y="3990975"/>
                      </a:lnTo>
                      <a:lnTo>
                        <a:pt x="2552700" y="3829050"/>
                      </a:lnTo>
                      <a:lnTo>
                        <a:pt x="2371725" y="3695700"/>
                      </a:lnTo>
                      <a:lnTo>
                        <a:pt x="2333625" y="3571875"/>
                      </a:lnTo>
                      <a:lnTo>
                        <a:pt x="2476500" y="3524250"/>
                      </a:lnTo>
                      <a:lnTo>
                        <a:pt x="2905125" y="3552825"/>
                      </a:lnTo>
                      <a:lnTo>
                        <a:pt x="3238500" y="3543300"/>
                      </a:lnTo>
                      <a:lnTo>
                        <a:pt x="3124200" y="3457575"/>
                      </a:lnTo>
                      <a:lnTo>
                        <a:pt x="2971800" y="3314700"/>
                      </a:lnTo>
                      <a:lnTo>
                        <a:pt x="2571750" y="3009900"/>
                      </a:lnTo>
                      <a:lnTo>
                        <a:pt x="2295525" y="2714625"/>
                      </a:lnTo>
                      <a:lnTo>
                        <a:pt x="1933575" y="2238375"/>
                      </a:lnTo>
                      <a:lnTo>
                        <a:pt x="1733550" y="1981200"/>
                      </a:lnTo>
                      <a:lnTo>
                        <a:pt x="1457325" y="1638300"/>
                      </a:lnTo>
                      <a:lnTo>
                        <a:pt x="1295400" y="1466850"/>
                      </a:lnTo>
                      <a:lnTo>
                        <a:pt x="1009650" y="1209675"/>
                      </a:lnTo>
                      <a:lnTo>
                        <a:pt x="876300" y="1152525"/>
                      </a:lnTo>
                      <a:lnTo>
                        <a:pt x="514350" y="1247775"/>
                      </a:lnTo>
                      <a:lnTo>
                        <a:pt x="200025" y="1228725"/>
                      </a:lnTo>
                      <a:lnTo>
                        <a:pt x="0" y="1095375"/>
                      </a:lnTo>
                      <a:lnTo>
                        <a:pt x="28575" y="1019175"/>
                      </a:lnTo>
                      <a:lnTo>
                        <a:pt x="190500" y="923925"/>
                      </a:lnTo>
                      <a:lnTo>
                        <a:pt x="371475" y="904875"/>
                      </a:lnTo>
                      <a:lnTo>
                        <a:pt x="752475" y="752475"/>
                      </a:lnTo>
                      <a:lnTo>
                        <a:pt x="781050" y="495300"/>
                      </a:lnTo>
                      <a:lnTo>
                        <a:pt x="762000" y="238125"/>
                      </a:lnTo>
                      <a:lnTo>
                        <a:pt x="695325" y="28575"/>
                      </a:lnTo>
                      <a:lnTo>
                        <a:pt x="790575" y="0"/>
                      </a:lnTo>
                      <a:lnTo>
                        <a:pt x="1057275" y="200025"/>
                      </a:lnTo>
                      <a:lnTo>
                        <a:pt x="1123950" y="552450"/>
                      </a:lnTo>
                      <a:lnTo>
                        <a:pt x="1133475" y="781050"/>
                      </a:lnTo>
                      <a:lnTo>
                        <a:pt x="1085850" y="981075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E68EAE6-060B-59C2-646D-294DB6A3A0F6}"/>
                    </a:ext>
                  </a:extLst>
                </p:cNvPr>
                <p:cNvSpPr/>
                <p:nvPr/>
              </p:nvSpPr>
              <p:spPr>
                <a:xfrm>
                  <a:off x="8020050" y="4505325"/>
                  <a:ext cx="2152650" cy="923925"/>
                </a:xfrm>
                <a:custGeom>
                  <a:avLst/>
                  <a:gdLst>
                    <a:gd name="connsiteX0" fmla="*/ 2152650 w 2152650"/>
                    <a:gd name="connsiteY0" fmla="*/ 923925 h 923925"/>
                    <a:gd name="connsiteX1" fmla="*/ 1762125 w 2152650"/>
                    <a:gd name="connsiteY1" fmla="*/ 762000 h 923925"/>
                    <a:gd name="connsiteX2" fmla="*/ 1362075 w 2152650"/>
                    <a:gd name="connsiteY2" fmla="*/ 647700 h 923925"/>
                    <a:gd name="connsiteX3" fmla="*/ 1114425 w 2152650"/>
                    <a:gd name="connsiteY3" fmla="*/ 533400 h 923925"/>
                    <a:gd name="connsiteX4" fmla="*/ 838200 w 2152650"/>
                    <a:gd name="connsiteY4" fmla="*/ 400050 h 923925"/>
                    <a:gd name="connsiteX5" fmla="*/ 619125 w 2152650"/>
                    <a:gd name="connsiteY5" fmla="*/ 257175 h 923925"/>
                    <a:gd name="connsiteX6" fmla="*/ 476250 w 2152650"/>
                    <a:gd name="connsiteY6" fmla="*/ 190500 h 923925"/>
                    <a:gd name="connsiteX7" fmla="*/ 295275 w 2152650"/>
                    <a:gd name="connsiteY7" fmla="*/ 247650 h 923925"/>
                    <a:gd name="connsiteX8" fmla="*/ 152400 w 2152650"/>
                    <a:gd name="connsiteY8" fmla="*/ 295275 h 923925"/>
                    <a:gd name="connsiteX9" fmla="*/ 0 w 2152650"/>
                    <a:gd name="connsiteY9" fmla="*/ 219075 h 923925"/>
                    <a:gd name="connsiteX10" fmla="*/ 0 w 2152650"/>
                    <a:gd name="connsiteY10" fmla="*/ 104775 h 923925"/>
                    <a:gd name="connsiteX11" fmla="*/ 57150 w 2152650"/>
                    <a:gd name="connsiteY11" fmla="*/ 0 h 923925"/>
                    <a:gd name="connsiteX12" fmla="*/ 228600 w 2152650"/>
                    <a:gd name="connsiteY12" fmla="*/ 28575 h 923925"/>
                    <a:gd name="connsiteX13" fmla="*/ 285750 w 2152650"/>
                    <a:gd name="connsiteY13" fmla="*/ 76200 h 923925"/>
                    <a:gd name="connsiteX14" fmla="*/ 295275 w 2152650"/>
                    <a:gd name="connsiteY14" fmla="*/ 200025 h 923925"/>
                    <a:gd name="connsiteX15" fmla="*/ 266700 w 2152650"/>
                    <a:gd name="connsiteY15" fmla="*/ 257175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2650" h="923925">
                      <a:moveTo>
                        <a:pt x="2152650" y="923925"/>
                      </a:moveTo>
                      <a:lnTo>
                        <a:pt x="1762125" y="762000"/>
                      </a:lnTo>
                      <a:lnTo>
                        <a:pt x="1362075" y="647700"/>
                      </a:lnTo>
                      <a:lnTo>
                        <a:pt x="1114425" y="533400"/>
                      </a:lnTo>
                      <a:lnTo>
                        <a:pt x="838200" y="400050"/>
                      </a:lnTo>
                      <a:lnTo>
                        <a:pt x="619125" y="257175"/>
                      </a:lnTo>
                      <a:lnTo>
                        <a:pt x="476250" y="190500"/>
                      </a:lnTo>
                      <a:lnTo>
                        <a:pt x="295275" y="247650"/>
                      </a:lnTo>
                      <a:lnTo>
                        <a:pt x="152400" y="295275"/>
                      </a:lnTo>
                      <a:lnTo>
                        <a:pt x="0" y="219075"/>
                      </a:lnTo>
                      <a:lnTo>
                        <a:pt x="0" y="104775"/>
                      </a:lnTo>
                      <a:lnTo>
                        <a:pt x="57150" y="0"/>
                      </a:lnTo>
                      <a:lnTo>
                        <a:pt x="228600" y="28575"/>
                      </a:lnTo>
                      <a:lnTo>
                        <a:pt x="285750" y="76200"/>
                      </a:lnTo>
                      <a:lnTo>
                        <a:pt x="295275" y="200025"/>
                      </a:lnTo>
                      <a:lnTo>
                        <a:pt x="266700" y="257175"/>
                      </a:lnTo>
                    </a:path>
                  </a:pathLst>
                </a:cu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1205903A-538F-CBD2-B477-31A8090E4EB4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1212616" y="2659630"/>
                <a:ext cx="495900" cy="945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C1BF1B-083A-CC88-8BBB-A62428A78229}"/>
              </a:ext>
            </a:extLst>
          </p:cNvPr>
          <p:cNvCxnSpPr>
            <a:cxnSpLocks/>
          </p:cNvCxnSpPr>
          <p:nvPr/>
        </p:nvCxnSpPr>
        <p:spPr>
          <a:xfrm>
            <a:off x="1561130" y="5226937"/>
            <a:ext cx="578955" cy="6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76739E-ADA9-BD4E-557D-FE6CA66FD098}"/>
              </a:ext>
            </a:extLst>
          </p:cNvPr>
          <p:cNvSpPr txBox="1"/>
          <p:nvPr/>
        </p:nvSpPr>
        <p:spPr>
          <a:xfrm>
            <a:off x="503294" y="1231625"/>
            <a:ext cx="11439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SOURCES: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BE07-08DF-7F41-6558-4CDBBFCAA914}"/>
              </a:ext>
            </a:extLst>
          </p:cNvPr>
          <p:cNvSpPr txBox="1"/>
          <p:nvPr/>
        </p:nvSpPr>
        <p:spPr>
          <a:xfrm>
            <a:off x="5145401" y="6164597"/>
            <a:ext cx="50451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ECHO: Enhancing Cetacean and Habitat Observation Program, Port of Vancouver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19928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DBCC119265448B931E58BFDAEE653" ma:contentTypeVersion="10" ma:contentTypeDescription="Create a new document." ma:contentTypeScope="" ma:versionID="5009633b0a719f56934dacfa29b196f1">
  <xsd:schema xmlns:xsd="http://www.w3.org/2001/XMLSchema" xmlns:xs="http://www.w3.org/2001/XMLSchema" xmlns:p="http://schemas.microsoft.com/office/2006/metadata/properties" xmlns:ns2="8e7a33f4-17c4-406b-bb0a-2f8ebfe88140" targetNamespace="http://schemas.microsoft.com/office/2006/metadata/properties" ma:root="true" ma:fieldsID="38bf4b569fbc1f05f136144514c3b576" ns2:_="">
    <xsd:import namespace="8e7a33f4-17c4-406b-bb0a-2f8ebfe88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a33f4-17c4-406b-bb0a-2f8ebfe8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cf299f7-f18a-4800-9b82-ef77225c6d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7a33f4-17c4-406b-bb0a-2f8ebfe8814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AECA5-F75D-4201-8964-F5806F9F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a33f4-17c4-406b-bb0a-2f8ebfe88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A2B16-7738-4784-987B-E5556B821722}">
  <ds:schemaRefs>
    <ds:schemaRef ds:uri="http://schemas.microsoft.com/office/2006/metadata/properties"/>
    <ds:schemaRef ds:uri="http://schemas.microsoft.com/office/infopath/2007/PartnerControls"/>
    <ds:schemaRef ds:uri="8e7a33f4-17c4-406b-bb0a-2f8ebfe88140"/>
  </ds:schemaRefs>
</ds:datastoreItem>
</file>

<file path=customXml/itemProps3.xml><?xml version="1.0" encoding="utf-8"?>
<ds:datastoreItem xmlns:ds="http://schemas.openxmlformats.org/officeDocument/2006/customXml" ds:itemID="{C9C51F90-A00B-4C52-9F8F-B1029C3561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Template_CLEAN_250702</Template>
  <TotalTime>981</TotalTime>
  <Words>4014</Words>
  <Application>Microsoft Office PowerPoint</Application>
  <PresentationFormat>Widescreen</PresentationFormat>
  <Paragraphs>372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Symbol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Ainslie</dc:creator>
  <cp:lastModifiedBy>Michael Ainslie</cp:lastModifiedBy>
  <cp:revision>51</cp:revision>
  <cp:lastPrinted>2025-08-19T08:05:23Z</cp:lastPrinted>
  <dcterms:created xsi:type="dcterms:W3CDTF">2025-07-20T20:06:34Z</dcterms:created>
  <dcterms:modified xsi:type="dcterms:W3CDTF">2025-08-29T18:16:06Z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0x010100AB7DBCC119265448B931E58BFDAEE653</vt:lpwstr>
  </property>
</Properties>
</file>