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A64"/>
    <a:srgbClr val="C9CBC6"/>
    <a:srgbClr val="EE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66B9E6-5B21-4DFB-B0FE-DAD9071CA578}" v="2" dt="2025-07-01T12:42:33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EBF3F-9A13-426A-8FAA-574DDA7D905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D5039-495F-439E-A36C-171381E28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20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D5039-495F-439E-A36C-171381E287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5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256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0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4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1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27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t>31.08.2025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3346CC-2301-B6CD-0D5D-8EB6E352E6C3}"/>
              </a:ext>
            </a:extLst>
          </p:cNvPr>
          <p:cNvSpPr txBox="1">
            <a:spLocks/>
          </p:cNvSpPr>
          <p:nvPr/>
        </p:nvSpPr>
        <p:spPr>
          <a:xfrm>
            <a:off x="11490959" y="898361"/>
            <a:ext cx="701041" cy="3965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P1.2-610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DF35B26D-BD9A-11F3-E5E5-FEB1BDE2669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744C5CF-ABA7-8191-B25E-DC7835232A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ECE73A0F-CB91-0545-6D23-F3B16FF6AD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3075709" y="1694834"/>
            <a:ext cx="8702601" cy="205733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lnSpc>
                <a:spcPct val="15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Coda Calibration Tool (CCT), a Java-based application, calibrates 1D narrowband coda envelopes with </a:t>
            </a:r>
            <a:r>
              <a:rPr lang="en-GB" sz="14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hypocentral</a:t>
            </a: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distance to estimate stable source spectra, moment magnitude, and apparent stress.</a:t>
            </a:r>
          </a:p>
          <a:p>
            <a:pPr marL="285750" indent="-285750">
              <a:lnSpc>
                <a:spcPct val="15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 waveform inversion methods (e.g., ISOLA), CCT-derived magnitudes from our study show small differences (±0.3) but deliver more stable estimates across depth ranges.</a:t>
            </a:r>
          </a:p>
          <a:p>
            <a:pPr marL="285750" indent="-285750">
              <a:lnSpc>
                <a:spcPct val="15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complex regions such as </a:t>
            </a:r>
            <a:r>
              <a:rPr lang="en-GB" sz="14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Vrancea</a:t>
            </a: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where wave propagation complicates direct measurements, coda-based calibration offers a reliable tool for understanding crustal and intermediate-depth seismicity.</a:t>
            </a:r>
          </a:p>
          <a:p>
            <a:pPr marL="285750" indent="-285750"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BEB553-B80A-F162-FB89-86C2A440C13A}"/>
              </a:ext>
            </a:extLst>
          </p:cNvPr>
          <p:cNvSpPr txBox="1"/>
          <p:nvPr/>
        </p:nvSpPr>
        <p:spPr>
          <a:xfrm>
            <a:off x="3756661" y="6129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of the Coda Calibration Tool (CCT) Methodology to Intermediate Depth Events in the 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Vrancea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Region, Romania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B80091A9-21A6-ACE8-7D0F-BF92C1995514}"/>
              </a:ext>
            </a:extLst>
          </p:cNvPr>
          <p:cNvSpPr txBox="1"/>
          <p:nvPr/>
        </p:nvSpPr>
        <p:spPr>
          <a:xfrm>
            <a:off x="3756661" y="646416"/>
            <a:ext cx="7445839" cy="39658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b="0" i="0" u="none" strike="noStrike" dirty="0">
                <a:solidFill>
                  <a:srgbClr val="1A3A64"/>
                </a:solidFill>
                <a:effectLst/>
                <a:latin typeface="Arial"/>
                <a:cs typeface="Arial"/>
              </a:rPr>
              <a:t>Raluca Dinescu</a:t>
            </a:r>
            <a:r>
              <a:rPr lang="en-GB" sz="1200" b="0" i="0" u="none" strike="noStrike" baseline="30000" dirty="0">
                <a:solidFill>
                  <a:srgbClr val="1A3A64"/>
                </a:solidFill>
                <a:effectLst/>
                <a:latin typeface="Arial"/>
                <a:cs typeface="Arial"/>
              </a:rPr>
              <a:t>1</a:t>
            </a:r>
            <a:r>
              <a:rPr lang="en-GB" sz="1200" b="0" i="0" u="none" strike="noStrike" dirty="0">
                <a:solidFill>
                  <a:srgbClr val="1A3A64"/>
                </a:solidFill>
                <a:effectLst/>
                <a:latin typeface="Arial"/>
                <a:cs typeface="Arial"/>
              </a:rPr>
              <a:t>, Kevin Mayeda</a:t>
            </a:r>
            <a:r>
              <a:rPr lang="en-GB" sz="1200" b="0" i="0" u="none" strike="noStrike" baseline="30000" dirty="0">
                <a:solidFill>
                  <a:srgbClr val="1A3A64"/>
                </a:solidFill>
                <a:effectLst/>
                <a:latin typeface="Arial"/>
                <a:cs typeface="Arial"/>
              </a:rPr>
              <a:t>2</a:t>
            </a:r>
            <a:r>
              <a:rPr lang="en-GB" sz="1200" b="0" i="0" u="none" strike="noStrike" dirty="0">
                <a:solidFill>
                  <a:srgbClr val="1A3A64"/>
                </a:solidFill>
                <a:effectLst/>
                <a:latin typeface="Arial"/>
                <a:cs typeface="Arial"/>
              </a:rPr>
              <a:t>, Felix Borleanu</a:t>
            </a:r>
            <a:r>
              <a:rPr lang="en-GB" sz="1200" b="0" i="0" u="none" strike="noStrike" baseline="30000" dirty="0">
                <a:solidFill>
                  <a:srgbClr val="1A3A64"/>
                </a:solidFill>
                <a:effectLst/>
                <a:latin typeface="Arial"/>
                <a:cs typeface="Arial"/>
              </a:rPr>
              <a:t>1</a:t>
            </a:r>
            <a:r>
              <a:rPr lang="en-GB" sz="1200" b="0" i="0" u="none" strike="noStrike" dirty="0">
                <a:solidFill>
                  <a:srgbClr val="1A3A64"/>
                </a:solidFill>
                <a:effectLst/>
                <a:latin typeface="Arial"/>
                <a:cs typeface="Arial"/>
              </a:rPr>
              <a:t>, Jorge Roman-Nieves</a:t>
            </a:r>
            <a:r>
              <a:rPr lang="en-GB" sz="1200" b="0" i="0" u="none" strike="noStrike" baseline="30000" dirty="0">
                <a:solidFill>
                  <a:srgbClr val="1A3A64"/>
                </a:solidFill>
                <a:effectLst/>
                <a:latin typeface="Arial"/>
                <a:cs typeface="Arial"/>
              </a:rPr>
              <a:t>2</a:t>
            </a:r>
            <a:r>
              <a:rPr lang="en-GB" sz="1200" b="0" i="0" u="none" strike="noStrike" dirty="0">
                <a:solidFill>
                  <a:srgbClr val="1A3A64"/>
                </a:solidFill>
                <a:effectLst/>
                <a:latin typeface="Arial"/>
                <a:cs typeface="Arial"/>
              </a:rPr>
              <a:t>, Justin Barno</a:t>
            </a:r>
            <a:r>
              <a:rPr lang="en-GB" sz="1200" b="0" i="0" u="none" strike="noStrike" baseline="30000" dirty="0">
                <a:solidFill>
                  <a:srgbClr val="1A3A64"/>
                </a:solidFill>
                <a:effectLst/>
                <a:latin typeface="Arial"/>
                <a:cs typeface="Arial"/>
              </a:rPr>
              <a:t>3</a:t>
            </a:r>
          </a:p>
          <a:p>
            <a:r>
              <a:rPr lang="en-US" sz="1200" b="0" i="0" u="none" strike="noStrike" dirty="0">
                <a:solidFill>
                  <a:srgbClr val="1A3A64"/>
                </a:solidFill>
                <a:effectLst/>
                <a:latin typeface="Arial"/>
                <a:cs typeface="Arial"/>
              </a:rPr>
              <a:t>1 National Institute for Earth Physics</a:t>
            </a:r>
          </a:p>
          <a:p>
            <a:r>
              <a:rPr lang="en-US" sz="1200" b="0" i="0" u="none" strike="noStrike" dirty="0">
                <a:solidFill>
                  <a:srgbClr val="1A3A64"/>
                </a:solidFill>
                <a:effectLst/>
                <a:latin typeface="Arial"/>
                <a:cs typeface="Arial"/>
              </a:rPr>
              <a:t>2 AFTAC, Air Force Technical Applications Center, Patrick AFB, FL, USA</a:t>
            </a:r>
          </a:p>
          <a:p>
            <a:r>
              <a:rPr lang="en-US" sz="1200" b="0" i="0" u="none" strike="noStrike" dirty="0">
                <a:solidFill>
                  <a:srgbClr val="1A3A64"/>
                </a:solidFill>
                <a:effectLst/>
                <a:latin typeface="Arial"/>
                <a:cs typeface="Arial"/>
              </a:rPr>
              <a:t>3 LLNL, Lawrence Livermore National Laboratory, Livermore, CA, USA</a:t>
            </a: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A2FFD37-1476-A53F-898D-D39F28A06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62" y="6272604"/>
            <a:ext cx="1885215" cy="504000"/>
          </a:xfrm>
          <a:prstGeom prst="rect">
            <a:avLst/>
          </a:prstGeom>
        </p:spPr>
      </p:pic>
      <p:pic>
        <p:nvPicPr>
          <p:cNvPr id="17" name="Picture 4" descr="LLNL Lawrence Livermore National Laboratory Logo | Livermore ...">
            <a:extLst>
              <a:ext uri="{FF2B5EF4-FFF2-40B4-BE49-F238E27FC236}">
                <a16:creationId xmlns:a16="http://schemas.microsoft.com/office/drawing/2014/main" id="{309053BA-DB7F-467A-9FBA-D376FCD2E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8" b="33302"/>
          <a:stretch/>
        </p:blipFill>
        <p:spPr bwMode="auto">
          <a:xfrm>
            <a:off x="185221" y="6232565"/>
            <a:ext cx="206683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ir Force Technical Applications Center &gt; Sixteenth Air ...">
            <a:extLst>
              <a:ext uri="{FF2B5EF4-FFF2-40B4-BE49-F238E27FC236}">
                <a16:creationId xmlns:a16="http://schemas.microsoft.com/office/drawing/2014/main" id="{E10B97D7-649C-4ECA-8F8A-64955DD6F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12" y="5052357"/>
            <a:ext cx="10945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169F20-615A-4389-861F-B46946364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812" y="4904135"/>
            <a:ext cx="857376" cy="12174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9B19A8-91FB-4F5F-A7B0-CDE7CA2932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9040" y="4612871"/>
            <a:ext cx="2088371" cy="180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E46EA2-3735-478C-A7E7-9E88D31E03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7862" y="4612871"/>
            <a:ext cx="2100001" cy="180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AED211-CBE4-4366-9BE9-2E8DAB45645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" t="5053" r="16373" b="2636"/>
          <a:stretch/>
        </p:blipFill>
        <p:spPr>
          <a:xfrm>
            <a:off x="2516909" y="4612871"/>
            <a:ext cx="2181680" cy="18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FBA5FB1-0B13-4B4C-9C2B-0B10CFDBE540}"/>
              </a:ext>
            </a:extLst>
          </p:cNvPr>
          <p:cNvSpPr txBox="1"/>
          <p:nvPr/>
        </p:nvSpPr>
        <p:spPr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CEC89E-FCD7-4180-BE46-C9FCC1E8613A}"/>
              </a:ext>
            </a:extLst>
          </p:cNvPr>
          <p:cNvSpPr txBox="1"/>
          <p:nvPr/>
        </p:nvSpPr>
        <p:spPr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BB23AB-3830-4C09-9208-58B2DF3C1199}"/>
              </a:ext>
            </a:extLst>
          </p:cNvPr>
          <p:cNvSpPr txBox="1"/>
          <p:nvPr/>
        </p:nvSpPr>
        <p:spPr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486B1A-A2AE-4EB5-8B31-11C6B0D81E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690" y="3052033"/>
            <a:ext cx="1080000" cy="108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96C3E5-E115-435F-970E-165BDE4D95A8}"/>
              </a:ext>
            </a:extLst>
          </p:cNvPr>
          <p:cNvSpPr txBox="1"/>
          <p:nvPr/>
        </p:nvSpPr>
        <p:spPr>
          <a:xfrm>
            <a:off x="0" y="4132033"/>
            <a:ext cx="2238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800" dirty="0"/>
              <a:t>CCT is freely available to the community and we welcome testing and collaboration in the spirit of improving upon the tool over the next year. </a:t>
            </a:r>
          </a:p>
          <a:p>
            <a:pPr algn="just"/>
            <a:r>
              <a:rPr lang="en-GB" sz="800" b="1" dirty="0"/>
              <a:t>https://github.com/LLNL/coda-calibration-tool</a:t>
            </a:r>
          </a:p>
        </p:txBody>
      </p:sp>
    </p:spTree>
    <p:extLst>
      <p:ext uri="{BB962C8B-B14F-4D97-AF65-F5344CB8AC3E}">
        <p14:creationId xmlns:p14="http://schemas.microsoft.com/office/powerpoint/2010/main" val="364986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Lightning Talk Template_CLEAN_250627_dr 3_FN" id="{506A7A28-3A96-48F3-B9F5-A7AF7546958D}" vid="{AC3700E0-E2A9-4A04-8C0A-BB56C749F8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C10656680304EA4A371A737EC296E" ma:contentTypeVersion="13" ma:contentTypeDescription="Create a new document." ma:contentTypeScope="" ma:versionID="11f42e4868807888b35289107d1404d8">
  <xsd:schema xmlns:xsd="http://www.w3.org/2001/XMLSchema" xmlns:xs="http://www.w3.org/2001/XMLSchema" xmlns:p="http://schemas.microsoft.com/office/2006/metadata/properties" xmlns:ns2="dee43835-892f-4438-b97f-a194acad537d" xmlns:ns3="92ea592d-9254-4852-90b7-7d20b5286f68" targetNamespace="http://schemas.microsoft.com/office/2006/metadata/properties" ma:root="true" ma:fieldsID="a733c18ec0ca6fc540137f3b391bd7b8" ns2:_="" ns3:_="">
    <xsd:import namespace="dee43835-892f-4438-b97f-a194acad537d"/>
    <xsd:import namespace="92ea592d-9254-4852-90b7-7d20b5286f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43835-892f-4438-b97f-a194acad5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9e8395b-6b03-452f-b821-0db5c6808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a592d-9254-4852-90b7-7d20b5286f6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84da7c0-8a0d-42fa-a26f-7bb62f36dfe9}" ma:internalName="TaxCatchAll" ma:showField="CatchAllData" ma:web="92ea592d-9254-4852-90b7-7d20b5286f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e43835-892f-4438-b97f-a194acad537d">
      <Terms xmlns="http://schemas.microsoft.com/office/infopath/2007/PartnerControls"/>
    </lcf76f155ced4ddcb4097134ff3c332f>
    <TaxCatchAll xmlns="92ea592d-9254-4852-90b7-7d20b5286f68" xsi:nil="true"/>
  </documentManagement>
</p:properties>
</file>

<file path=customXml/itemProps1.xml><?xml version="1.0" encoding="utf-8"?>
<ds:datastoreItem xmlns:ds="http://schemas.openxmlformats.org/officeDocument/2006/customXml" ds:itemID="{A84CB18E-B747-4B9D-BD57-25F78A284C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9224B2-52BE-48E6-85D5-CBC2DE85D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e43835-892f-4438-b97f-a194acad537d"/>
    <ds:schemaRef ds:uri="92ea592d-9254-4852-90b7-7d20b5286f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5DA042-D6BE-4CE2-944D-99D38DC3508E}">
  <ds:schemaRefs>
    <ds:schemaRef ds:uri="http://schemas.microsoft.com/office/2006/metadata/properties"/>
    <ds:schemaRef ds:uri="http://schemas.microsoft.com/office/infopath/2007/PartnerControls"/>
    <ds:schemaRef ds:uri="dee43835-892f-4438-b97f-a194acad537d"/>
    <ds:schemaRef ds:uri="92ea592d-9254-4852-90b7-7d20b5286f68"/>
  </ds:schemaRefs>
</ds:datastoreItem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SnT2025_Lightning Talk Example_with_CTBTO_Logo</Template>
  <TotalTime>91</TotalTime>
  <Words>196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Kabel LT Std Book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KRYSTA Monika</dc:creator>
  <cp:lastModifiedBy>Raluca Dinescu</cp:lastModifiedBy>
  <cp:revision>11</cp:revision>
  <dcterms:created xsi:type="dcterms:W3CDTF">2025-07-01T09:27:21Z</dcterms:created>
  <dcterms:modified xsi:type="dcterms:W3CDTF">2025-08-31T10:08:21Z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0x01010032AC10656680304EA4A371A737EC296E</vt:lpwstr>
  </property>
</Properties>
</file>