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14.08.2025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14.08.2025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eo.edu.al/"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b="1" noProof="0" dirty="0">
                <a:solidFill>
                  <a:srgbClr val="1A3A64"/>
                </a:solidFill>
                <a:latin typeface="Arial" panose="020B0604020202020204" pitchFamily="34" charset="0"/>
                <a:cs typeface="Arial" panose="020B0604020202020204" pitchFamily="34" charset="0"/>
              </a:rPr>
              <a:t>Seismicity of the </a:t>
            </a:r>
            <a:r>
              <a:rPr lang="en-US" sz="2200" b="1" noProof="0" dirty="0" err="1">
                <a:solidFill>
                  <a:srgbClr val="1A3A64"/>
                </a:solidFill>
                <a:latin typeface="Arial" panose="020B0604020202020204" pitchFamily="34" charset="0"/>
                <a:cs typeface="Arial" panose="020B0604020202020204" pitchFamily="34" charset="0"/>
              </a:rPr>
              <a:t>Shkodër-Pejë</a:t>
            </a:r>
            <a:r>
              <a:rPr lang="en-US" sz="2200" b="1" noProof="0" dirty="0">
                <a:solidFill>
                  <a:srgbClr val="1A3A64"/>
                </a:solidFill>
                <a:latin typeface="Arial" panose="020B0604020202020204" pitchFamily="34" charset="0"/>
                <a:cs typeface="Arial" panose="020B0604020202020204" pitchFamily="34" charset="0"/>
              </a:rPr>
              <a:t> Fault Zone: 50 Years Overview</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2" y="2345656"/>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Dionald </a:t>
            </a:r>
            <a:r>
              <a:rPr lang="en-GB" noProof="0" dirty="0" err="1">
                <a:solidFill>
                  <a:srgbClr val="1A3A64"/>
                </a:solidFill>
                <a:latin typeface="Arial" panose="020B0604020202020204" pitchFamily="34" charset="0"/>
                <a:cs typeface="Arial" panose="020B0604020202020204" pitchFamily="34" charset="0"/>
              </a:rPr>
              <a:t>Muçaj</a:t>
            </a:r>
            <a:r>
              <a:rPr lang="en-GB" noProof="0" dirty="0">
                <a:solidFill>
                  <a:srgbClr val="1A3A64"/>
                </a:solidFill>
                <a:latin typeface="Arial" panose="020B0604020202020204" pitchFamily="34" charset="0"/>
                <a:cs typeface="Arial" panose="020B0604020202020204" pitchFamily="34" charset="0"/>
              </a:rPr>
              <a:t>; </a:t>
            </a:r>
            <a:r>
              <a:rPr lang="en-GB" noProof="0" dirty="0" err="1">
                <a:solidFill>
                  <a:srgbClr val="1A3A64"/>
                </a:solidFill>
                <a:latin typeface="Arial" panose="020B0604020202020204" pitchFamily="34" charset="0"/>
                <a:cs typeface="Arial" panose="020B0604020202020204" pitchFamily="34" charset="0"/>
              </a:rPr>
              <a:t>Rrapo</a:t>
            </a:r>
            <a:r>
              <a:rPr lang="en-GB" noProof="0" dirty="0">
                <a:solidFill>
                  <a:srgbClr val="1A3A64"/>
                </a:solidFill>
                <a:latin typeface="Arial" panose="020B0604020202020204" pitchFamily="34" charset="0"/>
                <a:cs typeface="Arial" panose="020B0604020202020204" pitchFamily="34" charset="0"/>
              </a:rPr>
              <a:t> </a:t>
            </a:r>
            <a:r>
              <a:rPr lang="en-GB" noProof="0" dirty="0" err="1">
                <a:solidFill>
                  <a:srgbClr val="1A3A64"/>
                </a:solidFill>
                <a:latin typeface="Arial" panose="020B0604020202020204" pitchFamily="34" charset="0"/>
                <a:cs typeface="Arial" panose="020B0604020202020204" pitchFamily="34" charset="0"/>
              </a:rPr>
              <a:t>Ormeni</a:t>
            </a:r>
            <a:r>
              <a:rPr lang="en-GB" noProof="0" dirty="0">
                <a:solidFill>
                  <a:srgbClr val="1A3A64"/>
                </a:solidFill>
                <a:latin typeface="Arial" panose="020B0604020202020204" pitchFamily="34" charset="0"/>
                <a:cs typeface="Arial" panose="020B0604020202020204" pitchFamily="34" charset="0"/>
              </a:rPr>
              <a:t>; </a:t>
            </a:r>
            <a:r>
              <a:rPr lang="en-GB" noProof="0" dirty="0" err="1">
                <a:solidFill>
                  <a:srgbClr val="1A3A64"/>
                </a:solidFill>
                <a:latin typeface="Arial" panose="020B0604020202020204" pitchFamily="34" charset="0"/>
                <a:cs typeface="Arial" panose="020B0604020202020204" pitchFamily="34" charset="0"/>
              </a:rPr>
              <a:t>Olgert</a:t>
            </a:r>
            <a:r>
              <a:rPr lang="en-GB" noProof="0" dirty="0">
                <a:solidFill>
                  <a:srgbClr val="1A3A64"/>
                </a:solidFill>
                <a:latin typeface="Arial" panose="020B0604020202020204" pitchFamily="34" charset="0"/>
                <a:cs typeface="Arial" panose="020B0604020202020204" pitchFamily="34" charset="0"/>
              </a:rPr>
              <a:t> </a:t>
            </a:r>
            <a:r>
              <a:rPr lang="en-GB" noProof="0" dirty="0" err="1">
                <a:solidFill>
                  <a:srgbClr val="1A3A64"/>
                </a:solidFill>
                <a:latin typeface="Arial" panose="020B0604020202020204" pitchFamily="34" charset="0"/>
                <a:cs typeface="Arial" panose="020B0604020202020204" pitchFamily="34" charset="0"/>
              </a:rPr>
              <a:t>Gjuzi</a:t>
            </a:r>
            <a:r>
              <a:rPr lang="en-GB" noProof="0" dirty="0">
                <a:solidFill>
                  <a:srgbClr val="1A3A64"/>
                </a:solidFill>
                <a:latin typeface="Arial" panose="020B0604020202020204" pitchFamily="34" charset="0"/>
                <a:cs typeface="Arial" panose="020B0604020202020204" pitchFamily="34" charset="0"/>
              </a:rPr>
              <a:t>; </a:t>
            </a:r>
            <a:r>
              <a:rPr lang="en-GB" noProof="0" dirty="0" err="1">
                <a:solidFill>
                  <a:srgbClr val="1A3A64"/>
                </a:solidFill>
                <a:latin typeface="Arial" panose="020B0604020202020204" pitchFamily="34" charset="0"/>
                <a:cs typeface="Arial" panose="020B0604020202020204" pitchFamily="34" charset="0"/>
              </a:rPr>
              <a:t>Klevis</a:t>
            </a:r>
            <a:r>
              <a:rPr lang="en-GB" noProof="0" dirty="0">
                <a:solidFill>
                  <a:srgbClr val="1A3A64"/>
                </a:solidFill>
                <a:latin typeface="Arial" panose="020B0604020202020204" pitchFamily="34" charset="0"/>
                <a:cs typeface="Arial" panose="020B0604020202020204" pitchFamily="34" charset="0"/>
              </a:rPr>
              <a:t> </a:t>
            </a:r>
            <a:r>
              <a:rPr lang="en-GB" noProof="0" dirty="0" err="1">
                <a:solidFill>
                  <a:srgbClr val="1A3A64"/>
                </a:solidFill>
                <a:latin typeface="Arial" panose="020B0604020202020204" pitchFamily="34" charset="0"/>
                <a:cs typeface="Arial" panose="020B0604020202020204" pitchFamily="34" charset="0"/>
              </a:rPr>
              <a:t>Sheteli</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Academy of Sciences of Albania</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80244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a:t>
            </a:r>
            <a:r>
              <a:rPr lang="en-US" dirty="0" err="1"/>
              <a:t>Shkodër</a:t>
            </a:r>
            <a:r>
              <a:rPr lang="en-US" dirty="0"/>
              <a:t>–</a:t>
            </a:r>
            <a:r>
              <a:rPr lang="en-US" dirty="0" err="1"/>
              <a:t>Pejë</a:t>
            </a:r>
            <a:r>
              <a:rPr lang="en-US" dirty="0"/>
              <a:t> Fault Zone is a major NE-trending active structure combining transverse, thrust, and oblique tectonics. </a:t>
            </a:r>
          </a:p>
          <a:p>
            <a:endParaRPr lang="en-US" dirty="0"/>
          </a:p>
          <a:p>
            <a:r>
              <a:rPr lang="en-US" dirty="0"/>
              <a:t>Over the past 50 years, it has shown mostly low-energy seismicity, but historical records reveal several M≥6 earthquakes at its edges, indicating significant potential for future high-magnitude events tied to Pliocene–Quaternary reactivation process.</a:t>
            </a:r>
            <a:endParaRPr lang="en-GB" dirty="0"/>
          </a:p>
          <a:p>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0"/>
            <a:ext cx="701041" cy="105990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P1.2-281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028" name="Picture 4" descr="Home - Akad">
            <a:extLst>
              <a:ext uri="{FF2B5EF4-FFF2-40B4-BE49-F238E27FC236}">
                <a16:creationId xmlns:a16="http://schemas.microsoft.com/office/drawing/2014/main" id="{BC9F5024-D819-649D-E7B4-12DA3834C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415" y="2917618"/>
            <a:ext cx="617442" cy="64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seismic phases recorded by the Albanian network, integrated with data from the INGV (Italy), Thessaloniki (Greece), Montenegro, and MEDNET networks, are used for the preparation of Albania’s monthly seismological bulletin (</a:t>
            </a:r>
            <a:r>
              <a:rPr lang="en-US" sz="1200" noProof="0" dirty="0">
                <a:hlinkClick r:id="rId2"/>
              </a:rPr>
              <a:t>www.geo.edu.al</a:t>
            </a:r>
            <a:r>
              <a:rPr lang="en-US" sz="1200" noProof="0" dirty="0"/>
              <a:t>).</a:t>
            </a:r>
          </a:p>
          <a:p>
            <a:r>
              <a:rPr lang="en-US" sz="1200" noProof="0" dirty="0"/>
              <a:t>The database for this study, comprising over 1,600 seismic events with ML &gt; 1.0, is characterized by earthquakes of tectonic origin. The standard procedure employs the </a:t>
            </a:r>
            <a:r>
              <a:rPr lang="en-US" sz="1200" noProof="0" dirty="0" err="1"/>
              <a:t>Hypoinverse</a:t>
            </a:r>
            <a:r>
              <a:rPr lang="en-US" sz="1200" noProof="0" dirty="0"/>
              <a:t> program (Klein, 2002) from the Atlas package and the velocity model (</a:t>
            </a:r>
            <a:r>
              <a:rPr lang="en-US" sz="1200" noProof="0" dirty="0" err="1"/>
              <a:t>Muco</a:t>
            </a:r>
            <a:r>
              <a:rPr lang="en-US" sz="1200" noProof="0" dirty="0"/>
              <a:t>, 2001; </a:t>
            </a:r>
            <a:r>
              <a:rPr lang="en-US" sz="1200" noProof="0" dirty="0" err="1"/>
              <a:t>Ormeni</a:t>
            </a:r>
            <a:r>
              <a:rPr lang="en-US" sz="1200" noProof="0" dirty="0"/>
              <a:t>, 2011) for earthquake location.</a:t>
            </a:r>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Seismicity of the </a:t>
            </a:r>
            <a:r>
              <a:rPr lang="en-US" sz="1600" b="1" noProof="0" dirty="0" err="1">
                <a:solidFill>
                  <a:schemeClr val="bg1"/>
                </a:solidFill>
                <a:latin typeface="Arial" panose="020B0604020202020204" pitchFamily="34" charset="0"/>
                <a:cs typeface="Arial" panose="020B0604020202020204" pitchFamily="34" charset="0"/>
              </a:rPr>
              <a:t>Shkodër-Pejë</a:t>
            </a:r>
            <a:r>
              <a:rPr lang="en-US" sz="1600" b="1" noProof="0" dirty="0">
                <a:solidFill>
                  <a:schemeClr val="bg1"/>
                </a:solidFill>
                <a:latin typeface="Arial" panose="020B0604020202020204" pitchFamily="34" charset="0"/>
                <a:cs typeface="Arial" panose="020B0604020202020204" pitchFamily="34" charset="0"/>
              </a:rPr>
              <a:t> Fault Zone: 50 Years Overview</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09"/>
            <a:ext cx="3798000" cy="483264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Albania lies within the </a:t>
            </a:r>
            <a:r>
              <a:rPr lang="en-GB" sz="1200" noProof="0" dirty="0" err="1"/>
              <a:t>Albanides</a:t>
            </a:r>
            <a:r>
              <a:rPr lang="en-GB" sz="1200" noProof="0" dirty="0"/>
              <a:t>, positioned between the </a:t>
            </a:r>
            <a:r>
              <a:rPr lang="en-GB" sz="1200" noProof="0" dirty="0" err="1"/>
              <a:t>Hellenides</a:t>
            </a:r>
            <a:r>
              <a:rPr lang="en-GB" sz="1200" noProof="0" dirty="0"/>
              <a:t> (south) and </a:t>
            </a:r>
            <a:r>
              <a:rPr lang="en-GB" sz="1200" noProof="0" dirty="0" err="1"/>
              <a:t>Dinarides</a:t>
            </a:r>
            <a:r>
              <a:rPr lang="en-GB" sz="1200" noProof="0" dirty="0"/>
              <a:t> (north) as part of the Dinaric branch of the Mediterranean Alpine Belt. These arcs are split into two segments by the </a:t>
            </a:r>
            <a:r>
              <a:rPr lang="en-GB" sz="1200" noProof="0" dirty="0" err="1"/>
              <a:t>Shkodër</a:t>
            </a:r>
            <a:r>
              <a:rPr lang="en-GB" sz="1200" noProof="0" dirty="0"/>
              <a:t>–</a:t>
            </a:r>
            <a:r>
              <a:rPr lang="en-GB" sz="1200" noProof="0" dirty="0" err="1"/>
              <a:t>Pejë</a:t>
            </a:r>
            <a:r>
              <a:rPr lang="en-GB" sz="1200" noProof="0" dirty="0"/>
              <a:t> transverse fault zone, a key structural boundary influencing the region’s tectonics. The movement of the Adria microplate drives deformation along the </a:t>
            </a:r>
            <a:r>
              <a:rPr lang="en-GB" sz="1200" noProof="0" dirty="0" err="1"/>
              <a:t>Dinarid</a:t>
            </a:r>
            <a:r>
              <a:rPr lang="en-GB" sz="1200" noProof="0" dirty="0"/>
              <a:t>–</a:t>
            </a:r>
            <a:r>
              <a:rPr lang="en-GB" sz="1200" noProof="0" dirty="0" err="1"/>
              <a:t>Albanid</a:t>
            </a:r>
            <a:r>
              <a:rPr lang="en-GB" sz="1200" noProof="0" dirty="0"/>
              <a:t>–</a:t>
            </a:r>
            <a:r>
              <a:rPr lang="en-GB" sz="1200" noProof="0" dirty="0" err="1"/>
              <a:t>Hellenid</a:t>
            </a:r>
            <a:r>
              <a:rPr lang="en-GB" sz="1200" noProof="0" dirty="0"/>
              <a:t> fold-and-thrust system. The </a:t>
            </a:r>
            <a:r>
              <a:rPr lang="en-GB" sz="1200" noProof="0" dirty="0" err="1"/>
              <a:t>Albanides</a:t>
            </a:r>
            <a:r>
              <a:rPr lang="en-GB" sz="1200" noProof="0" dirty="0"/>
              <a:t> feature a complex mix of sedimentary, magmatic, and metamorphic rocks, divided into: </a:t>
            </a:r>
          </a:p>
          <a:p>
            <a:r>
              <a:rPr lang="en-GB" sz="1200" noProof="0" dirty="0"/>
              <a:t>Outer compressional zone – subdivided by the </a:t>
            </a:r>
            <a:r>
              <a:rPr lang="en-GB" sz="1200" noProof="0" dirty="0" err="1"/>
              <a:t>Shkodër</a:t>
            </a:r>
            <a:r>
              <a:rPr lang="en-GB" sz="1200" noProof="0" dirty="0"/>
              <a:t>–</a:t>
            </a:r>
            <a:r>
              <a:rPr lang="en-GB" sz="1200" noProof="0" dirty="0" err="1"/>
              <a:t>Pejë</a:t>
            </a:r>
            <a:r>
              <a:rPr lang="en-GB" sz="1200" noProof="0" dirty="0"/>
              <a:t> Fault. </a:t>
            </a:r>
          </a:p>
          <a:p>
            <a:r>
              <a:rPr lang="en-GB" sz="1200" noProof="0" dirty="0"/>
              <a:t>Inner extensional zone – overthrust onto the </a:t>
            </a:r>
            <a:r>
              <a:rPr lang="en-GB" sz="1200" noProof="0" dirty="0" err="1"/>
              <a:t>Krasta</a:t>
            </a:r>
            <a:r>
              <a:rPr lang="en-GB" sz="1200" noProof="0" dirty="0"/>
              <a:t> sub-tectonic unit.</a:t>
            </a:r>
          </a:p>
          <a:p>
            <a:endParaRPr lang="en-GB" sz="1200" noProof="0" dirty="0"/>
          </a:p>
          <a:p>
            <a:r>
              <a:rPr lang="en-GB" sz="1200" noProof="0" dirty="0"/>
              <a:t> </a:t>
            </a:r>
            <a:r>
              <a:rPr lang="en-GB" sz="1200" noProof="0" dirty="0" err="1"/>
              <a:t>Shkodër</a:t>
            </a:r>
            <a:r>
              <a:rPr lang="en-GB" sz="1200" noProof="0" dirty="0"/>
              <a:t>–</a:t>
            </a:r>
            <a:r>
              <a:rPr lang="en-GB" sz="1200" noProof="0" dirty="0" err="1"/>
              <a:t>Pejë</a:t>
            </a:r>
            <a:r>
              <a:rPr lang="en-GB" sz="1200" noProof="0" dirty="0"/>
              <a:t> Fault.</a:t>
            </a:r>
          </a:p>
          <a:p>
            <a:r>
              <a:rPr lang="en-GB" sz="1200" noProof="0" dirty="0"/>
              <a:t>This inherited tectonic fracture runs NE from </a:t>
            </a:r>
            <a:r>
              <a:rPr lang="en-GB" sz="1200" noProof="0" dirty="0" err="1"/>
              <a:t>Fierza</a:t>
            </a:r>
            <a:r>
              <a:rPr lang="en-GB" sz="1200" noProof="0" dirty="0"/>
              <a:t> to </a:t>
            </a:r>
            <a:r>
              <a:rPr lang="en-GB" sz="1200" noProof="0" dirty="0" err="1"/>
              <a:t>Bajram</a:t>
            </a:r>
            <a:r>
              <a:rPr lang="en-GB" sz="1200" noProof="0" dirty="0"/>
              <a:t> </a:t>
            </a:r>
            <a:r>
              <a:rPr lang="en-GB" sz="1200" noProof="0" dirty="0" err="1"/>
              <a:t>Curri</a:t>
            </a:r>
            <a:r>
              <a:rPr lang="en-GB" sz="1200" noProof="0" dirty="0"/>
              <a:t> and remains active today. It marks a sharp structural contrast between Pliocene and Quaternary deposits and exhibits high </a:t>
            </a:r>
            <a:r>
              <a:rPr lang="en-GB" sz="1200" noProof="0" dirty="0" err="1"/>
              <a:t>neotectonic</a:t>
            </a:r>
            <a:r>
              <a:rPr lang="en-GB" sz="1200" noProof="0" dirty="0"/>
              <a:t> movement rates. </a:t>
            </a:r>
          </a:p>
          <a:p>
            <a:r>
              <a:rPr lang="en-GB" sz="1200" noProof="0" dirty="0"/>
              <a:t>Historical Seismicity Strong earthquakes have occurred mainly at the edges of this fault zone, including:</a:t>
            </a:r>
          </a:p>
          <a:p>
            <a:r>
              <a:rPr lang="en-GB" sz="1200" noProof="0" dirty="0"/>
              <a:t>1662 </a:t>
            </a:r>
            <a:r>
              <a:rPr lang="en-GB" sz="1200" noProof="0" dirty="0" err="1"/>
              <a:t>Pejë</a:t>
            </a:r>
            <a:r>
              <a:rPr lang="en-GB" sz="1200" noProof="0" dirty="0"/>
              <a:t>, M6.0; 1855 </a:t>
            </a:r>
            <a:r>
              <a:rPr lang="en-GB" sz="1200" noProof="0" dirty="0" err="1"/>
              <a:t>Barbullush</a:t>
            </a:r>
            <a:r>
              <a:rPr lang="en-GB" sz="1200" noProof="0" dirty="0"/>
              <a:t>, M6.3</a:t>
            </a:r>
          </a:p>
          <a:p>
            <a:r>
              <a:rPr lang="en-GB" sz="1200" noProof="0" dirty="0"/>
              <a:t>1905 </a:t>
            </a:r>
            <a:r>
              <a:rPr lang="en-GB" sz="1200" noProof="0" dirty="0" err="1"/>
              <a:t>Beltoj</a:t>
            </a:r>
            <a:r>
              <a:rPr lang="en-GB" sz="1200" noProof="0" dirty="0"/>
              <a:t>, M6.6; 1922 </a:t>
            </a:r>
            <a:r>
              <a:rPr lang="en-GB" sz="1200" noProof="0" dirty="0" err="1"/>
              <a:t>Gjakovë</a:t>
            </a:r>
            <a:r>
              <a:rPr lang="en-GB" sz="1200" noProof="0" dirty="0"/>
              <a:t>, M5.0 </a:t>
            </a:r>
          </a:p>
          <a:p>
            <a:r>
              <a:rPr lang="en-GB" sz="1200" noProof="0" dirty="0"/>
              <a:t>1948 </a:t>
            </a:r>
            <a:r>
              <a:rPr lang="en-GB" sz="1200" noProof="0" dirty="0" err="1"/>
              <a:t>Trush</a:t>
            </a:r>
            <a:r>
              <a:rPr lang="en-GB" sz="1200" noProof="0" dirty="0"/>
              <a:t>, M5.5; 1956 </a:t>
            </a:r>
            <a:r>
              <a:rPr lang="en-GB" sz="1200" noProof="0" dirty="0" err="1"/>
              <a:t>Iballa</a:t>
            </a:r>
            <a:r>
              <a:rPr lang="en-GB" sz="1200" noProof="0" dirty="0"/>
              <a:t>, M5.0</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Dionald </a:t>
            </a:r>
            <a:r>
              <a:rPr lang="en-GB" sz="1200" noProof="0" dirty="0" err="1">
                <a:solidFill>
                  <a:srgbClr val="1A3A64"/>
                </a:solidFill>
                <a:latin typeface="Arial" panose="020B0604020202020204" pitchFamily="34" charset="0"/>
                <a:cs typeface="Arial" panose="020B0604020202020204" pitchFamily="34" charset="0"/>
              </a:rPr>
              <a:t>Muçaj</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Rrapo</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Ormeni</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Olgert</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Gjuzi</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Klevis</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Sheteli</a:t>
            </a:r>
            <a:r>
              <a:rPr lang="en-GB" sz="1200" noProof="0" dirty="0">
                <a:solidFill>
                  <a:srgbClr val="1A3A64"/>
                </a:solidFill>
                <a:latin typeface="Arial" panose="020B0604020202020204" pitchFamily="34" charset="0"/>
                <a:cs typeface="Arial" panose="020B0604020202020204" pitchFamily="34" charset="0"/>
              </a:rPr>
              <a:t> </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 Geological and Seismotectonic Data</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Data and methods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0"/>
            <a:ext cx="701041" cy="105990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PP1.2-281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4" descr="Home - Akad">
            <a:extLst>
              <a:ext uri="{FF2B5EF4-FFF2-40B4-BE49-F238E27FC236}">
                <a16:creationId xmlns:a16="http://schemas.microsoft.com/office/drawing/2014/main" id="{8D4DA7D7-F197-4BCD-6B91-54398F47E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5739" y="6212294"/>
            <a:ext cx="550282" cy="5716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52B4C39-BACF-A8F2-81ED-EE85857CFBB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2160" y="1496074"/>
            <a:ext cx="3046327" cy="2285351"/>
          </a:xfrm>
          <a:prstGeom prst="rect">
            <a:avLst/>
          </a:prstGeom>
          <a:noFill/>
          <a:ln>
            <a:noFill/>
          </a:ln>
        </p:spPr>
      </p:pic>
      <p:cxnSp>
        <p:nvCxnSpPr>
          <p:cNvPr id="9" name="Straight Connector 8">
            <a:extLst>
              <a:ext uri="{FF2B5EF4-FFF2-40B4-BE49-F238E27FC236}">
                <a16:creationId xmlns:a16="http://schemas.microsoft.com/office/drawing/2014/main" id="{F4D462C8-0A66-433F-9C42-9927A59E9DFD}"/>
              </a:ext>
            </a:extLst>
          </p:cNvPr>
          <p:cNvCxnSpPr>
            <a:cxnSpLocks/>
          </p:cNvCxnSpPr>
          <p:nvPr/>
        </p:nvCxnSpPr>
        <p:spPr>
          <a:xfrm flipH="1">
            <a:off x="5594035" y="1986466"/>
            <a:ext cx="492919" cy="486362"/>
          </a:xfrm>
          <a:prstGeom prst="line">
            <a:avLst/>
          </a:prstGeom>
          <a:ln w="6350"/>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590BBA7D-3969-EE4C-7B86-FFDA85B5A741}"/>
              </a:ext>
            </a:extLst>
          </p:cNvPr>
          <p:cNvCxnSpPr>
            <a:cxnSpLocks/>
          </p:cNvCxnSpPr>
          <p:nvPr/>
        </p:nvCxnSpPr>
        <p:spPr>
          <a:xfrm flipH="1" flipV="1">
            <a:off x="5447547" y="2426196"/>
            <a:ext cx="164266" cy="65622"/>
          </a:xfrm>
          <a:prstGeom prst="line">
            <a:avLst/>
          </a:prstGeom>
          <a:ln w="6350"/>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6182D187-45B7-233E-10C1-AFEEEF84BE76}"/>
              </a:ext>
            </a:extLst>
          </p:cNvPr>
          <p:cNvCxnSpPr>
            <a:cxnSpLocks/>
          </p:cNvCxnSpPr>
          <p:nvPr/>
        </p:nvCxnSpPr>
        <p:spPr>
          <a:xfrm flipH="1">
            <a:off x="5039156" y="2426196"/>
            <a:ext cx="469072" cy="191249"/>
          </a:xfrm>
          <a:prstGeom prst="line">
            <a:avLst/>
          </a:prstGeom>
          <a:ln w="6350"/>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715FEF56-FEB8-77F8-F239-90BDEDCBAE21}"/>
              </a:ext>
            </a:extLst>
          </p:cNvPr>
          <p:cNvCxnSpPr>
            <a:cxnSpLocks/>
          </p:cNvCxnSpPr>
          <p:nvPr/>
        </p:nvCxnSpPr>
        <p:spPr>
          <a:xfrm flipH="1">
            <a:off x="4762500" y="2562848"/>
            <a:ext cx="347830" cy="515634"/>
          </a:xfrm>
          <a:prstGeom prst="line">
            <a:avLst/>
          </a:prstGeom>
          <a:ln w="6350"/>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A8F241B9-EAE1-1FA5-618C-46322D7E4592}"/>
              </a:ext>
            </a:extLst>
          </p:cNvPr>
          <p:cNvCxnSpPr>
            <a:cxnSpLocks/>
          </p:cNvCxnSpPr>
          <p:nvPr/>
        </p:nvCxnSpPr>
        <p:spPr>
          <a:xfrm flipH="1">
            <a:off x="4520406" y="3044930"/>
            <a:ext cx="301198" cy="35004"/>
          </a:xfrm>
          <a:prstGeom prst="line">
            <a:avLst/>
          </a:prstGeom>
          <a:ln w="6350"/>
        </p:spPr>
        <p:style>
          <a:lnRef idx="2">
            <a:schemeClr val="dk1"/>
          </a:lnRef>
          <a:fillRef idx="0">
            <a:schemeClr val="dk1"/>
          </a:fillRef>
          <a:effectRef idx="1">
            <a:schemeClr val="dk1"/>
          </a:effectRef>
          <a:fontRef idx="minor">
            <a:schemeClr val="tx1"/>
          </a:fontRef>
        </p:style>
      </p:cxnSp>
      <p:pic>
        <p:nvPicPr>
          <p:cNvPr id="42" name="Picture 41">
            <a:extLst>
              <a:ext uri="{FF2B5EF4-FFF2-40B4-BE49-F238E27FC236}">
                <a16:creationId xmlns:a16="http://schemas.microsoft.com/office/drawing/2014/main" id="{143A48B8-5F51-EB0A-A4AF-432B83509AE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2160" y="4115959"/>
            <a:ext cx="3046327" cy="2111375"/>
          </a:xfrm>
          <a:prstGeom prst="rect">
            <a:avLst/>
          </a:prstGeom>
          <a:noFill/>
          <a:ln>
            <a:noFill/>
          </a:ln>
        </p:spPr>
      </p:pic>
      <p:sp>
        <p:nvSpPr>
          <p:cNvPr id="43" name="TextBox 3">
            <a:extLst>
              <a:ext uri="{FF2B5EF4-FFF2-40B4-BE49-F238E27FC236}">
                <a16:creationId xmlns:a16="http://schemas.microsoft.com/office/drawing/2014/main" id="{513EDA5C-9C7D-41F5-BC3D-50F633520825}"/>
              </a:ext>
            </a:extLst>
          </p:cNvPr>
          <p:cNvSpPr txBox="1"/>
          <p:nvPr/>
        </p:nvSpPr>
        <p:spPr>
          <a:xfrm>
            <a:off x="4342160" y="3769101"/>
            <a:ext cx="3046327" cy="36172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i="1" noProof="0" dirty="0"/>
              <a:t>Map of the Tectonic Structure of Northern Albania, Including the </a:t>
            </a:r>
            <a:r>
              <a:rPr lang="en-US" sz="800" i="1" noProof="0" dirty="0" err="1"/>
              <a:t>Shkodër</a:t>
            </a:r>
            <a:r>
              <a:rPr lang="en-US" sz="800" i="1" noProof="0" dirty="0"/>
              <a:t>–</a:t>
            </a:r>
            <a:r>
              <a:rPr lang="en-US" sz="800" i="1" noProof="0" dirty="0" err="1"/>
              <a:t>Pejë</a:t>
            </a:r>
            <a:r>
              <a:rPr lang="en-US" sz="800" i="1" noProof="0" dirty="0"/>
              <a:t> Transverse Fault</a:t>
            </a:r>
            <a:endParaRPr lang="en-GB" sz="800" i="1" noProof="0" dirty="0"/>
          </a:p>
        </p:txBody>
      </p:sp>
      <p:sp>
        <p:nvSpPr>
          <p:cNvPr id="50" name="TextBox 3">
            <a:extLst>
              <a:ext uri="{FF2B5EF4-FFF2-40B4-BE49-F238E27FC236}">
                <a16:creationId xmlns:a16="http://schemas.microsoft.com/office/drawing/2014/main" id="{DCFCFA8B-25F8-3372-4B58-29D52A7255E2}"/>
              </a:ext>
            </a:extLst>
          </p:cNvPr>
          <p:cNvSpPr txBox="1"/>
          <p:nvPr/>
        </p:nvSpPr>
        <p:spPr>
          <a:xfrm>
            <a:off x="4342160" y="6246340"/>
            <a:ext cx="3046327" cy="36172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i="1" noProof="0" dirty="0"/>
              <a:t>Map of the historical earthquakes M&gt;5 in Shkoder-Peja fault zone</a:t>
            </a:r>
            <a:endParaRPr lang="en-GB" sz="800" i="1" noProof="0" dirty="0"/>
          </a:p>
        </p:txBody>
      </p:sp>
      <p:pic>
        <p:nvPicPr>
          <p:cNvPr id="11" name="Picture 10" descr="A map with many colored dots&#10;&#10;AI-generated content may be incorrect.">
            <a:extLst>
              <a:ext uri="{FF2B5EF4-FFF2-40B4-BE49-F238E27FC236}">
                <a16:creationId xmlns:a16="http://schemas.microsoft.com/office/drawing/2014/main" id="{DAA00DB5-3ED7-C654-412D-BC004991E7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6442" y="3644166"/>
            <a:ext cx="3525037" cy="2506380"/>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16CFD4FB-A634-9C42-C57C-86A6B71D4D95}"/>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From</a:t>
            </a:r>
            <a:r>
              <a:rPr lang="en-US" sz="1200" noProof="0" dirty="0"/>
              <a:t> these, 193 events had M ≥3.0, 13 had M ≥4.0, and one exceeded M 4.5. Seismicity peaked in 1986, with a slight increase after 2020. From 2001–2025, the fault produced on average 6 events/year with M ≥ 3.5 and 1 event/year with M ≥4.0.Most frequent magnitudes range from 1.7–3.2, though events as small as M 0.5 were recorded. </a:t>
            </a:r>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r>
              <a:rPr lang="en-US" sz="1200" noProof="0" dirty="0"/>
              <a:t>Focal mechanisms of moderate earthquakes indicate compressional activity in the SW </a:t>
            </a:r>
            <a:r>
              <a:rPr lang="en-US" sz="1200" noProof="0" dirty="0" err="1"/>
              <a:t>Shkodër</a:t>
            </a:r>
            <a:r>
              <a:rPr lang="en-US" sz="1200" noProof="0" dirty="0"/>
              <a:t> segment and extensional activity in the NE </a:t>
            </a:r>
            <a:r>
              <a:rPr lang="en-US" sz="1200" noProof="0" dirty="0" err="1"/>
              <a:t>Fierza</a:t>
            </a:r>
            <a:r>
              <a:rPr lang="en-US" sz="1200" noProof="0" dirty="0"/>
              <a:t> segment. The inner zone (Vau </a:t>
            </a:r>
            <a:r>
              <a:rPr lang="en-US" sz="1200" noProof="0" dirty="0" err="1"/>
              <a:t>i</a:t>
            </a:r>
            <a:endParaRPr lang="en-US" sz="1200" noProof="0" dirty="0"/>
          </a:p>
          <a:p>
            <a:r>
              <a:rPr lang="en-US" sz="1200" noProof="0" dirty="0"/>
              <a:t> </a:t>
            </a:r>
            <a:r>
              <a:rPr lang="en-US" sz="1200" noProof="0" dirty="0" err="1"/>
              <a:t>Dejës</a:t>
            </a:r>
            <a:r>
              <a:rPr lang="en-US" sz="1200" noProof="0" dirty="0"/>
              <a:t>–</a:t>
            </a:r>
            <a:r>
              <a:rPr lang="en-US" sz="1200" noProof="0" dirty="0" err="1"/>
              <a:t>Pukë</a:t>
            </a:r>
            <a:r>
              <a:rPr lang="en-US" sz="1200" noProof="0" dirty="0"/>
              <a:t>–</a:t>
            </a:r>
            <a:r>
              <a:rPr lang="en-US" sz="1200" noProof="0" dirty="0" err="1"/>
              <a:t>Tropojë</a:t>
            </a:r>
            <a:r>
              <a:rPr lang="en-US" sz="1200" noProof="0" dirty="0"/>
              <a:t>) shows a NW–SE stress regime, with earthquakes mainly generated in the upper to middle crust. These depth patterns are important for seismotectonic and seismic hazard assessments.</a:t>
            </a:r>
            <a:endParaRPr lang="en-GB" sz="1200" noProof="0" dirty="0"/>
          </a:p>
        </p:txBody>
      </p:sp>
      <p:sp>
        <p:nvSpPr>
          <p:cNvPr id="21" name="TextBox 3">
            <a:extLst>
              <a:ext uri="{FF2B5EF4-FFF2-40B4-BE49-F238E27FC236}">
                <a16:creationId xmlns:a16="http://schemas.microsoft.com/office/drawing/2014/main" id="{E5B67DD5-AF62-4996-BFC8-D0709EAAF04C}"/>
              </a:ext>
            </a:extLst>
          </p:cNvPr>
          <p:cNvSpPr txBox="1"/>
          <p:nvPr/>
        </p:nvSpPr>
        <p:spPr>
          <a:xfrm>
            <a:off x="8244273" y="3096224"/>
            <a:ext cx="3798000" cy="321932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Over the past 50 years, the </a:t>
            </a:r>
            <a:r>
              <a:rPr lang="en-US" sz="1200" noProof="0" dirty="0" err="1"/>
              <a:t>Shkodër</a:t>
            </a:r>
            <a:r>
              <a:rPr lang="en-US" sz="1200" noProof="0" dirty="0"/>
              <a:t>–</a:t>
            </a:r>
            <a:r>
              <a:rPr lang="en-US" sz="1200" noProof="0" dirty="0" err="1"/>
              <a:t>Pejë</a:t>
            </a:r>
            <a:r>
              <a:rPr lang="en-US" sz="1200" noProof="0" dirty="0"/>
              <a:t> fault and surrounding areas have experienced around 1,600 earthquakes ranging from M 0.5 to 4.5. </a:t>
            </a:r>
          </a:p>
          <a:p>
            <a:r>
              <a:rPr lang="en-US" sz="1200" noProof="0" dirty="0"/>
              <a:t>This internal transverse zone features an active NW–SE trending normal fault with complex </a:t>
            </a:r>
            <a:r>
              <a:rPr lang="en-US" sz="1200" noProof="0" dirty="0" err="1"/>
              <a:t>neotectonic</a:t>
            </a:r>
            <a:r>
              <a:rPr lang="en-US" sz="1200" noProof="0" dirty="0"/>
              <a:t> and crustal structures.</a:t>
            </a:r>
          </a:p>
          <a:p>
            <a:r>
              <a:rPr lang="en-US" sz="1200" noProof="0" dirty="0"/>
              <a:t>Focal mechanism solutions for moderate events indicate a prevailing NW–SE stress regime, with reverse faulting combined with strike-slip components. </a:t>
            </a:r>
          </a:p>
          <a:p>
            <a:r>
              <a:rPr lang="en-US" sz="1200" noProof="0" dirty="0"/>
              <a:t>Most earthquakes occurred in the upper and middle crust, with fewer in the lower crust.</a:t>
            </a:r>
          </a:p>
          <a:p>
            <a:r>
              <a:rPr lang="en-US" sz="1200" noProof="0" dirty="0"/>
              <a:t>The seismicity pattern reflects ongoing tectonic activity, posing a persistent hazard to nearby urban areas in Albania, Kosovo, and Montenegro. </a:t>
            </a:r>
          </a:p>
          <a:p>
            <a:r>
              <a:rPr lang="en-US" sz="1200" noProof="0" dirty="0"/>
              <a:t>These findings provide valuable insights into the region’s </a:t>
            </a:r>
            <a:r>
              <a:rPr lang="en-US" sz="1200" noProof="0" dirty="0" err="1"/>
              <a:t>seismotectonics</a:t>
            </a:r>
            <a:r>
              <a:rPr lang="en-US" sz="1200" noProof="0" dirty="0"/>
              <a:t>, crustal geodynamics, and seismic hazard assessment.</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Seismicity of the </a:t>
            </a:r>
            <a:r>
              <a:rPr lang="en-US" sz="1600" b="1" noProof="0" dirty="0" err="1">
                <a:solidFill>
                  <a:schemeClr val="bg1"/>
                </a:solidFill>
                <a:latin typeface="Arial" panose="020B0604020202020204" pitchFamily="34" charset="0"/>
                <a:cs typeface="Arial" panose="020B0604020202020204" pitchFamily="34" charset="0"/>
              </a:rPr>
              <a:t>Shkodër-Pejë</a:t>
            </a:r>
            <a:r>
              <a:rPr lang="en-US" sz="1600" b="1" noProof="0" dirty="0">
                <a:solidFill>
                  <a:schemeClr val="bg1"/>
                </a:solidFill>
                <a:latin typeface="Arial" panose="020B0604020202020204" pitchFamily="34" charset="0"/>
                <a:cs typeface="Arial" panose="020B0604020202020204" pitchFamily="34" charset="0"/>
              </a:rPr>
              <a:t> Fault Zone: 50 Years Overview</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09"/>
            <a:ext cx="3798000" cy="483264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More than 1,600 earthquakes were located, with magnitudes up to 4.8, an average depth of 8 km, and a b-value of 0.84. About 97% occurred at depths ≤25 km, with most concentrated between 1–10 km.</a:t>
            </a:r>
          </a:p>
          <a:p>
            <a:br>
              <a:rPr lang="en-US" sz="1200" noProof="0" dirty="0"/>
            </a:br>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Dionald </a:t>
            </a:r>
            <a:r>
              <a:rPr lang="en-GB" sz="1200" noProof="0" dirty="0" err="1">
                <a:solidFill>
                  <a:srgbClr val="1A3A64"/>
                </a:solidFill>
                <a:latin typeface="Arial" panose="020B0604020202020204" pitchFamily="34" charset="0"/>
                <a:cs typeface="Arial" panose="020B0604020202020204" pitchFamily="34" charset="0"/>
              </a:rPr>
              <a:t>Muçaj</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Rrapo</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Ormeni</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Olgert</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Gjuzi</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Klevis</a:t>
            </a:r>
            <a:r>
              <a:rPr lang="en-GB" sz="1200" noProof="0" dirty="0">
                <a:solidFill>
                  <a:srgbClr val="1A3A64"/>
                </a:solidFill>
                <a:latin typeface="Arial" panose="020B0604020202020204" pitchFamily="34" charset="0"/>
                <a:cs typeface="Arial" panose="020B0604020202020204" pitchFamily="34" charset="0"/>
              </a:rPr>
              <a:t> </a:t>
            </a:r>
            <a:r>
              <a:rPr lang="en-GB" sz="1200" noProof="0" dirty="0" err="1">
                <a:solidFill>
                  <a:srgbClr val="1A3A64"/>
                </a:solidFill>
                <a:latin typeface="Arial" panose="020B0604020202020204" pitchFamily="34" charset="0"/>
                <a:cs typeface="Arial" panose="020B0604020202020204" pitchFamily="34" charset="0"/>
              </a:rPr>
              <a:t>Sheteli</a:t>
            </a:r>
            <a:r>
              <a:rPr lang="en-GB" sz="1200" noProof="0" dirty="0">
                <a:solidFill>
                  <a:srgbClr val="1A3A64"/>
                </a:solidFill>
                <a:latin typeface="Arial" panose="020B0604020202020204" pitchFamily="34" charset="0"/>
                <a:cs typeface="Arial" panose="020B0604020202020204" pitchFamily="34" charset="0"/>
              </a:rPr>
              <a:t> </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 Results and discussions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059393" y="265775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0"/>
            <a:ext cx="701041" cy="1059902"/>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PP1.2-281</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4" descr="Home - Akad">
            <a:extLst>
              <a:ext uri="{FF2B5EF4-FFF2-40B4-BE49-F238E27FC236}">
                <a16:creationId xmlns:a16="http://schemas.microsoft.com/office/drawing/2014/main" id="{8D4DA7D7-F197-4BCD-6B91-54398F47E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5739" y="6212294"/>
            <a:ext cx="550282" cy="57161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3">
            <a:extLst>
              <a:ext uri="{FF2B5EF4-FFF2-40B4-BE49-F238E27FC236}">
                <a16:creationId xmlns:a16="http://schemas.microsoft.com/office/drawing/2014/main" id="{513EDA5C-9C7D-41F5-BC3D-50F633520825}"/>
              </a:ext>
            </a:extLst>
          </p:cNvPr>
          <p:cNvSpPr txBox="1"/>
          <p:nvPr/>
        </p:nvSpPr>
        <p:spPr>
          <a:xfrm>
            <a:off x="4342160" y="3769101"/>
            <a:ext cx="3046327" cy="36172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800" i="1" noProof="0" dirty="0"/>
          </a:p>
        </p:txBody>
      </p:sp>
      <p:sp>
        <p:nvSpPr>
          <p:cNvPr id="50" name="TextBox 3">
            <a:extLst>
              <a:ext uri="{FF2B5EF4-FFF2-40B4-BE49-F238E27FC236}">
                <a16:creationId xmlns:a16="http://schemas.microsoft.com/office/drawing/2014/main" id="{DCFCFA8B-25F8-3372-4B58-29D52A7255E2}"/>
              </a:ext>
            </a:extLst>
          </p:cNvPr>
          <p:cNvSpPr txBox="1"/>
          <p:nvPr/>
        </p:nvSpPr>
        <p:spPr>
          <a:xfrm>
            <a:off x="8314663" y="2335153"/>
            <a:ext cx="3717318" cy="36172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i="1" noProof="0" dirty="0"/>
              <a:t>Focal Mechanisms examples in the </a:t>
            </a:r>
            <a:r>
              <a:rPr lang="en-US" sz="800" i="1" noProof="0" dirty="0" err="1"/>
              <a:t>Shkodër</a:t>
            </a:r>
            <a:r>
              <a:rPr lang="en-US" sz="800" i="1" noProof="0" dirty="0"/>
              <a:t>–</a:t>
            </a:r>
            <a:r>
              <a:rPr lang="en-US" sz="800" i="1" noProof="0" dirty="0" err="1"/>
              <a:t>Pejë</a:t>
            </a:r>
            <a:r>
              <a:rPr lang="en-US" sz="800" i="1" noProof="0" dirty="0"/>
              <a:t> Transverse fault</a:t>
            </a:r>
            <a:endParaRPr lang="en-GB" sz="800" i="1" noProof="0" dirty="0"/>
          </a:p>
        </p:txBody>
      </p:sp>
      <p:pic>
        <p:nvPicPr>
          <p:cNvPr id="19" name="Picture 18">
            <a:extLst>
              <a:ext uri="{FF2B5EF4-FFF2-40B4-BE49-F238E27FC236}">
                <a16:creationId xmlns:a16="http://schemas.microsoft.com/office/drawing/2014/main" id="{118D5BCC-7668-4928-90BB-79B7A8B1B289}"/>
              </a:ext>
            </a:extLst>
          </p:cNvPr>
          <p:cNvPicPr>
            <a:picLocks noChangeAspect="1"/>
          </p:cNvPicPr>
          <p:nvPr/>
        </p:nvPicPr>
        <p:blipFill>
          <a:blip r:embed="rId3"/>
          <a:stretch>
            <a:fillRect/>
          </a:stretch>
        </p:blipFill>
        <p:spPr>
          <a:xfrm>
            <a:off x="160019" y="2340277"/>
            <a:ext cx="3575629" cy="2001229"/>
          </a:xfrm>
          <a:prstGeom prst="rect">
            <a:avLst/>
          </a:prstGeom>
        </p:spPr>
      </p:pic>
      <p:pic>
        <p:nvPicPr>
          <p:cNvPr id="25" name="Picture 24" descr="A map of the area with red dots&#10;&#10;AI-generated content may be incorrect.">
            <a:extLst>
              <a:ext uri="{FF2B5EF4-FFF2-40B4-BE49-F238E27FC236}">
                <a16:creationId xmlns:a16="http://schemas.microsoft.com/office/drawing/2014/main" id="{E776CA97-D72E-374E-8A95-785208C75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63" y="4442458"/>
            <a:ext cx="3520685" cy="2055645"/>
          </a:xfrm>
          <a:prstGeom prst="rect">
            <a:avLst/>
          </a:prstGeom>
        </p:spPr>
      </p:pic>
      <p:pic>
        <p:nvPicPr>
          <p:cNvPr id="34" name="Picture 33" descr="A diagram of a graph&#10;&#10;AI-generated content may be incorrect.">
            <a:extLst>
              <a:ext uri="{FF2B5EF4-FFF2-40B4-BE49-F238E27FC236}">
                <a16:creationId xmlns:a16="http://schemas.microsoft.com/office/drawing/2014/main" id="{1D5E854F-723B-53A7-692C-87C1D6E89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6999" y="2861657"/>
            <a:ext cx="3798000" cy="1966717"/>
          </a:xfrm>
          <a:prstGeom prst="rect">
            <a:avLst/>
          </a:prstGeom>
        </p:spPr>
      </p:pic>
      <p:pic>
        <p:nvPicPr>
          <p:cNvPr id="4" name="Picture 3">
            <a:extLst>
              <a:ext uri="{FF2B5EF4-FFF2-40B4-BE49-F238E27FC236}">
                <a16:creationId xmlns:a16="http://schemas.microsoft.com/office/drawing/2014/main" id="{AE7A0363-7CDF-D5DB-8318-EB67369DD994}"/>
              </a:ext>
            </a:extLst>
          </p:cNvPr>
          <p:cNvPicPr>
            <a:picLocks noChangeAspect="1"/>
          </p:cNvPicPr>
          <p:nvPr/>
        </p:nvPicPr>
        <p:blipFill>
          <a:blip r:embed="rId6"/>
          <a:stretch>
            <a:fillRect/>
          </a:stretch>
        </p:blipFill>
        <p:spPr>
          <a:xfrm>
            <a:off x="8244273" y="1549108"/>
            <a:ext cx="3787708" cy="778627"/>
          </a:xfrm>
          <a:prstGeom prst="rect">
            <a:avLst/>
          </a:prstGeom>
        </p:spPr>
      </p:pic>
    </p:spTree>
    <p:extLst>
      <p:ext uri="{BB962C8B-B14F-4D97-AF65-F5344CB8AC3E}">
        <p14:creationId xmlns:p14="http://schemas.microsoft.com/office/powerpoint/2010/main" val="10275070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269</TotalTime>
  <Words>801</Words>
  <Application>Microsoft Office PowerPoint</Application>
  <PresentationFormat>Widescreen</PresentationFormat>
  <Paragraphs>60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Monitorues</dc:creator>
  <cp:lastModifiedBy>Monitorues</cp:lastModifiedBy>
  <cp:revision>7</cp:revision>
  <dcterms:created xsi:type="dcterms:W3CDTF">2025-08-13T07:25:50Z</dcterms:created>
  <dcterms:modified xsi:type="dcterms:W3CDTF">2025-08-14T07:38:37Z</dcterms:modified>
</cp:coreProperties>
</file>