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6"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79" d="100"/>
          <a:sy n="79" d="100"/>
        </p:scale>
        <p:origin x="54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EBF6F-BDB8-4784-A6E0-21522E15E93F}" type="datetimeFigureOut">
              <a:rPr lang="en-GB" smtClean="0"/>
              <a:t>31/08/2025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D7985-2B67-4832-9D78-D48D0DE87851}" type="slidenum">
              <a:rPr lang="en-GB" smtClean="0"/>
              <a:t>‹#›</a:t>
            </a:fld>
            <a:endParaRPr lang="en-GB"/>
          </a:p>
        </p:txBody>
      </p:sp>
    </p:spTree>
    <p:extLst>
      <p:ext uri="{BB962C8B-B14F-4D97-AF65-F5344CB8AC3E}">
        <p14:creationId xmlns:p14="http://schemas.microsoft.com/office/powerpoint/2010/main" val="676584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BD7985-2B67-4832-9D78-D48D0DE87851}" type="slidenum">
              <a:rPr lang="en-GB" smtClean="0"/>
              <a:t>1</a:t>
            </a:fld>
            <a:endParaRPr lang="en-GB"/>
          </a:p>
        </p:txBody>
      </p:sp>
    </p:spTree>
    <p:extLst>
      <p:ext uri="{BB962C8B-B14F-4D97-AF65-F5344CB8AC3E}">
        <p14:creationId xmlns:p14="http://schemas.microsoft.com/office/powerpoint/2010/main" val="116428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BD7985-2B67-4832-9D78-D48D0DE87851}" type="slidenum">
              <a:rPr lang="en-GB" smtClean="0"/>
              <a:t>2</a:t>
            </a:fld>
            <a:endParaRPr lang="en-GB"/>
          </a:p>
        </p:txBody>
      </p:sp>
    </p:spTree>
    <p:extLst>
      <p:ext uri="{BB962C8B-B14F-4D97-AF65-F5344CB8AC3E}">
        <p14:creationId xmlns:p14="http://schemas.microsoft.com/office/powerpoint/2010/main" val="261150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BD7985-2B67-4832-9D78-D48D0DE87851}" type="slidenum">
              <a:rPr lang="en-GB" smtClean="0"/>
              <a:t>3</a:t>
            </a:fld>
            <a:endParaRPr lang="en-GB"/>
          </a:p>
        </p:txBody>
      </p:sp>
    </p:spTree>
    <p:extLst>
      <p:ext uri="{BB962C8B-B14F-4D97-AF65-F5344CB8AC3E}">
        <p14:creationId xmlns:p14="http://schemas.microsoft.com/office/powerpoint/2010/main" val="418901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smtClean="0"/>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smtClean="0"/>
              <a:t>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smtClean="0"/>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smtClean="0"/>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59506" y="1191954"/>
            <a:ext cx="10272988" cy="746575"/>
          </a:xfrm>
          <a:prstGeom prst="rect">
            <a:avLst/>
          </a:prstGeom>
          <a:noFill/>
        </p:spPr>
        <p:txBody>
          <a:bodyPr wrap="square" lIns="0" tIns="0" rIns="0" bIns="0" rtlCol="0" anchor="ctr">
            <a:normAutofit fontScale="92500"/>
          </a:bodyPr>
          <a:lstStyle/>
          <a:p>
            <a:r>
              <a:rPr lang="en-GB" sz="2400" b="1" dirty="0">
                <a:solidFill>
                  <a:srgbClr val="1A3A64"/>
                </a:solidFill>
                <a:latin typeface="Arial" panose="020B0604020202020204" pitchFamily="34" charset="0"/>
                <a:cs typeface="Arial" panose="020B0604020202020204" pitchFamily="34" charset="0"/>
              </a:rPr>
              <a:t>Effect of Earthquakes Epicentral Distances on Peak Ground Acceleration (PGA) Values Recorded By the Egyptian Strong Motion Network (ESMN) </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2" y="1944699"/>
            <a:ext cx="10272988" cy="502511"/>
          </a:xfrm>
          <a:prstGeom prst="rect">
            <a:avLst/>
          </a:prstGeom>
          <a:noFill/>
        </p:spPr>
        <p:txBody>
          <a:bodyPr wrap="square" lIns="0" tIns="0" rIns="0" bIns="0" rtlCol="0" anchor="ctr">
            <a:normAutofit/>
          </a:bodyPr>
          <a:lstStyle/>
          <a:p>
            <a:r>
              <a:rPr lang="en-US" dirty="0" smtClean="0">
                <a:latin typeface="Arial" panose="020B0604020202020204" pitchFamily="34" charset="0"/>
                <a:cs typeface="Arial" panose="020B0604020202020204" pitchFamily="34" charset="0"/>
              </a:rPr>
              <a:t>Shaimaa.A.M.Khair</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59506" y="2432831"/>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IN" sz="1400" i="1" dirty="0"/>
              <a:t>Seismology </a:t>
            </a:r>
            <a:r>
              <a:rPr lang="en-IN" sz="1400" i="1" dirty="0" smtClean="0"/>
              <a:t>Department, </a:t>
            </a:r>
            <a:r>
              <a:rPr lang="en-IN" sz="1400" i="1" dirty="0"/>
              <a:t>National Research Institute </a:t>
            </a:r>
            <a:endParaRPr lang="en-IN" sz="1400" i="1" dirty="0" smtClean="0"/>
          </a:p>
          <a:p>
            <a:r>
              <a:rPr lang="en-IN" sz="1400" i="1" dirty="0" smtClean="0"/>
              <a:t>of </a:t>
            </a:r>
            <a:r>
              <a:rPr lang="en-IN" sz="1400" i="1" dirty="0"/>
              <a:t>Astronomy and Geophysics, Helwan (NRIAG),</a:t>
            </a:r>
            <a:endParaRPr lang="en-GB" sz="1100" noProof="0" dirty="0"/>
          </a:p>
        </p:txBody>
      </p:sp>
      <p:sp>
        <p:nvSpPr>
          <p:cNvPr id="14" name="TextBox 3">
            <a:extLst>
              <a:ext uri="{FF2B5EF4-FFF2-40B4-BE49-F238E27FC236}">
                <a16:creationId xmlns:a16="http://schemas.microsoft.com/office/drawing/2014/main" id="{D46122D2-621E-31CE-451D-B174F76F9990}"/>
              </a:ext>
            </a:extLst>
          </p:cNvPr>
          <p:cNvSpPr txBox="1"/>
          <p:nvPr/>
        </p:nvSpPr>
        <p:spPr>
          <a:xfrm>
            <a:off x="947462" y="4202349"/>
            <a:ext cx="8834537" cy="196204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fontAlgn="base" hangingPunct="0"/>
            <a:r>
              <a:rPr lang="en-GB" sz="1200" dirty="0" smtClean="0"/>
              <a:t>	It </a:t>
            </a:r>
            <a:r>
              <a:rPr lang="en-GB" sz="1200" dirty="0"/>
              <a:t>is well known that structures can be damaged by earthquake shaking caused by the rapid rupture of the fault, which releases the stored energy that can result in significant loss of life and property. For economical and hazard aspects, the general seismological laboratory, seismology department, NRIAG, made the first step of hazard mitigation and vulnerability of buildings and structures by constructing the Egyptian Strong Motion Network (</a:t>
            </a:r>
            <a:r>
              <a:rPr lang="en-GB" sz="1200" b="1" dirty="0"/>
              <a:t>ESMN</a:t>
            </a:r>
            <a:r>
              <a:rPr lang="en-GB" sz="1200" dirty="0"/>
              <a:t>), trying to get a better understanding of structure vulnerability in urban areas in Egypt. The primary goal of this study is to define hazard zones within the urban areas in order to assess structure vulnerability. Analysis was carried out for 2023 earthquake data. In 2023, Egypt has been struck by about one hundred thirty earthquakes in the magnitude range (3.5–7.9) with deferent epicentral distances (30–900 km). Using peak ground acceleration in terms of magnitude, source-to-site distance, tectonic environment, and source type has been a key research area in seismic hazard estimation studies for attenuation of earthquakes (Sharma 2000). The primary results showed that the values of PGA are not just affected and decrease by epicentral distances but are mainly dependent on site effect and local amplification.</a:t>
            </a:r>
            <a:endParaRPr lang="en-GB" sz="1200"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661481"/>
            <a:ext cx="701041" cy="29141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P1.2-465</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728" y="1999728"/>
            <a:ext cx="1838324" cy="156067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73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smtClean="0"/>
          </a:p>
          <a:p>
            <a:endParaRPr lang="en-GB" sz="1200" dirty="0"/>
          </a:p>
          <a:p>
            <a:endParaRPr lang="en-GB" sz="1200" noProof="0" dirty="0" smtClean="0"/>
          </a:p>
          <a:p>
            <a:endParaRPr lang="en-GB" sz="1200" dirty="0"/>
          </a:p>
          <a:p>
            <a:endParaRPr lang="en-GB" sz="1200" noProof="0" dirty="0" smtClean="0"/>
          </a:p>
          <a:p>
            <a:endParaRPr lang="en-GB" sz="1200" noProof="0" dirty="0"/>
          </a:p>
          <a:p>
            <a:pPr marL="171450" indent="-171450">
              <a:buFont typeface="Wingdings" panose="05000000000000000000" pitchFamily="2" charset="2"/>
              <a:buChar char="Ø"/>
            </a:pPr>
            <a:r>
              <a:rPr lang="en-GB" sz="1200" dirty="0" smtClean="0"/>
              <a:t>About One Hundred thirty local and regional earthquakes was been felted in Egypt.</a:t>
            </a:r>
          </a:p>
          <a:p>
            <a:pPr marL="171450" indent="-171450">
              <a:buFont typeface="Wingdings" panose="05000000000000000000" pitchFamily="2" charset="2"/>
              <a:buChar char="Ø"/>
            </a:pPr>
            <a:r>
              <a:rPr lang="en-GB" sz="1200" noProof="0" dirty="0" smtClean="0"/>
              <a:t>Along decays the effect of far field earthquakes has been ignored.</a:t>
            </a:r>
          </a:p>
          <a:p>
            <a:pPr marL="171450" indent="-171450">
              <a:buFont typeface="Wingdings" panose="05000000000000000000" pitchFamily="2" charset="2"/>
              <a:buChar char="Ø"/>
            </a:pPr>
            <a:r>
              <a:rPr lang="en-GB" sz="1200" noProof="0" dirty="0" smtClean="0"/>
              <a:t>A comprehensive strong motion recorded data for year 2023 local and regional earthquakes has been compiled in this study.</a:t>
            </a:r>
          </a:p>
          <a:p>
            <a:pPr marL="171450" indent="-171450">
              <a:buFont typeface="Wingdings" panose="05000000000000000000" pitchFamily="2" charset="2"/>
              <a:buChar char="Ø"/>
            </a:pPr>
            <a:r>
              <a:rPr lang="en-GB" sz="1200" noProof="0" dirty="0" smtClean="0"/>
              <a:t>Through out the analysis of those all earthquakes </a:t>
            </a:r>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73279" y="1404309"/>
            <a:ext cx="3798000" cy="99953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buFont typeface="Wingdings" pitchFamily="2" charset="2"/>
              <a:buChar char="Ø"/>
            </a:pPr>
            <a:r>
              <a:rPr lang="en-US" sz="1200" dirty="0" smtClean="0"/>
              <a:t>Strong-motion </a:t>
            </a:r>
            <a:r>
              <a:rPr lang="en-US" sz="1200" dirty="0"/>
              <a:t>attenuation models.</a:t>
            </a:r>
          </a:p>
          <a:p>
            <a:pPr algn="l">
              <a:buFont typeface="Wingdings" pitchFamily="2" charset="2"/>
              <a:buChar char="Ø"/>
            </a:pPr>
            <a:r>
              <a:rPr lang="en-US" sz="1200" dirty="0"/>
              <a:t>Improve design(building) codes</a:t>
            </a:r>
            <a:endParaRPr lang="en-US" sz="6000" dirty="0"/>
          </a:p>
          <a:p>
            <a:pPr algn="l">
              <a:buFont typeface="Wingdings" pitchFamily="2" charset="2"/>
              <a:buChar char="Ø"/>
            </a:pPr>
            <a:r>
              <a:rPr lang="en-US" sz="1200" dirty="0"/>
              <a:t>Study the source, path, and site effects.</a:t>
            </a:r>
          </a:p>
          <a:p>
            <a:pPr lvl="0" algn="l">
              <a:buFont typeface="Wingdings" pitchFamily="2" charset="2"/>
              <a:buChar char="Ø"/>
            </a:pPr>
            <a:r>
              <a:rPr lang="en-US" sz="1200" dirty="0"/>
              <a:t>Compute ground shaking maps showing the area most strongly affected by earthquakes.  </a:t>
            </a:r>
          </a:p>
          <a:p>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3958019" y="61497"/>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Effect of Earthquakes Epicentral Distances on Peak Ground Acceleration (PGA) Values Recorded By the Egyptian Strong Motion Network (ESMN) </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405195"/>
            <a:ext cx="3798000" cy="192366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lgn="l">
              <a:buFont typeface="Wingdings" pitchFamily="2" charset="2"/>
              <a:buChar char="Ø"/>
            </a:pPr>
            <a:r>
              <a:rPr lang="en-US" sz="1200" dirty="0"/>
              <a:t>Established </a:t>
            </a:r>
            <a:r>
              <a:rPr lang="en-US" sz="1200" dirty="0"/>
              <a:t>at 2008 with only one station in </a:t>
            </a:r>
            <a:r>
              <a:rPr lang="en-US" sz="1200" dirty="0" err="1"/>
              <a:t>Helwan</a:t>
            </a:r>
            <a:r>
              <a:rPr lang="en-US" sz="1200" dirty="0"/>
              <a:t>(NRIAG).</a:t>
            </a:r>
          </a:p>
          <a:p>
            <a:pPr marL="171450" indent="-171450" algn="l">
              <a:buFont typeface="Wingdings" pitchFamily="2" charset="2"/>
              <a:buChar char="Ø"/>
            </a:pPr>
            <a:r>
              <a:rPr lang="en-US" sz="1200" dirty="0"/>
              <a:t>Followed by four </a:t>
            </a:r>
            <a:r>
              <a:rPr lang="en-US" sz="1200" dirty="0" err="1"/>
              <a:t>Reftek</a:t>
            </a:r>
            <a:r>
              <a:rPr lang="en-US" sz="1200" dirty="0"/>
              <a:t> stations distributed around the Nile Delta.</a:t>
            </a:r>
          </a:p>
          <a:p>
            <a:pPr marL="171450" indent="-171450" algn="l">
              <a:buFont typeface="Wingdings" pitchFamily="2" charset="2"/>
              <a:buChar char="Ø"/>
            </a:pPr>
            <a:r>
              <a:rPr lang="en-US" sz="1200" dirty="0"/>
              <a:t> It was then extended to reach twenty-four advanced stations in 2024.</a:t>
            </a:r>
          </a:p>
          <a:p>
            <a:pPr marL="171450" indent="-171450" algn="l">
              <a:buFont typeface="Wingdings" pitchFamily="2" charset="2"/>
              <a:buChar char="Ø"/>
            </a:pPr>
            <a:r>
              <a:rPr lang="en-US" sz="1200" dirty="0"/>
              <a:t>Dahab and </a:t>
            </a:r>
            <a:r>
              <a:rPr lang="en-US" sz="1200" dirty="0" err="1"/>
              <a:t>Ras</a:t>
            </a:r>
            <a:r>
              <a:rPr lang="en-US" sz="1200" dirty="0"/>
              <a:t> Mohamed stations constructed after </a:t>
            </a:r>
            <a:r>
              <a:rPr lang="en-US" sz="1200" dirty="0" err="1"/>
              <a:t>Sharm-Elshek</a:t>
            </a:r>
            <a:r>
              <a:rPr lang="en-US" sz="1200" dirty="0"/>
              <a:t> earthquake (31Oct.2024,Ml 4.7).</a:t>
            </a:r>
          </a:p>
          <a:p>
            <a:pPr marL="171450" indent="-171450" algn="l">
              <a:buFont typeface="Wingdings" pitchFamily="2" charset="2"/>
              <a:buChar char="Ø"/>
            </a:pPr>
            <a:r>
              <a:rPr lang="en-US" sz="1200" dirty="0"/>
              <a:t>By the near future we plan to update ESMN to cover also the Gulf of Suez.</a:t>
            </a:r>
          </a:p>
          <a:p>
            <a:endParaRPr lang="en-GB"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Shaimaa.A.M.Khair</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30676" y="929220"/>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algn="l"/>
            <a:r>
              <a:rPr lang="en-US" dirty="0">
                <a:latin typeface="Andalus" pitchFamily="18" charset="-78"/>
                <a:cs typeface="Andalus" pitchFamily="18" charset="-78"/>
              </a:rPr>
              <a:t>ESMN stations history</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73279" y="929220"/>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algn="l"/>
            <a:r>
              <a:rPr lang="en-GB" dirty="0"/>
              <a:t>Purpose of  ESMN Records: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15882" y="1011701"/>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According to ENSN catalogue 2023</a:t>
            </a:r>
            <a:endParaRPr lang="en-GB" dirty="0"/>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l="5798" t="7500" r="5207" b="25972"/>
          <a:stretch/>
        </p:blipFill>
        <p:spPr>
          <a:xfrm>
            <a:off x="791903" y="3328859"/>
            <a:ext cx="2534232" cy="267968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4683" y="6136585"/>
            <a:ext cx="637293" cy="67368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rotWithShape="1">
          <a:blip r:embed="rId5" cstate="hqprint">
            <a:extLst>
              <a:ext uri="{28A0092B-C50C-407E-A947-70E740481C1C}">
                <a14:useLocalDpi xmlns:a14="http://schemas.microsoft.com/office/drawing/2010/main" val="0"/>
              </a:ext>
            </a:extLst>
          </a:blip>
          <a:srcRect l="3529" t="5738" r="9396" b="20634"/>
          <a:stretch/>
        </p:blipFill>
        <p:spPr>
          <a:xfrm>
            <a:off x="8946578" y="1408718"/>
            <a:ext cx="2533849" cy="2557207"/>
          </a:xfrm>
          <a:prstGeom prst="rect">
            <a:avLst/>
          </a:prstGeom>
        </p:spPr>
      </p:pic>
      <p:sp>
        <p:nvSpPr>
          <p:cNvPr id="18" name="Title 1">
            <a:extLst>
              <a:ext uri="{FF2B5EF4-FFF2-40B4-BE49-F238E27FC236}">
                <a16:creationId xmlns:a16="http://schemas.microsoft.com/office/drawing/2014/main" id="{2991A715-793F-3235-8617-18E9A2538876}"/>
              </a:ext>
            </a:extLst>
          </p:cNvPr>
          <p:cNvSpPr txBox="1">
            <a:spLocks/>
          </p:cNvSpPr>
          <p:nvPr/>
        </p:nvSpPr>
        <p:spPr>
          <a:xfrm>
            <a:off x="11490959" y="651959"/>
            <a:ext cx="701041" cy="27196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P1.2-465</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209067" y="5064557"/>
            <a:ext cx="2729116" cy="14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34440" y="6073452"/>
            <a:ext cx="1935804" cy="430887"/>
          </a:xfrm>
          <a:prstGeom prst="rect">
            <a:avLst/>
          </a:prstGeom>
          <a:noFill/>
        </p:spPr>
        <p:txBody>
          <a:bodyPr wrap="square" rtlCol="0">
            <a:spAutoFit/>
          </a:bodyPr>
          <a:lstStyle/>
          <a:p>
            <a:pPr algn="ctr"/>
            <a:r>
              <a:rPr lang="en-GB" sz="1050" dirty="0">
                <a:latin typeface="Times New Roman" panose="02020603050405020304" pitchFamily="18" charset="0"/>
                <a:cs typeface="Times New Roman" panose="02020603050405020304" pitchFamily="18" charset="0"/>
              </a:rPr>
              <a:t>Fig.1 ENSM stations geographic distribution</a:t>
            </a:r>
            <a:endParaRPr lang="en-GB" sz="1050" dirty="0">
              <a:latin typeface="Times New Roman" panose="02020603050405020304" pitchFamily="18" charset="0"/>
              <a:cs typeface="Times New Roman" panose="02020603050405020304" pitchFamily="18" charset="0"/>
            </a:endParaRPr>
          </a:p>
        </p:txBody>
      </p:sp>
      <p:pic>
        <p:nvPicPr>
          <p:cNvPr id="23" name="Picture 2"/>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rcRect/>
          <a:stretch>
            <a:fillRect/>
          </a:stretch>
        </p:blipFill>
        <p:spPr bwMode="auto">
          <a:xfrm>
            <a:off x="4185753" y="2466717"/>
            <a:ext cx="2368737" cy="2505241"/>
          </a:xfrm>
          <a:prstGeom prst="rect">
            <a:avLst/>
          </a:prstGeom>
          <a:noFill/>
          <a:ln w="9525">
            <a:noFill/>
            <a:miter lim="800000"/>
            <a:headEnd/>
            <a:tailEnd/>
          </a:ln>
          <a:effectLst/>
        </p:spPr>
      </p:pic>
      <p:pic>
        <p:nvPicPr>
          <p:cNvPr id="25" name="Picture 3"/>
          <p:cNvPicPr>
            <a:picLocks noChangeAspect="1" noChangeArrowheads="1"/>
          </p:cNvPicPr>
          <p:nvPr/>
        </p:nvPicPr>
        <p:blipFill>
          <a:blip r:embed="rId9"/>
          <a:srcRect/>
          <a:stretch>
            <a:fillRect/>
          </a:stretch>
        </p:blipFill>
        <p:spPr bwMode="auto">
          <a:xfrm>
            <a:off x="6269700" y="2634376"/>
            <a:ext cx="1464665" cy="922913"/>
          </a:xfrm>
          <a:prstGeom prst="rect">
            <a:avLst/>
          </a:prstGeom>
          <a:noFill/>
          <a:ln w="9525">
            <a:noFill/>
            <a:miter lim="800000"/>
            <a:headEnd/>
            <a:tailEnd/>
          </a:ln>
          <a:effectLst/>
        </p:spPr>
      </p:pic>
      <p:pic>
        <p:nvPicPr>
          <p:cNvPr id="28" name="Picture 4"/>
          <p:cNvPicPr>
            <a:picLocks noChangeAspect="1" noChangeArrowheads="1"/>
          </p:cNvPicPr>
          <p:nvPr/>
        </p:nvPicPr>
        <p:blipFill>
          <a:blip r:embed="rId10"/>
          <a:srcRect/>
          <a:stretch>
            <a:fillRect/>
          </a:stretch>
        </p:blipFill>
        <p:spPr bwMode="auto">
          <a:xfrm>
            <a:off x="6284600" y="3643018"/>
            <a:ext cx="1449766" cy="938993"/>
          </a:xfrm>
          <a:prstGeom prst="rect">
            <a:avLst/>
          </a:prstGeom>
          <a:noFill/>
          <a:ln w="9525">
            <a:noFill/>
            <a:miter lim="800000"/>
            <a:headEnd/>
            <a:tailEnd/>
          </a:ln>
          <a:effectLst/>
        </p:spPr>
      </p:pic>
    </p:spTree>
    <p:extLst>
      <p:ext uri="{BB962C8B-B14F-4D97-AF65-F5344CB8AC3E}">
        <p14:creationId xmlns:p14="http://schemas.microsoft.com/office/powerpoint/2010/main" val="11542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80">
                                          <p:stCondLst>
                                            <p:cond delay="0"/>
                                          </p:stCondLst>
                                        </p:cTn>
                                        <p:tgtEl>
                                          <p:spTgt spid="25"/>
                                        </p:tgtEl>
                                      </p:cBhvr>
                                    </p:animEffect>
                                    <p:anim calcmode="lin" valueType="num">
                                      <p:cBhvr>
                                        <p:cTn id="2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1" dur="26">
                                          <p:stCondLst>
                                            <p:cond delay="650"/>
                                          </p:stCondLst>
                                        </p:cTn>
                                        <p:tgtEl>
                                          <p:spTgt spid="25"/>
                                        </p:tgtEl>
                                      </p:cBhvr>
                                      <p:to x="100000" y="60000"/>
                                    </p:animScale>
                                    <p:animScale>
                                      <p:cBhvr>
                                        <p:cTn id="32" dur="166" decel="50000">
                                          <p:stCondLst>
                                            <p:cond delay="676"/>
                                          </p:stCondLst>
                                        </p:cTn>
                                        <p:tgtEl>
                                          <p:spTgt spid="25"/>
                                        </p:tgtEl>
                                      </p:cBhvr>
                                      <p:to x="100000" y="100000"/>
                                    </p:animScale>
                                    <p:animScale>
                                      <p:cBhvr>
                                        <p:cTn id="33" dur="26">
                                          <p:stCondLst>
                                            <p:cond delay="1312"/>
                                          </p:stCondLst>
                                        </p:cTn>
                                        <p:tgtEl>
                                          <p:spTgt spid="25"/>
                                        </p:tgtEl>
                                      </p:cBhvr>
                                      <p:to x="100000" y="80000"/>
                                    </p:animScale>
                                    <p:animScale>
                                      <p:cBhvr>
                                        <p:cTn id="34" dur="166" decel="50000">
                                          <p:stCondLst>
                                            <p:cond delay="1338"/>
                                          </p:stCondLst>
                                        </p:cTn>
                                        <p:tgtEl>
                                          <p:spTgt spid="25"/>
                                        </p:tgtEl>
                                      </p:cBhvr>
                                      <p:to x="100000" y="100000"/>
                                    </p:animScale>
                                    <p:animScale>
                                      <p:cBhvr>
                                        <p:cTn id="35" dur="26">
                                          <p:stCondLst>
                                            <p:cond delay="1642"/>
                                          </p:stCondLst>
                                        </p:cTn>
                                        <p:tgtEl>
                                          <p:spTgt spid="25"/>
                                        </p:tgtEl>
                                      </p:cBhvr>
                                      <p:to x="100000" y="90000"/>
                                    </p:animScale>
                                    <p:animScale>
                                      <p:cBhvr>
                                        <p:cTn id="36" dur="166" decel="50000">
                                          <p:stCondLst>
                                            <p:cond delay="1668"/>
                                          </p:stCondLst>
                                        </p:cTn>
                                        <p:tgtEl>
                                          <p:spTgt spid="25"/>
                                        </p:tgtEl>
                                      </p:cBhvr>
                                      <p:to x="100000" y="100000"/>
                                    </p:animScale>
                                    <p:animScale>
                                      <p:cBhvr>
                                        <p:cTn id="37" dur="26">
                                          <p:stCondLst>
                                            <p:cond delay="1808"/>
                                          </p:stCondLst>
                                        </p:cTn>
                                        <p:tgtEl>
                                          <p:spTgt spid="25"/>
                                        </p:tgtEl>
                                      </p:cBhvr>
                                      <p:to x="100000" y="95000"/>
                                    </p:animScale>
                                    <p:animScale>
                                      <p:cBhvr>
                                        <p:cTn id="38" dur="166" decel="50000">
                                          <p:stCondLst>
                                            <p:cond delay="1834"/>
                                          </p:stCondLst>
                                        </p:cTn>
                                        <p:tgtEl>
                                          <p:spTgt spid="2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0959" y="6128183"/>
            <a:ext cx="637293" cy="67368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TextBox 3">
            <a:extLst>
              <a:ext uri="{FF2B5EF4-FFF2-40B4-BE49-F238E27FC236}">
                <a16:creationId xmlns:a16="http://schemas.microsoft.com/office/drawing/2014/main" id="{E5B67DD5-AF62-4996-BFC8-D0709EAAF04C}"/>
              </a:ext>
            </a:extLst>
          </p:cNvPr>
          <p:cNvSpPr txBox="1"/>
          <p:nvPr/>
        </p:nvSpPr>
        <p:spPr>
          <a:xfrm>
            <a:off x="8237968" y="1078109"/>
            <a:ext cx="3798000" cy="3227686"/>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100" dirty="0">
                <a:latin typeface="+mn-lt"/>
                <a:cs typeface="+mn-cs"/>
              </a:rPr>
              <a:t>This process leads to amplification of ground motion, particularly for surface waves, which already carry large energy over long </a:t>
            </a:r>
            <a:r>
              <a:rPr lang="en-GB" sz="1100" dirty="0" err="1">
                <a:latin typeface="+mn-lt"/>
                <a:cs typeface="+mn-cs"/>
              </a:rPr>
              <a:t>distances.In</a:t>
            </a:r>
            <a:r>
              <a:rPr lang="en-GB" sz="1100" dirty="0">
                <a:latin typeface="+mn-lt"/>
                <a:cs typeface="+mn-cs"/>
              </a:rPr>
              <a:t> thick alluvial deltas, the depth of soft sediments can create resonance effects. The incoming seismic waves may match the natural frequency of the sedimentary basin, causing prolonged shaking and stronger amplitudes than would occur on rock sites. Moreover, surface waves such as Rayleigh and Love waves, which dominate at far-field distances, can be significantly amplified in these conditions because the low-velocity layers act like a waveguide. As a result, communities built on such thick deltaic deposits may experience more intense shaking and longer durations of motion than areas with similar epicentral distances but underlain by bedrock. </a:t>
            </a:r>
            <a:r>
              <a:rPr lang="en-GB" sz="1100" dirty="0">
                <a:latin typeface="+mn-lt"/>
                <a:cs typeface="+mn-cs"/>
              </a:rPr>
              <a:t>This amplification effect highlights the importance of local site conditions in seismic hazard assessment, even for earthquakes occurring far away</a:t>
            </a:r>
            <a:r>
              <a:rPr lang="en-GB" sz="1100" dirty="0" smtClean="0">
                <a:latin typeface="+mn-lt"/>
                <a:cs typeface="+mn-cs"/>
              </a:rPr>
              <a:t>.</a:t>
            </a:r>
          </a:p>
          <a:p>
            <a:endParaRPr lang="en-US" sz="1100" dirty="0">
              <a:latin typeface="+mn-lt"/>
              <a:cs typeface="+mn-cs"/>
            </a:endParaRPr>
          </a:p>
          <a:p>
            <a:r>
              <a:rPr lang="en-GB" sz="1100" dirty="0">
                <a:latin typeface="+mn-lt"/>
                <a:cs typeface="+mn-cs"/>
              </a:rPr>
              <a:t>The results of this study indicate that far-field and deep-focus earthquakes exert a disproportionately greater impact on the Nile Delta compared to other regions. This effect is primarily attributed to the unique geological setting of the delta, which is underlain by thick alluvial deposits composed of soft, unconsolidated sediments. These low-velocity layers amplify incoming seismic energy, particularly the long-period surface waves that dominate ground motion at large epicentral distances. Consequently, seismic shaking within the Nile Delta tends to be stronger and more prolonged than in areas founded on bedrock or thinner sedimentary sequences. This amplification highlights the heightened seismic vulnerability of the Nile Delta, underscoring the importance of incorporating local site effects into hazard assessments and risk mitigation strategies.</a:t>
            </a:r>
            <a:endParaRPr lang="en-US" sz="1100" dirty="0" smtClean="0">
              <a:latin typeface="+mn-lt"/>
              <a:cs typeface="+mn-cs"/>
            </a:endParaRPr>
          </a:p>
          <a:p>
            <a:endParaRPr lang="en-GB" sz="1100" dirty="0">
              <a:latin typeface="+mn-lt"/>
              <a:cs typeface="+mn-cs"/>
            </a:endParaRPr>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smtClean="0"/>
          </a:p>
          <a:p>
            <a:endParaRPr lang="en-GB" sz="1200" dirty="0"/>
          </a:p>
          <a:p>
            <a:endParaRPr lang="en-GB" sz="1200" noProof="0" dirty="0" smtClean="0"/>
          </a:p>
          <a:p>
            <a:endParaRPr lang="en-GB" sz="1200" noProof="0" dirty="0"/>
          </a:p>
          <a:p>
            <a:pPr marL="171450" indent="188913">
              <a:buFont typeface="Wingdings" panose="05000000000000000000" pitchFamily="2" charset="2"/>
              <a:buChar char="§"/>
            </a:pPr>
            <a:endParaRPr lang="en-GB" sz="1200" noProof="0" dirty="0" smtClean="0"/>
          </a:p>
        </p:txBody>
      </p:sp>
      <p:sp>
        <p:nvSpPr>
          <p:cNvPr id="7" name="TextBox 3">
            <a:extLst>
              <a:ext uri="{FF2B5EF4-FFF2-40B4-BE49-F238E27FC236}">
                <a16:creationId xmlns:a16="http://schemas.microsoft.com/office/drawing/2014/main" id="{9A5EB31E-0D60-B708-DDA3-638C6CE2CC33}"/>
              </a:ext>
            </a:extLst>
          </p:cNvPr>
          <p:cNvSpPr txBox="1"/>
          <p:nvPr/>
        </p:nvSpPr>
        <p:spPr>
          <a:xfrm>
            <a:off x="3958019" y="61497"/>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Effect of Earthquakes Epicentral Distances on Peak Ground Acceleration (PGA) Values Recorded By the Egyptian Strong Motion Network (ESMN) </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Shaimaa.A.M.Khair</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8109"/>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algn="l"/>
            <a:r>
              <a:rPr lang="en-US" sz="1050" dirty="0" smtClean="0"/>
              <a:t>1.Eastern </a:t>
            </a:r>
            <a:r>
              <a:rPr lang="en-US" sz="1050" dirty="0"/>
              <a:t>Mediterranean and south </a:t>
            </a:r>
            <a:r>
              <a:rPr lang="en-US" sz="1050" dirty="0" smtClean="0"/>
              <a:t>turkey Source</a:t>
            </a:r>
            <a:endParaRPr lang="en-GB" sz="1050"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3541346" y="3923573"/>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Result and Conclusion</a:t>
            </a:r>
            <a:endParaRPr lang="en-GB" dirty="0"/>
          </a:p>
        </p:txBody>
      </p:sp>
      <p:sp>
        <p:nvSpPr>
          <p:cNvPr id="18" name="Title 1">
            <a:extLst>
              <a:ext uri="{FF2B5EF4-FFF2-40B4-BE49-F238E27FC236}">
                <a16:creationId xmlns:a16="http://schemas.microsoft.com/office/drawing/2014/main" id="{2991A715-793F-3235-8617-18E9A2538876}"/>
              </a:ext>
            </a:extLst>
          </p:cNvPr>
          <p:cNvSpPr txBox="1">
            <a:spLocks/>
          </p:cNvSpPr>
          <p:nvPr/>
        </p:nvSpPr>
        <p:spPr>
          <a:xfrm>
            <a:off x="11490959" y="651959"/>
            <a:ext cx="701041" cy="27196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1B3B65"/>
                </a:solidFill>
                <a:latin typeface="Arial" panose="020B0604020202020204" pitchFamily="34" charset="0"/>
                <a:cs typeface="Arial" panose="020B0604020202020204" pitchFamily="34" charset="0"/>
              </a:rPr>
              <a:t>P1.2-465</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hqprint">
            <a:extLst>
              <a:ext uri="{28A0092B-C50C-407E-A947-70E740481C1C}">
                <a14:useLocalDpi xmlns:a14="http://schemas.microsoft.com/office/drawing/2010/main" val="0"/>
              </a:ext>
            </a:extLst>
          </a:blip>
          <a:srcRect t="5390" r="3592" b="19291"/>
          <a:stretch/>
        </p:blipFill>
        <p:spPr>
          <a:xfrm>
            <a:off x="160019" y="1549110"/>
            <a:ext cx="2482705" cy="2317212"/>
          </a:xfrm>
          <a:prstGeom prst="rect">
            <a:avLst/>
          </a:prstGeom>
        </p:spPr>
      </p:pic>
      <p:sp>
        <p:nvSpPr>
          <p:cNvPr id="29" name="TextBox 3">
            <a:extLst>
              <a:ext uri="{FF2B5EF4-FFF2-40B4-BE49-F238E27FC236}">
                <a16:creationId xmlns:a16="http://schemas.microsoft.com/office/drawing/2014/main" id="{A34004C7-4749-B7E3-E7D7-B3572BC231EF}"/>
              </a:ext>
            </a:extLst>
          </p:cNvPr>
          <p:cNvSpPr txBox="1"/>
          <p:nvPr/>
        </p:nvSpPr>
        <p:spPr>
          <a:xfrm>
            <a:off x="160019" y="3843807"/>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algn="l"/>
            <a:r>
              <a:rPr lang="en-US" sz="1050" dirty="0" smtClean="0"/>
              <a:t>2.</a:t>
            </a:r>
            <a:r>
              <a:rPr lang="en-US" sz="1050" dirty="0"/>
              <a:t> Crete source </a:t>
            </a:r>
            <a:endParaRPr lang="en-GB" sz="1050" dirty="0"/>
          </a:p>
        </p:txBody>
      </p:sp>
      <p:sp>
        <p:nvSpPr>
          <p:cNvPr id="30" name="TextBox 3">
            <a:extLst>
              <a:ext uri="{FF2B5EF4-FFF2-40B4-BE49-F238E27FC236}">
                <a16:creationId xmlns:a16="http://schemas.microsoft.com/office/drawing/2014/main" id="{A34004C7-4749-B7E3-E7D7-B3572BC231EF}"/>
              </a:ext>
            </a:extLst>
          </p:cNvPr>
          <p:cNvSpPr txBox="1"/>
          <p:nvPr/>
        </p:nvSpPr>
        <p:spPr>
          <a:xfrm>
            <a:off x="3824266" y="1078109"/>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algn="l"/>
            <a:r>
              <a:rPr lang="en-US" sz="1050" dirty="0" smtClean="0"/>
              <a:t>3.</a:t>
            </a:r>
            <a:r>
              <a:rPr lang="en-US" sz="1050" dirty="0"/>
              <a:t> </a:t>
            </a:r>
            <a:r>
              <a:rPr lang="en-US" sz="1050" dirty="0" smtClean="0"/>
              <a:t>Local </a:t>
            </a:r>
            <a:r>
              <a:rPr lang="en-US" sz="1050" dirty="0"/>
              <a:t>Southern Sinai </a:t>
            </a:r>
            <a:r>
              <a:rPr lang="en-US" sz="1050" dirty="0" smtClean="0"/>
              <a:t>Source</a:t>
            </a:r>
            <a:endParaRPr lang="en-GB" sz="1050" dirty="0"/>
          </a:p>
        </p:txBody>
      </p:sp>
      <p:sp>
        <p:nvSpPr>
          <p:cNvPr id="6" name="TextBox 5"/>
          <p:cNvSpPr txBox="1"/>
          <p:nvPr/>
        </p:nvSpPr>
        <p:spPr>
          <a:xfrm>
            <a:off x="3088840" y="4257601"/>
            <a:ext cx="4610910" cy="2115387"/>
          </a:xfrm>
          <a:prstGeom prst="rect">
            <a:avLst/>
          </a:prstGeom>
          <a:noFill/>
        </p:spPr>
        <p:txBody>
          <a:bodyPr wrap="square" rtlCol="0">
            <a:spAutoFit/>
          </a:bodyPr>
          <a:lstStyle/>
          <a:p>
            <a:pPr algn="just">
              <a:lnSpc>
                <a:spcPct val="150000"/>
              </a:lnSpc>
            </a:pPr>
            <a:r>
              <a:rPr lang="en-GB" sz="1200" dirty="0"/>
              <a:t> </a:t>
            </a:r>
            <a:r>
              <a:rPr lang="en-GB" sz="1200" dirty="0" smtClean="0"/>
              <a:t>        </a:t>
            </a:r>
            <a:r>
              <a:rPr lang="en-GB" sz="1100" dirty="0" smtClean="0"/>
              <a:t>Far-field </a:t>
            </a:r>
            <a:r>
              <a:rPr lang="en-GB" sz="1100" dirty="0"/>
              <a:t>earthquakes, even though they occur at considerable distances from a site, can have significant effects when the ground is composed of thick alluvial delta deposits. These deltas are typically made of unconsolidated sediments such as silt, sand, and clay, which have much lower stiffness and density compared to bedrock. When seismic waves from a distant earthquake reach such layers, their velocity decreases, and the energy becomes trapped within the softer materials. </a:t>
            </a:r>
            <a:endParaRPr lang="en-GB" sz="1200" dirty="0"/>
          </a:p>
        </p:txBody>
      </p:sp>
      <p:pic>
        <p:nvPicPr>
          <p:cNvPr id="9" name="Picture 8"/>
          <p:cNvPicPr>
            <a:picLocks noChangeAspect="1"/>
          </p:cNvPicPr>
          <p:nvPr/>
        </p:nvPicPr>
        <p:blipFill rotWithShape="1">
          <a:blip r:embed="rId5" cstate="hqprint">
            <a:extLst>
              <a:ext uri="{28A0092B-C50C-407E-A947-70E740481C1C}">
                <a14:useLocalDpi xmlns:a14="http://schemas.microsoft.com/office/drawing/2010/main" val="0"/>
              </a:ext>
            </a:extLst>
          </a:blip>
          <a:srcRect l="3125" t="5532" r="1988" b="18582"/>
          <a:stretch/>
        </p:blipFill>
        <p:spPr>
          <a:xfrm>
            <a:off x="3958019" y="1474695"/>
            <a:ext cx="2636196" cy="2391627"/>
          </a:xfrm>
          <a:prstGeom prst="rect">
            <a:avLst/>
          </a:prstGeom>
        </p:spPr>
      </p:pic>
      <p:pic>
        <p:nvPicPr>
          <p:cNvPr id="10" name="Picture 9"/>
          <p:cNvPicPr>
            <a:picLocks noChangeAspect="1"/>
          </p:cNvPicPr>
          <p:nvPr/>
        </p:nvPicPr>
        <p:blipFill rotWithShape="1">
          <a:blip r:embed="rId6" cstate="hqprint">
            <a:extLst>
              <a:ext uri="{28A0092B-C50C-407E-A947-70E740481C1C}">
                <a14:useLocalDpi xmlns:a14="http://schemas.microsoft.com/office/drawing/2010/main" val="0"/>
              </a:ext>
            </a:extLst>
          </a:blip>
          <a:srcRect l="2924" t="5532" r="2790" b="19007"/>
          <a:stretch/>
        </p:blipFill>
        <p:spPr>
          <a:xfrm>
            <a:off x="306020" y="4240393"/>
            <a:ext cx="2336704" cy="2479688"/>
          </a:xfrm>
          <a:prstGeom prst="rect">
            <a:avLst/>
          </a:prstGeom>
        </p:spPr>
      </p:pic>
    </p:spTree>
    <p:extLst>
      <p:ext uri="{BB962C8B-B14F-4D97-AF65-F5344CB8AC3E}">
        <p14:creationId xmlns:p14="http://schemas.microsoft.com/office/powerpoint/2010/main" val="3593317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813</TotalTime>
  <Words>695</Words>
  <Application>Microsoft Office PowerPoint</Application>
  <PresentationFormat>Widescreen</PresentationFormat>
  <Paragraphs>70</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Andalus</vt:lpstr>
      <vt:lpstr>Aptos</vt:lpstr>
      <vt:lpstr>Aptos Display</vt:lpstr>
      <vt:lpstr>Arial</vt:lpstr>
      <vt:lpstr>Calibri</vt:lpstr>
      <vt:lpstr>Times New Roman</vt:lpstr>
      <vt:lpstr>Wingdings</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shaimaamaamounkhater@gmail.com</dc:creator>
  <cp:lastModifiedBy>shaimaamaamounkhater@gmail.com</cp:lastModifiedBy>
  <cp:revision>23</cp:revision>
  <dcterms:created xsi:type="dcterms:W3CDTF">2025-08-31T08:17:09Z</dcterms:created>
  <dcterms:modified xsi:type="dcterms:W3CDTF">2025-08-31T21:54:45Z</dcterms:modified>
</cp:coreProperties>
</file>