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62" r:id="rId7"/>
    <p:sldId id="263"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00" autoAdjust="0"/>
    <p:restoredTop sz="94624" autoAdjust="0"/>
  </p:normalViewPr>
  <p:slideViewPr>
    <p:cSldViewPr snapToGrid="0">
      <p:cViewPr>
        <p:scale>
          <a:sx n="100" d="100"/>
          <a:sy n="100" d="100"/>
        </p:scale>
        <p:origin x="624"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e-AT"/>
          </a:p>
        </p:txBody>
      </p:sp>
      <p:sp>
        <p:nvSpPr>
          <p:cNvPr id="3" name="Untertitel 2">
            <a:extLst>
              <a:ext uri="{FF2B5EF4-FFF2-40B4-BE49-F238E27FC236}">
                <a16:creationId xmlns:a16="http://schemas.microsoft.com/office/drawing/2014/main" xmlns=""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AT"/>
          </a:p>
        </p:txBody>
      </p:sp>
      <p:sp>
        <p:nvSpPr>
          <p:cNvPr id="4" name="Datumsplatzhalter 3">
            <a:extLst>
              <a:ext uri="{FF2B5EF4-FFF2-40B4-BE49-F238E27FC236}">
                <a16:creationId xmlns:a16="http://schemas.microsoft.com/office/drawing/2014/main" xmlns="" id="{E93492FB-9762-1EA3-8568-54377AB86A31}"/>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5" name="Fußzeilenplatzhalter 4">
            <a:extLst>
              <a:ext uri="{FF2B5EF4-FFF2-40B4-BE49-F238E27FC236}">
                <a16:creationId xmlns:a16="http://schemas.microsoft.com/office/drawing/2014/main" xmlns=""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B3901AC1-1973-C97E-1C32-B35C6E179D17}"/>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BBE62C-B8DA-21FE-3717-7E3AE1352C7E}"/>
              </a:ext>
            </a:extLst>
          </p:cNvPr>
          <p:cNvSpPr>
            <a:spLocks noGrp="1"/>
          </p:cNvSpPr>
          <p:nvPr>
            <p:ph type="title"/>
          </p:nvPr>
        </p:nvSpPr>
        <p:spPr/>
        <p:txBody>
          <a:bodyPr/>
          <a:lstStyle/>
          <a:p>
            <a:r>
              <a:rPr lang="en-US" smtClean="0"/>
              <a:t>Click to edit Master title style</a:t>
            </a:r>
            <a:endParaRPr lang="de-AT"/>
          </a:p>
        </p:txBody>
      </p:sp>
      <p:sp>
        <p:nvSpPr>
          <p:cNvPr id="3" name="Vertikaler Textplatzhalter 2">
            <a:extLst>
              <a:ext uri="{FF2B5EF4-FFF2-40B4-BE49-F238E27FC236}">
                <a16:creationId xmlns:a16="http://schemas.microsoft.com/office/drawing/2014/main" xmlns="" id="{0ED8C027-1CCC-AAB3-EB2B-8DBFA63D17B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xmlns="" id="{44ED7451-563E-EEFA-F37F-1177A4220626}"/>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5" name="Fußzeilenplatzhalter 4">
            <a:extLst>
              <a:ext uri="{FF2B5EF4-FFF2-40B4-BE49-F238E27FC236}">
                <a16:creationId xmlns:a16="http://schemas.microsoft.com/office/drawing/2014/main" xmlns=""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9C701441-382B-C63A-FF99-28B8A68123D2}"/>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D13415FA-D683-0C86-28DD-9D7E28548DE9}"/>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de-AT"/>
          </a:p>
        </p:txBody>
      </p:sp>
      <p:sp>
        <p:nvSpPr>
          <p:cNvPr id="3" name="Vertikaler Textplatzhalter 2">
            <a:extLst>
              <a:ext uri="{FF2B5EF4-FFF2-40B4-BE49-F238E27FC236}">
                <a16:creationId xmlns:a16="http://schemas.microsoft.com/office/drawing/2014/main" xmlns="" id="{C02826CD-D775-59F4-BFA8-F5154111EB72}"/>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xmlns="" id="{E58D66EB-FE3F-6B40-972C-8B5D57A0A146}"/>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5" name="Fußzeilenplatzhalter 4">
            <a:extLst>
              <a:ext uri="{FF2B5EF4-FFF2-40B4-BE49-F238E27FC236}">
                <a16:creationId xmlns:a16="http://schemas.microsoft.com/office/drawing/2014/main" xmlns=""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E39AF862-474C-293E-C9C5-EFE874F79FFC}"/>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260D616-9150-8F3E-6FBE-F751E77CDF87}"/>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xmlns="" id="{C735E4BF-FDCD-FFBB-4D0C-39E150D36AA4}"/>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xmlns="" id="{2000F0AA-E80D-5BC8-F4D2-94A672D584D7}"/>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5" name="Fußzeilenplatzhalter 4">
            <a:extLst>
              <a:ext uri="{FF2B5EF4-FFF2-40B4-BE49-F238E27FC236}">
                <a16:creationId xmlns:a16="http://schemas.microsoft.com/office/drawing/2014/main" xmlns=""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D7CEA5BF-39A4-41D5-13C7-118532E8FFD1}"/>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e-AT"/>
          </a:p>
        </p:txBody>
      </p:sp>
      <p:sp>
        <p:nvSpPr>
          <p:cNvPr id="3" name="Textplatzhalter 2">
            <a:extLst>
              <a:ext uri="{FF2B5EF4-FFF2-40B4-BE49-F238E27FC236}">
                <a16:creationId xmlns:a16="http://schemas.microsoft.com/office/drawing/2014/main" xmlns=""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smtClean="0"/>
              <a:t>Click to edit Master text styles</a:t>
            </a:r>
          </a:p>
        </p:txBody>
      </p:sp>
      <p:sp>
        <p:nvSpPr>
          <p:cNvPr id="4" name="Datumsplatzhalter 3">
            <a:extLst>
              <a:ext uri="{FF2B5EF4-FFF2-40B4-BE49-F238E27FC236}">
                <a16:creationId xmlns:a16="http://schemas.microsoft.com/office/drawing/2014/main" xmlns="" id="{78699A2D-7445-8118-C132-359093F7ED16}"/>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5" name="Fußzeilenplatzhalter 4">
            <a:extLst>
              <a:ext uri="{FF2B5EF4-FFF2-40B4-BE49-F238E27FC236}">
                <a16:creationId xmlns:a16="http://schemas.microsoft.com/office/drawing/2014/main" xmlns=""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2FEC5CDB-E094-3658-9593-29EFB7C03FFF}"/>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8E70FB-4890-3F05-1356-B62F6837A189}"/>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xmlns="" id="{A0FCA0F9-2597-1F3F-4FD3-CB739AFC322A}"/>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Inhaltsplatzhalter 3">
            <a:extLst>
              <a:ext uri="{FF2B5EF4-FFF2-40B4-BE49-F238E27FC236}">
                <a16:creationId xmlns:a16="http://schemas.microsoft.com/office/drawing/2014/main" xmlns="" id="{F4F59239-63FB-AAF0-E4BC-EEF28F509318}"/>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Datumsplatzhalter 4">
            <a:extLst>
              <a:ext uri="{FF2B5EF4-FFF2-40B4-BE49-F238E27FC236}">
                <a16:creationId xmlns:a16="http://schemas.microsoft.com/office/drawing/2014/main" xmlns="" id="{D1FCB0CA-F508-F112-C731-2E64CA7CAA78}"/>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6" name="Fußzeilenplatzhalter 5">
            <a:extLst>
              <a:ext uri="{FF2B5EF4-FFF2-40B4-BE49-F238E27FC236}">
                <a16:creationId xmlns:a16="http://schemas.microsoft.com/office/drawing/2014/main" xmlns=""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C2322373-01F2-6BD5-ADBB-850485D323CF}"/>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2743586-6B9B-D0FE-9F5A-4611D157C260}"/>
              </a:ext>
            </a:extLst>
          </p:cNvPr>
          <p:cNvSpPr>
            <a:spLocks noGrp="1"/>
          </p:cNvSpPr>
          <p:nvPr>
            <p:ph type="title"/>
          </p:nvPr>
        </p:nvSpPr>
        <p:spPr>
          <a:xfrm>
            <a:off x="839788" y="365125"/>
            <a:ext cx="10515600" cy="1325563"/>
          </a:xfrm>
        </p:spPr>
        <p:txBody>
          <a:bodyPr/>
          <a:lstStyle/>
          <a:p>
            <a:r>
              <a:rPr lang="en-US" smtClean="0"/>
              <a:t>Click to edit Master title style</a:t>
            </a:r>
            <a:endParaRPr lang="de-AT"/>
          </a:p>
        </p:txBody>
      </p:sp>
      <p:sp>
        <p:nvSpPr>
          <p:cNvPr id="3" name="Textplatzhalter 2">
            <a:extLst>
              <a:ext uri="{FF2B5EF4-FFF2-40B4-BE49-F238E27FC236}">
                <a16:creationId xmlns:a16="http://schemas.microsoft.com/office/drawing/2014/main" xmlns=""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a:extLst>
              <a:ext uri="{FF2B5EF4-FFF2-40B4-BE49-F238E27FC236}">
                <a16:creationId xmlns:a16="http://schemas.microsoft.com/office/drawing/2014/main" xmlns="" id="{C3226624-5BB7-475D-D61F-4A398C5E0D22}"/>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platzhalter 4">
            <a:extLst>
              <a:ext uri="{FF2B5EF4-FFF2-40B4-BE49-F238E27FC236}">
                <a16:creationId xmlns:a16="http://schemas.microsoft.com/office/drawing/2014/main" xmlns=""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a:extLst>
              <a:ext uri="{FF2B5EF4-FFF2-40B4-BE49-F238E27FC236}">
                <a16:creationId xmlns:a16="http://schemas.microsoft.com/office/drawing/2014/main" xmlns="" id="{F790861B-D46E-0A07-8D8A-74C11A5C313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Datumsplatzhalter 6">
            <a:extLst>
              <a:ext uri="{FF2B5EF4-FFF2-40B4-BE49-F238E27FC236}">
                <a16:creationId xmlns:a16="http://schemas.microsoft.com/office/drawing/2014/main" xmlns="" id="{A8319FD1-8EB5-7386-112B-2FC3DE28ED45}"/>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8" name="Fußzeilenplatzhalter 7">
            <a:extLst>
              <a:ext uri="{FF2B5EF4-FFF2-40B4-BE49-F238E27FC236}">
                <a16:creationId xmlns:a16="http://schemas.microsoft.com/office/drawing/2014/main" xmlns=""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8A09802C-D5EA-2E6E-1A09-CC414C3B971C}"/>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DA458B-16E3-B6D6-6430-3033C0EF15D8}"/>
              </a:ext>
            </a:extLst>
          </p:cNvPr>
          <p:cNvSpPr>
            <a:spLocks noGrp="1"/>
          </p:cNvSpPr>
          <p:nvPr>
            <p:ph type="title"/>
          </p:nvPr>
        </p:nvSpPr>
        <p:spPr/>
        <p:txBody>
          <a:bodyPr/>
          <a:lstStyle/>
          <a:p>
            <a:r>
              <a:rPr lang="en-US" smtClean="0"/>
              <a:t>Click to edit Master title style</a:t>
            </a:r>
            <a:endParaRPr lang="de-AT"/>
          </a:p>
        </p:txBody>
      </p:sp>
      <p:sp>
        <p:nvSpPr>
          <p:cNvPr id="3" name="Datumsplatzhalter 2">
            <a:extLst>
              <a:ext uri="{FF2B5EF4-FFF2-40B4-BE49-F238E27FC236}">
                <a16:creationId xmlns:a16="http://schemas.microsoft.com/office/drawing/2014/main" xmlns="" id="{A013D3E3-66AA-1102-13EE-F026ED13ECFE}"/>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4" name="Fußzeilenplatzhalter 3">
            <a:extLst>
              <a:ext uri="{FF2B5EF4-FFF2-40B4-BE49-F238E27FC236}">
                <a16:creationId xmlns:a16="http://schemas.microsoft.com/office/drawing/2014/main" xmlns=""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EDB5F4C2-0D9C-0052-6D88-CB9B63790C3F}"/>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D82213A4-E48F-6AEA-05B4-E0C148224B3C}"/>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3" name="Fußzeilenplatzhalter 2">
            <a:extLst>
              <a:ext uri="{FF2B5EF4-FFF2-40B4-BE49-F238E27FC236}">
                <a16:creationId xmlns:a16="http://schemas.microsoft.com/office/drawing/2014/main" xmlns=""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41AFAD21-3D79-CCC2-6406-21755C3FAFB0}"/>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xmlns=""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platzhalter 3">
            <a:extLst>
              <a:ext uri="{FF2B5EF4-FFF2-40B4-BE49-F238E27FC236}">
                <a16:creationId xmlns:a16="http://schemas.microsoft.com/office/drawing/2014/main" xmlns=""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umsplatzhalter 4">
            <a:extLst>
              <a:ext uri="{FF2B5EF4-FFF2-40B4-BE49-F238E27FC236}">
                <a16:creationId xmlns:a16="http://schemas.microsoft.com/office/drawing/2014/main" xmlns="" id="{4386FCC9-2D9B-0132-AE91-07809B3194E9}"/>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6" name="Fußzeilenplatzhalter 5">
            <a:extLst>
              <a:ext uri="{FF2B5EF4-FFF2-40B4-BE49-F238E27FC236}">
                <a16:creationId xmlns:a16="http://schemas.microsoft.com/office/drawing/2014/main" xmlns=""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1F5CEDF7-0B6B-15B2-A4AC-D04D5E1BF626}"/>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Bildplatzhalter 2">
            <a:extLst>
              <a:ext uri="{FF2B5EF4-FFF2-40B4-BE49-F238E27FC236}">
                <a16:creationId xmlns:a16="http://schemas.microsoft.com/office/drawing/2014/main" xmlns=""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e-AT"/>
          </a:p>
        </p:txBody>
      </p:sp>
      <p:sp>
        <p:nvSpPr>
          <p:cNvPr id="4" name="Textplatzhalter 3">
            <a:extLst>
              <a:ext uri="{FF2B5EF4-FFF2-40B4-BE49-F238E27FC236}">
                <a16:creationId xmlns:a16="http://schemas.microsoft.com/office/drawing/2014/main" xmlns=""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umsplatzhalter 4">
            <a:extLst>
              <a:ext uri="{FF2B5EF4-FFF2-40B4-BE49-F238E27FC236}">
                <a16:creationId xmlns:a16="http://schemas.microsoft.com/office/drawing/2014/main" xmlns="" id="{4F38B14E-FA25-0A84-3CD5-4796AEE040A4}"/>
              </a:ext>
            </a:extLst>
          </p:cNvPr>
          <p:cNvSpPr>
            <a:spLocks noGrp="1"/>
          </p:cNvSpPr>
          <p:nvPr>
            <p:ph type="dt" sz="half" idx="10"/>
          </p:nvPr>
        </p:nvSpPr>
        <p:spPr/>
        <p:txBody>
          <a:bodyPr/>
          <a:lstStyle/>
          <a:p>
            <a:fld id="{4D204A99-DD2E-46A5-9E4A-9E0EB615E918}" type="datetimeFigureOut">
              <a:rPr lang="de-AT" smtClean="0"/>
              <a:pPr/>
              <a:t>26.08.2025</a:t>
            </a:fld>
            <a:endParaRPr lang="de-AT"/>
          </a:p>
        </p:txBody>
      </p:sp>
      <p:sp>
        <p:nvSpPr>
          <p:cNvPr id="6" name="Fußzeilenplatzhalter 5">
            <a:extLst>
              <a:ext uri="{FF2B5EF4-FFF2-40B4-BE49-F238E27FC236}">
                <a16:creationId xmlns:a16="http://schemas.microsoft.com/office/drawing/2014/main" xmlns=""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230BD201-E90E-75BE-7C53-6212036108DC}"/>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pPr/>
              <a:t>26.08.2025</a:t>
            </a:fld>
            <a:endParaRPr lang="de-AT"/>
          </a:p>
        </p:txBody>
      </p:sp>
      <p:sp>
        <p:nvSpPr>
          <p:cNvPr id="5" name="Fußzeilenplatzhalter 4">
            <a:extLst>
              <a:ext uri="{FF2B5EF4-FFF2-40B4-BE49-F238E27FC236}">
                <a16:creationId xmlns:a16="http://schemas.microsoft.com/office/drawing/2014/main" xmlns=""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xmlns=""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4095/332158"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doi.org/10.1017/S0016756813001015" TargetMode="External"/><Relationship Id="rId5" Type="http://schemas.openxmlformats.org/officeDocument/2006/relationships/hyperlink" Target="https://doi.org/10.4095/315675" TargetMode="External"/><Relationship Id="rId4" Type="http://schemas.openxmlformats.org/officeDocument/2006/relationships/hyperlink" Target="https://doi.org/10.4095/3111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xmlns="" id="{4212E3CC-C8F3-8724-236C-B7DF711CDA7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xmlns="" id="{5641CF85-E5C3-9FF3-BBD7-6666AB809856}"/>
              </a:ext>
            </a:extLst>
          </p:cNvPr>
          <p:cNvSpPr txBox="1"/>
          <p:nvPr/>
        </p:nvSpPr>
        <p:spPr>
          <a:xfrm>
            <a:off x="947462" y="1247775"/>
            <a:ext cx="10272988" cy="966601"/>
          </a:xfrm>
          <a:prstGeom prst="rect">
            <a:avLst/>
          </a:prstGeom>
          <a:noFill/>
          <a:ln>
            <a:solidFill>
              <a:schemeClr val="bg2"/>
            </a:solidFill>
          </a:ln>
        </p:spPr>
        <p:txBody>
          <a:bodyPr wrap="square" lIns="0" tIns="0" rIns="0" bIns="0" rtlCol="0" anchor="ctr">
            <a:normAutofit/>
          </a:bodyPr>
          <a:lstStyle/>
          <a:p>
            <a:pPr algn="ctr"/>
            <a:r>
              <a:rPr lang="en-US" sz="2200" b="1" dirty="0" smtClean="0">
                <a:solidFill>
                  <a:schemeClr val="tx2">
                    <a:lumMod val="90000"/>
                    <a:lumOff val="10000"/>
                  </a:schemeClr>
                </a:solidFill>
                <a:latin typeface="Arial" pitchFamily="34" charset="0"/>
                <a:cs typeface="Arial" pitchFamily="34" charset="0"/>
              </a:rPr>
              <a:t>Attenuation of seismic waves in the Charlevoix seismic zone, </a:t>
            </a:r>
          </a:p>
          <a:p>
            <a:pPr algn="ctr"/>
            <a:r>
              <a:rPr lang="en-US" sz="2200" b="1" dirty="0" smtClean="0">
                <a:solidFill>
                  <a:schemeClr val="tx2">
                    <a:lumMod val="90000"/>
                    <a:lumOff val="10000"/>
                  </a:schemeClr>
                </a:solidFill>
                <a:latin typeface="Arial" pitchFamily="34" charset="0"/>
                <a:cs typeface="Arial" pitchFamily="34" charset="0"/>
              </a:rPr>
              <a:t>southeastern Canada</a:t>
            </a:r>
          </a:p>
          <a:p>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xmlns="" id="{3D37EAC3-90CD-EA42-4DD4-7E98DD56B841}"/>
              </a:ext>
            </a:extLst>
          </p:cNvPr>
          <p:cNvSpPr txBox="1"/>
          <p:nvPr/>
        </p:nvSpPr>
        <p:spPr>
          <a:xfrm>
            <a:off x="947463" y="2344870"/>
            <a:ext cx="10272988" cy="536353"/>
          </a:xfrm>
          <a:prstGeom prst="rect">
            <a:avLst/>
          </a:prstGeom>
          <a:noFill/>
        </p:spPr>
        <p:txBody>
          <a:bodyPr wrap="square" lIns="0" tIns="0" rIns="0" bIns="0" rtlCol="0" anchor="ctr">
            <a:normAutofit/>
          </a:bodyPr>
          <a:lstStyle/>
          <a:p>
            <a:r>
              <a:rPr lang="en-GB" noProof="0" dirty="0" smtClean="0">
                <a:solidFill>
                  <a:srgbClr val="1A3A64"/>
                </a:solidFill>
                <a:latin typeface="Arial" panose="020B0604020202020204" pitchFamily="34" charset="0"/>
                <a:cs typeface="Arial" panose="020B0604020202020204" pitchFamily="34" charset="0"/>
              </a:rPr>
              <a:t>Amir Mansour Farahbod and John F. Cassidy</a:t>
            </a:r>
            <a:endParaRPr lang="en-GB" baseline="30000"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xmlns=""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smtClean="0"/>
              <a:t>Geological Survey of Canada</a:t>
            </a:r>
          </a:p>
        </p:txBody>
      </p:sp>
      <p:sp>
        <p:nvSpPr>
          <p:cNvPr id="14" name="TextBox 3">
            <a:extLst>
              <a:ext uri="{FF2B5EF4-FFF2-40B4-BE49-F238E27FC236}">
                <a16:creationId xmlns:a16="http://schemas.microsoft.com/office/drawing/2014/main" xmlns="" id="{D46122D2-621E-31CE-451D-B174F76F9990}"/>
              </a:ext>
            </a:extLst>
          </p:cNvPr>
          <p:cNvSpPr txBox="1"/>
          <p:nvPr/>
        </p:nvSpPr>
        <p:spPr>
          <a:xfrm>
            <a:off x="857250" y="4121214"/>
            <a:ext cx="8886825"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smtClean="0"/>
              <a:t>We investigate seismic attenuation characteristics of the Charlevoix seismic zone that is located ~100 km downstream from Quebec City and is the most seismically active region of eastern Canada. We determine Coda Q using 583 earthquakes (2.0 ≤ M ≤ 5.4) recorded at seven stations of the Canadian National Seismic Network from 1992 to 2022. We find that the highest </a:t>
            </a:r>
            <a:r>
              <a:rPr lang="en-US" i="1" dirty="0" smtClean="0"/>
              <a:t>Q</a:t>
            </a:r>
            <a:r>
              <a:rPr lang="en-US" i="1" baseline="-25000" dirty="0" smtClean="0"/>
              <a:t>0</a:t>
            </a:r>
            <a:r>
              <a:rPr lang="en-US" dirty="0" smtClean="0"/>
              <a:t> (Q at 1 Hz) values are at station A11 (e.g., </a:t>
            </a:r>
            <a:r>
              <a:rPr lang="en-US" i="1" dirty="0" smtClean="0"/>
              <a:t>Q</a:t>
            </a:r>
            <a:r>
              <a:rPr lang="en-US" i="1" baseline="-25000" dirty="0" smtClean="0"/>
              <a:t>0</a:t>
            </a:r>
            <a:r>
              <a:rPr lang="en-US" dirty="0" smtClean="0"/>
              <a:t> of 109), that is the farthest station from the 1663, M~7 earthquake (D=40 km). The lowest </a:t>
            </a:r>
            <a:r>
              <a:rPr lang="en-US" i="1" dirty="0" smtClean="0"/>
              <a:t>Q</a:t>
            </a:r>
            <a:r>
              <a:rPr lang="en-US" i="1" baseline="-25000" dirty="0" smtClean="0"/>
              <a:t>0</a:t>
            </a:r>
            <a:r>
              <a:rPr lang="en-US" dirty="0" smtClean="0"/>
              <a:t> values that we find are at station A16 (e.g., </a:t>
            </a:r>
            <a:r>
              <a:rPr lang="en-US" i="1" dirty="0" smtClean="0"/>
              <a:t>Q</a:t>
            </a:r>
            <a:r>
              <a:rPr lang="en-US" i="1" baseline="-25000" dirty="0" smtClean="0"/>
              <a:t>0</a:t>
            </a:r>
            <a:r>
              <a:rPr lang="en-US" dirty="0" smtClean="0"/>
              <a:t> of 72) that is the second closest station to the 1663 earthquake (D=16 km) after station A61 (D=10 km). Also, we find the lowest overall average </a:t>
            </a:r>
            <a:r>
              <a:rPr lang="en-US" i="1" dirty="0" smtClean="0"/>
              <a:t>Q</a:t>
            </a:r>
            <a:r>
              <a:rPr lang="en-US" i="1" baseline="-25000" dirty="0" smtClean="0"/>
              <a:t>0</a:t>
            </a:r>
            <a:r>
              <a:rPr lang="en-US" dirty="0" smtClean="0"/>
              <a:t> value of 72 at station A16. Based on global studies, </a:t>
            </a:r>
            <a:r>
              <a:rPr lang="en-US" i="1" dirty="0" smtClean="0"/>
              <a:t>Q</a:t>
            </a:r>
            <a:r>
              <a:rPr lang="en-US" i="1" baseline="-25000" dirty="0" smtClean="0"/>
              <a:t>0</a:t>
            </a:r>
            <a:r>
              <a:rPr lang="en-US" dirty="0" smtClean="0"/>
              <a:t> is lower in the vicinity of large earthquakes. Therefore, the low </a:t>
            </a:r>
            <a:r>
              <a:rPr lang="en-US" i="1" dirty="0" smtClean="0"/>
              <a:t>Q</a:t>
            </a:r>
            <a:r>
              <a:rPr lang="en-US" i="1" baseline="-25000" dirty="0" smtClean="0"/>
              <a:t>0</a:t>
            </a:r>
            <a:r>
              <a:rPr lang="en-US" dirty="0" smtClean="0"/>
              <a:t> values at station A16 may suggest that the 1663 earthquake is located slightly southeast of the catalog epicenter, considering high uncertainty associated with historic events. An average for all the data results in a Q relationship of </a:t>
            </a:r>
            <a:r>
              <a:rPr lang="en-US" i="1" dirty="0" smtClean="0"/>
              <a:t>Q</a:t>
            </a:r>
            <a:r>
              <a:rPr lang="en-US" i="1" baseline="-25000" dirty="0" smtClean="0"/>
              <a:t>C</a:t>
            </a:r>
            <a:r>
              <a:rPr lang="en-US" dirty="0" smtClean="0"/>
              <a:t> = 81f</a:t>
            </a:r>
            <a:r>
              <a:rPr lang="en-US" baseline="30000" dirty="0" smtClean="0"/>
              <a:t>1.06 </a:t>
            </a:r>
            <a:r>
              <a:rPr lang="en-US" dirty="0" smtClean="0"/>
              <a:t>(2 Hz ≤ f ≤ 16 Hz) for the entire region. </a:t>
            </a:r>
          </a:p>
          <a:p>
            <a:endParaRPr lang="en-GB" dirty="0"/>
          </a:p>
        </p:txBody>
      </p:sp>
      <p:sp>
        <p:nvSpPr>
          <p:cNvPr id="2" name="Title 1">
            <a:extLst>
              <a:ext uri="{FF2B5EF4-FFF2-40B4-BE49-F238E27FC236}">
                <a16:creationId xmlns:a16="http://schemas.microsoft.com/office/drawing/2014/main" xmlns=""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P1.2-054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1" name="Picture 10" descr="Seal_of_the_Geological_Survey_of_Canada.svg.png"/>
          <p:cNvPicPr>
            <a:picLocks noChangeAspect="1"/>
          </p:cNvPicPr>
          <p:nvPr/>
        </p:nvPicPr>
        <p:blipFill>
          <a:blip r:embed="rId3" cstate="print"/>
          <a:stretch>
            <a:fillRect/>
          </a:stretch>
        </p:blipFill>
        <p:spPr>
          <a:xfrm>
            <a:off x="9258120" y="2352675"/>
            <a:ext cx="1247775" cy="1247775"/>
          </a:xfrm>
          <a:prstGeom prst="rect">
            <a:avLst/>
          </a:prstGeom>
        </p:spPr>
      </p:pic>
    </p:spTree>
    <p:extLst>
      <p:ext uri="{BB962C8B-B14F-4D97-AF65-F5344CB8AC3E}">
        <p14:creationId xmlns:p14="http://schemas.microsoft.com/office/powerpoint/2010/main" xmlns="" val="22373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pPr algn="ctr"/>
            <a:r>
              <a:rPr lang="en-US" sz="1600" b="1" dirty="0" smtClean="0">
                <a:solidFill>
                  <a:schemeClr val="bg1"/>
                </a:solidFill>
                <a:latin typeface="Arial" pitchFamily="34" charset="0"/>
                <a:cs typeface="Arial" pitchFamily="34" charset="0"/>
              </a:rPr>
              <a:t>Attenuation of seismic waves in the Charlevoix seismic zone, </a:t>
            </a:r>
          </a:p>
          <a:p>
            <a:pPr algn="ctr"/>
            <a:r>
              <a:rPr lang="en-US" sz="1600" b="1" dirty="0" smtClean="0">
                <a:solidFill>
                  <a:schemeClr val="bg1"/>
                </a:solidFill>
                <a:latin typeface="Arial" pitchFamily="34" charset="0"/>
                <a:cs typeface="Arial" pitchFamily="34" charset="0"/>
              </a:rPr>
              <a:t>southeastern Canada</a:t>
            </a:r>
          </a:p>
        </p:txBody>
      </p:sp>
      <p:sp>
        <p:nvSpPr>
          <p:cNvPr id="8" name="TextBox 3">
            <a:extLst>
              <a:ext uri="{FF2B5EF4-FFF2-40B4-BE49-F238E27FC236}">
                <a16:creationId xmlns:a16="http://schemas.microsoft.com/office/drawing/2014/main" xmlns="" id="{E90810EB-C9FE-C1F2-4CE1-32C95CB36FE8}"/>
              </a:ext>
            </a:extLst>
          </p:cNvPr>
          <p:cNvSpPr txBox="1"/>
          <p:nvPr/>
        </p:nvSpPr>
        <p:spPr>
          <a:xfrm>
            <a:off x="600075" y="1419225"/>
            <a:ext cx="10944225" cy="55245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The Charlevoix Seismic Zone (CSZ) is the most seismically active region of eastern Canada (Nadeau et al., 2020). As most earthquakes occur under the St. Lawrence River, between Charlevoix County on the north shore and Kamouraska County on the south shore, this region is also often referred to as the Charlevoix-Kamouraska Seismic Zone</a:t>
            </a:r>
            <a:r>
              <a:rPr lang="en-US" sz="1200" dirty="0" smtClean="0"/>
              <a:t>. The CSZ is an area of contrasting topography. While the south shore is a gently rolling landscape, the north shore is a mixture of rugged highlands, plateau and valleys, separated by dramatic changes in elevation (Lamontagne, 1999). In addition, a Devonian meteorite impact (-350Ma) has shattered the plateau, creating a semi-circular depression 56 km in diameter (Lamontagne, 1999). The centre of the Crater is a 768 m high central peak, Mont des Eboulernents, which is surrounded by an interior plateau of up to 15 km radius, and by a peripheral depression of up to 27.5 km radius (Rondot, 1989). </a:t>
            </a:r>
          </a:p>
          <a:p>
            <a:endParaRPr lang="en-US" sz="1200" dirty="0" smtClean="0"/>
          </a:p>
          <a:p>
            <a:endParaRPr lang="en-GB" sz="1200" noProof="0" dirty="0"/>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616099" y="659697"/>
            <a:ext cx="3051526"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Amir Mansour Farahbod &amp; John F. Cassidy</a:t>
            </a:r>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xmlns=""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4198619" y="9610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Charlevoix Seismic Zone</a:t>
            </a:r>
            <a:endParaRPr lang="en-GB" dirty="0"/>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smtClean="0">
              <a:solidFill>
                <a:srgbClr val="1A3A64"/>
              </a:solidFill>
              <a:highlight>
                <a:srgbClr val="BCCBD9"/>
              </a:highlight>
              <a:latin typeface="Arial" panose="020B0604020202020204" pitchFamily="34" charset="0"/>
              <a:cs typeface="Arial" panose="020B0604020202020204" pitchFamily="34" charset="0"/>
            </a:endParaRPr>
          </a:p>
          <a:p>
            <a:r>
              <a:rPr lang="en-GB" sz="1050" b="1" dirty="0" smtClean="0">
                <a:solidFill>
                  <a:srgbClr val="1B3B65"/>
                </a:solidFill>
                <a:latin typeface="Arial" panose="020B0604020202020204" pitchFamily="34" charset="0"/>
                <a:cs typeface="Arial" panose="020B0604020202020204" pitchFamily="34" charset="0"/>
              </a:rPr>
              <a:t>P1.2-054</a:t>
            </a:r>
            <a:endParaRPr lang="en-GB" sz="2800" b="1" dirty="0">
              <a:solidFill>
                <a:srgbClr val="1B3B65"/>
              </a:solidFill>
              <a:latin typeface="Arial" panose="020B0604020202020204" pitchFamily="34" charset="0"/>
              <a:cs typeface="Arial" panose="020B0604020202020204" pitchFamily="34" charset="0"/>
            </a:endParaRPr>
          </a:p>
        </p:txBody>
      </p:sp>
      <p:pic>
        <p:nvPicPr>
          <p:cNvPr id="17" name="Picture 16" descr="Seal_of_the_Geological_Survey_of_Canada.svg.png"/>
          <p:cNvPicPr>
            <a:picLocks noChangeAspect="1"/>
          </p:cNvPicPr>
          <p:nvPr/>
        </p:nvPicPr>
        <p:blipFill>
          <a:blip r:embed="rId2" cstate="print"/>
          <a:stretch>
            <a:fillRect/>
          </a:stretch>
        </p:blipFill>
        <p:spPr>
          <a:xfrm>
            <a:off x="10296525" y="5915025"/>
            <a:ext cx="809625" cy="809625"/>
          </a:xfrm>
          <a:prstGeom prst="rect">
            <a:avLst/>
          </a:prstGeom>
        </p:spPr>
      </p:pic>
      <p:pic>
        <p:nvPicPr>
          <p:cNvPr id="12" name="Picture 11" descr="Geology.png"/>
          <p:cNvPicPr/>
          <p:nvPr/>
        </p:nvPicPr>
        <p:blipFill>
          <a:blip r:embed="rId3" cstate="print"/>
          <a:stretch>
            <a:fillRect/>
          </a:stretch>
        </p:blipFill>
        <p:spPr>
          <a:xfrm>
            <a:off x="6168060" y="2668956"/>
            <a:ext cx="5404816" cy="2846019"/>
          </a:xfrm>
          <a:prstGeom prst="rect">
            <a:avLst/>
          </a:prstGeom>
        </p:spPr>
      </p:pic>
      <p:sp>
        <p:nvSpPr>
          <p:cNvPr id="13" name="TextBox 3">
            <a:extLst>
              <a:ext uri="{FF2B5EF4-FFF2-40B4-BE49-F238E27FC236}">
                <a16:creationId xmlns:a16="http://schemas.microsoft.com/office/drawing/2014/main" xmlns="" id="{E90810EB-C9FE-C1F2-4CE1-32C95CB36FE8}"/>
              </a:ext>
            </a:extLst>
          </p:cNvPr>
          <p:cNvSpPr txBox="1"/>
          <p:nvPr/>
        </p:nvSpPr>
        <p:spPr>
          <a:xfrm>
            <a:off x="6172201" y="5591175"/>
            <a:ext cx="5438774" cy="40957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Modified from the map of the great geological domains of Quebec, Ressources Naturelles Quebec, 2012.</a:t>
            </a:r>
            <a:endParaRPr lang="en-GB" sz="1200" noProof="0" dirty="0"/>
          </a:p>
        </p:txBody>
      </p:sp>
      <p:pic>
        <p:nvPicPr>
          <p:cNvPr id="14" name="Picture 13" descr="Untitled.jpg"/>
          <p:cNvPicPr>
            <a:picLocks noChangeAspect="1"/>
          </p:cNvPicPr>
          <p:nvPr/>
        </p:nvPicPr>
        <p:blipFill>
          <a:blip r:embed="rId4"/>
          <a:stretch>
            <a:fillRect/>
          </a:stretch>
        </p:blipFill>
        <p:spPr>
          <a:xfrm>
            <a:off x="576262" y="2643188"/>
            <a:ext cx="5100638" cy="3683337"/>
          </a:xfrm>
          <a:prstGeom prst="rect">
            <a:avLst/>
          </a:prstGeom>
        </p:spPr>
      </p:pic>
    </p:spTree>
    <p:extLst>
      <p:ext uri="{BB962C8B-B14F-4D97-AF65-F5344CB8AC3E}">
        <p14:creationId xmlns:p14="http://schemas.microsoft.com/office/powerpoint/2010/main" xmlns="" val="1154237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xmlns="" id="{E5B67DD5-AF62-4996-BFC8-D0709EAAF04C}"/>
              </a:ext>
            </a:extLst>
          </p:cNvPr>
          <p:cNvSpPr txBox="1"/>
          <p:nvPr/>
        </p:nvSpPr>
        <p:spPr>
          <a:xfrm>
            <a:off x="6419850" y="4676776"/>
            <a:ext cx="4981575" cy="83820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In this study we determine the coda </a:t>
            </a:r>
            <a:r>
              <a:rPr lang="en-US" sz="1200" i="1" dirty="0" smtClean="0"/>
              <a:t>Q </a:t>
            </a:r>
            <a:r>
              <a:rPr lang="en-US" sz="1200" dirty="0" smtClean="0"/>
              <a:t>factor using the single backscattering approximation, which explains the decay of earthquake coda under the assumption of weak isotropic scattering from homogeneously distributed heterogeneities [Aki &amp; Chouet, 1975].</a:t>
            </a:r>
          </a:p>
          <a:p>
            <a:r>
              <a:rPr lang="en-US" sz="1200" dirty="0" smtClean="0"/>
              <a:t> </a:t>
            </a:r>
            <a:endParaRPr lang="en-GB" sz="1200" noProof="0" dirty="0" smtClean="0"/>
          </a:p>
          <a:p>
            <a:endParaRPr lang="en-GB" sz="1200" noProof="0" dirty="0"/>
          </a:p>
        </p:txBody>
      </p:sp>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pPr algn="ctr"/>
            <a:r>
              <a:rPr lang="en-US" sz="1600" b="1" dirty="0" smtClean="0">
                <a:solidFill>
                  <a:schemeClr val="bg1"/>
                </a:solidFill>
                <a:latin typeface="Arial" pitchFamily="34" charset="0"/>
                <a:cs typeface="Arial" pitchFamily="34" charset="0"/>
              </a:rPr>
              <a:t>Attenuation of seismic waves in the Charlevoix seismic zone, </a:t>
            </a:r>
          </a:p>
          <a:p>
            <a:pPr algn="ctr"/>
            <a:r>
              <a:rPr lang="en-US" sz="1600" b="1" dirty="0" smtClean="0">
                <a:solidFill>
                  <a:schemeClr val="bg1"/>
                </a:solidFill>
                <a:latin typeface="Arial" pitchFamily="34" charset="0"/>
                <a:cs typeface="Arial" pitchFamily="34" charset="0"/>
              </a:rPr>
              <a:t>southeastern Canada</a:t>
            </a:r>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616099" y="659697"/>
            <a:ext cx="2994376"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Amir Mansour Farahbod &amp; John F. Cassidy</a:t>
            </a:r>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xmlns=""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4198619" y="9610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solidFill>
                  <a:schemeClr val="tx2">
                    <a:lumMod val="90000"/>
                    <a:lumOff val="10000"/>
                  </a:schemeClr>
                </a:solidFill>
              </a:rPr>
              <a:t>Methodology / Seismic data</a:t>
            </a:r>
            <a:endParaRPr lang="en-GB" dirty="0">
              <a:solidFill>
                <a:schemeClr val="tx2">
                  <a:lumMod val="90000"/>
                  <a:lumOff val="10000"/>
                </a:schemeClr>
              </a:solidFill>
            </a:endParaRPr>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smtClean="0">
              <a:solidFill>
                <a:srgbClr val="1A3A64"/>
              </a:solidFill>
              <a:highlight>
                <a:srgbClr val="BCCBD9"/>
              </a:highlight>
              <a:latin typeface="Arial" panose="020B0604020202020204" pitchFamily="34" charset="0"/>
              <a:cs typeface="Arial" panose="020B0604020202020204" pitchFamily="34" charset="0"/>
            </a:endParaRPr>
          </a:p>
          <a:p>
            <a:r>
              <a:rPr lang="en-GB" sz="1050" b="1" dirty="0" smtClean="0">
                <a:solidFill>
                  <a:srgbClr val="1B3B65"/>
                </a:solidFill>
                <a:latin typeface="Arial" panose="020B0604020202020204" pitchFamily="34" charset="0"/>
                <a:cs typeface="Arial" panose="020B0604020202020204" pitchFamily="34" charset="0"/>
              </a:rPr>
              <a:t>P1.2-054</a:t>
            </a:r>
            <a:endParaRPr lang="en-GB" sz="2800" b="1" dirty="0">
              <a:solidFill>
                <a:srgbClr val="1B3B65"/>
              </a:solidFill>
              <a:latin typeface="Arial" panose="020B0604020202020204" pitchFamily="34" charset="0"/>
              <a:cs typeface="Arial" panose="020B0604020202020204" pitchFamily="34" charset="0"/>
            </a:endParaRPr>
          </a:p>
        </p:txBody>
      </p:sp>
      <p:pic>
        <p:nvPicPr>
          <p:cNvPr id="17" name="Picture 16" descr="Seal_of_the_Geological_Survey_of_Canada.svg.png"/>
          <p:cNvPicPr>
            <a:picLocks noChangeAspect="1"/>
          </p:cNvPicPr>
          <p:nvPr/>
        </p:nvPicPr>
        <p:blipFill>
          <a:blip r:embed="rId2" cstate="print"/>
          <a:stretch>
            <a:fillRect/>
          </a:stretch>
        </p:blipFill>
        <p:spPr>
          <a:xfrm>
            <a:off x="10296525" y="5915025"/>
            <a:ext cx="809625" cy="809625"/>
          </a:xfrm>
          <a:prstGeom prst="rect">
            <a:avLst/>
          </a:prstGeom>
        </p:spPr>
      </p:pic>
      <p:sp>
        <p:nvSpPr>
          <p:cNvPr id="12" name="TextBox 3">
            <a:extLst>
              <a:ext uri="{FF2B5EF4-FFF2-40B4-BE49-F238E27FC236}">
                <a16:creationId xmlns:a16="http://schemas.microsoft.com/office/drawing/2014/main" xmlns="" id="{E90810EB-C9FE-C1F2-4CE1-32C95CB36FE8}"/>
              </a:ext>
            </a:extLst>
          </p:cNvPr>
          <p:cNvSpPr txBox="1"/>
          <p:nvPr/>
        </p:nvSpPr>
        <p:spPr>
          <a:xfrm>
            <a:off x="600075" y="5276850"/>
            <a:ext cx="5191125" cy="99060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For calculating </a:t>
            </a:r>
            <a:r>
              <a:rPr lang="en-US" sz="1200" i="1" dirty="0" smtClean="0"/>
              <a:t>Q</a:t>
            </a:r>
            <a:r>
              <a:rPr lang="en-US" sz="1200" i="1" baseline="-25000" dirty="0" smtClean="0"/>
              <a:t>C</a:t>
            </a:r>
            <a:r>
              <a:rPr lang="en-US" sz="1200" dirty="0" smtClean="0"/>
              <a:t> we used seismic waveform data from seven CNSN sites in southeast Quebec from June 16, 1992 to December 26, 2021 (star: epicenter of the 1663, M~7 earthquake; Lamontagne et al., 2018 ). We used the computer program SEISAN [Havskov and Ottemöller, 2012] to calculate coda Q. </a:t>
            </a:r>
          </a:p>
        </p:txBody>
      </p:sp>
      <p:pic>
        <p:nvPicPr>
          <p:cNvPr id="13" name="Picture 12" descr="CSZ-seismicity.jpg"/>
          <p:cNvPicPr>
            <a:picLocks noChangeAspect="1"/>
          </p:cNvPicPr>
          <p:nvPr/>
        </p:nvPicPr>
        <p:blipFill>
          <a:blip r:embed="rId3" cstate="print"/>
          <a:stretch>
            <a:fillRect/>
          </a:stretch>
        </p:blipFill>
        <p:spPr>
          <a:xfrm>
            <a:off x="774860" y="1457325"/>
            <a:ext cx="4908836" cy="3676649"/>
          </a:xfrm>
          <a:prstGeom prst="rect">
            <a:avLst/>
          </a:prstGeom>
        </p:spPr>
      </p:pic>
      <p:pic>
        <p:nvPicPr>
          <p:cNvPr id="18" name="Picture 17" descr="A16-wav..jpg"/>
          <p:cNvPicPr>
            <a:picLocks noChangeAspect="1"/>
          </p:cNvPicPr>
          <p:nvPr/>
        </p:nvPicPr>
        <p:blipFill>
          <a:blip r:embed="rId4" cstate="print"/>
          <a:stretch>
            <a:fillRect/>
          </a:stretch>
        </p:blipFill>
        <p:spPr>
          <a:xfrm>
            <a:off x="6004560" y="1767459"/>
            <a:ext cx="5753298" cy="2642616"/>
          </a:xfrm>
          <a:prstGeom prst="rect">
            <a:avLst/>
          </a:prstGeom>
        </p:spPr>
      </p:pic>
    </p:spTree>
    <p:extLst>
      <p:ext uri="{BB962C8B-B14F-4D97-AF65-F5344CB8AC3E}">
        <p14:creationId xmlns:p14="http://schemas.microsoft.com/office/powerpoint/2010/main" xmlns="" val="1154237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pPr algn="ctr"/>
            <a:r>
              <a:rPr lang="en-US" sz="1600" b="1" dirty="0" smtClean="0">
                <a:solidFill>
                  <a:schemeClr val="bg1"/>
                </a:solidFill>
                <a:latin typeface="Arial" pitchFamily="34" charset="0"/>
                <a:cs typeface="Arial" pitchFamily="34" charset="0"/>
              </a:rPr>
              <a:t>Attenuation of seismic waves in the Charlevoix seismic zone, </a:t>
            </a:r>
          </a:p>
          <a:p>
            <a:pPr algn="ctr"/>
            <a:r>
              <a:rPr lang="en-US" sz="1600" b="1" dirty="0" smtClean="0">
                <a:solidFill>
                  <a:schemeClr val="bg1"/>
                </a:solidFill>
                <a:latin typeface="Arial" pitchFamily="34" charset="0"/>
                <a:cs typeface="Arial" pitchFamily="34" charset="0"/>
              </a:rPr>
              <a:t>southeastern Canada</a:t>
            </a:r>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654199" y="659697"/>
            <a:ext cx="3061051"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Amir Mansour Farahbod &amp; John F. Cassidy</a:t>
            </a:r>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xmlns=""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4198619" y="9610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solidFill>
                  <a:schemeClr val="tx2">
                    <a:lumMod val="90000"/>
                    <a:lumOff val="10000"/>
                  </a:schemeClr>
                </a:solidFill>
              </a:rPr>
              <a:t>Results</a:t>
            </a:r>
            <a:endParaRPr lang="en-GB" dirty="0">
              <a:solidFill>
                <a:schemeClr val="tx2">
                  <a:lumMod val="90000"/>
                  <a:lumOff val="10000"/>
                </a:schemeClr>
              </a:solidFill>
            </a:endParaRPr>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smtClean="0">
              <a:solidFill>
                <a:srgbClr val="1A3A64"/>
              </a:solidFill>
              <a:highlight>
                <a:srgbClr val="BCCBD9"/>
              </a:highlight>
              <a:latin typeface="Arial" panose="020B0604020202020204" pitchFamily="34" charset="0"/>
              <a:cs typeface="Arial" panose="020B0604020202020204" pitchFamily="34" charset="0"/>
            </a:endParaRPr>
          </a:p>
          <a:p>
            <a:r>
              <a:rPr lang="en-GB" sz="1050" b="1" dirty="0" smtClean="0">
                <a:solidFill>
                  <a:srgbClr val="1B3B65"/>
                </a:solidFill>
                <a:latin typeface="Arial" panose="020B0604020202020204" pitchFamily="34" charset="0"/>
                <a:cs typeface="Arial" panose="020B0604020202020204" pitchFamily="34" charset="0"/>
              </a:rPr>
              <a:t>P1.2-054</a:t>
            </a:r>
            <a:endParaRPr lang="en-GB" sz="2800" b="1" dirty="0">
              <a:solidFill>
                <a:srgbClr val="1B3B65"/>
              </a:solidFill>
              <a:latin typeface="Arial" panose="020B0604020202020204" pitchFamily="34" charset="0"/>
              <a:cs typeface="Arial" panose="020B0604020202020204" pitchFamily="34" charset="0"/>
            </a:endParaRPr>
          </a:p>
        </p:txBody>
      </p:sp>
      <p:pic>
        <p:nvPicPr>
          <p:cNvPr id="17" name="Picture 16" descr="Seal_of_the_Geological_Survey_of_Canada.svg.png"/>
          <p:cNvPicPr>
            <a:picLocks noChangeAspect="1"/>
          </p:cNvPicPr>
          <p:nvPr/>
        </p:nvPicPr>
        <p:blipFill>
          <a:blip r:embed="rId2" cstate="print"/>
          <a:stretch>
            <a:fillRect/>
          </a:stretch>
        </p:blipFill>
        <p:spPr>
          <a:xfrm>
            <a:off x="10296525" y="5915025"/>
            <a:ext cx="809625" cy="809625"/>
          </a:xfrm>
          <a:prstGeom prst="rect">
            <a:avLst/>
          </a:prstGeom>
        </p:spPr>
      </p:pic>
      <p:sp>
        <p:nvSpPr>
          <p:cNvPr id="12" name="TextBox 3">
            <a:extLst>
              <a:ext uri="{FF2B5EF4-FFF2-40B4-BE49-F238E27FC236}">
                <a16:creationId xmlns:a16="http://schemas.microsoft.com/office/drawing/2014/main" xmlns="" id="{E90810EB-C9FE-C1F2-4CE1-32C95CB36FE8}"/>
              </a:ext>
            </a:extLst>
          </p:cNvPr>
          <p:cNvSpPr txBox="1"/>
          <p:nvPr/>
        </p:nvSpPr>
        <p:spPr>
          <a:xfrm>
            <a:off x="561974" y="5800725"/>
            <a:ext cx="9553575" cy="55245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The sampling volume is one-half of a three-dimensional ellipsoid, where a</a:t>
            </a:r>
            <a:r>
              <a:rPr lang="en-US" sz="1200" baseline="-25000" dirty="0" smtClean="0"/>
              <a:t>2  </a:t>
            </a:r>
            <a:r>
              <a:rPr lang="en-US" sz="1200" dirty="0" smtClean="0"/>
              <a:t>is its semi-minor axis. Maps:</a:t>
            </a:r>
            <a:r>
              <a:rPr lang="en-US" sz="1200" i="1" dirty="0" smtClean="0"/>
              <a:t>Q</a:t>
            </a:r>
            <a:r>
              <a:rPr lang="en-US" sz="1200" i="1" baseline="-25000" dirty="0" smtClean="0"/>
              <a:t>0</a:t>
            </a:r>
            <a:r>
              <a:rPr lang="en-US" sz="1200" i="1" dirty="0" smtClean="0"/>
              <a:t> </a:t>
            </a:r>
            <a:r>
              <a:rPr lang="en-US" sz="1200" dirty="0" smtClean="0"/>
              <a:t>variations (shaded circles) at each seismic station, superimposed on the geological map of the region (modified after </a:t>
            </a:r>
            <a:r>
              <a:rPr lang="en-US" sz="1200" dirty="0" err="1" smtClean="0"/>
              <a:t>Pinet</a:t>
            </a:r>
            <a:r>
              <a:rPr lang="en-US" sz="1200" dirty="0" smtClean="0"/>
              <a:t> et al., 2013). Star represents the epicenter of the 1663 (M~7) earthquake.</a:t>
            </a:r>
          </a:p>
          <a:p>
            <a:pPr algn="ctr"/>
            <a:endParaRPr lang="en-US" sz="1200" dirty="0" smtClean="0"/>
          </a:p>
          <a:p>
            <a:endParaRPr lang="en-US" sz="1200" dirty="0" smtClean="0"/>
          </a:p>
          <a:p>
            <a:endParaRPr lang="en-US" sz="1200" dirty="0" smtClean="0"/>
          </a:p>
        </p:txBody>
      </p:sp>
      <p:pic>
        <p:nvPicPr>
          <p:cNvPr id="18" name="Picture 17" descr="a2-20-CSZ.jpg"/>
          <p:cNvPicPr>
            <a:picLocks noChangeAspect="1"/>
          </p:cNvPicPr>
          <p:nvPr/>
        </p:nvPicPr>
        <p:blipFill>
          <a:blip r:embed="rId3" cstate="print"/>
          <a:stretch>
            <a:fillRect/>
          </a:stretch>
        </p:blipFill>
        <p:spPr>
          <a:xfrm>
            <a:off x="586897" y="1428751"/>
            <a:ext cx="5413853" cy="4289300"/>
          </a:xfrm>
          <a:prstGeom prst="rect">
            <a:avLst/>
          </a:prstGeom>
        </p:spPr>
      </p:pic>
      <p:pic>
        <p:nvPicPr>
          <p:cNvPr id="19" name="Picture 18" descr="a2-40-CSZ.jpg"/>
          <p:cNvPicPr>
            <a:picLocks noChangeAspect="1"/>
          </p:cNvPicPr>
          <p:nvPr/>
        </p:nvPicPr>
        <p:blipFill>
          <a:blip r:embed="rId4" cstate="print"/>
          <a:stretch>
            <a:fillRect/>
          </a:stretch>
        </p:blipFill>
        <p:spPr>
          <a:xfrm>
            <a:off x="6173744" y="1428750"/>
            <a:ext cx="5391499" cy="4276725"/>
          </a:xfrm>
          <a:prstGeom prst="rect">
            <a:avLst/>
          </a:prstGeom>
        </p:spPr>
      </p:pic>
    </p:spTree>
    <p:extLst>
      <p:ext uri="{BB962C8B-B14F-4D97-AF65-F5344CB8AC3E}">
        <p14:creationId xmlns:p14="http://schemas.microsoft.com/office/powerpoint/2010/main" xmlns="" val="1154237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pPr algn="ctr"/>
            <a:r>
              <a:rPr lang="en-US" sz="1600" b="1" dirty="0" smtClean="0">
                <a:solidFill>
                  <a:schemeClr val="bg1"/>
                </a:solidFill>
                <a:latin typeface="Arial" pitchFamily="34" charset="0"/>
                <a:cs typeface="Arial" pitchFamily="34" charset="0"/>
              </a:rPr>
              <a:t>Attenuation of seismic waves in the Charlevoix seismic zone, </a:t>
            </a:r>
          </a:p>
          <a:p>
            <a:pPr algn="ctr"/>
            <a:r>
              <a:rPr lang="en-US" sz="1600" b="1" dirty="0" smtClean="0">
                <a:solidFill>
                  <a:schemeClr val="bg1"/>
                </a:solidFill>
                <a:latin typeface="Arial" pitchFamily="34" charset="0"/>
                <a:cs typeface="Arial" pitchFamily="34" charset="0"/>
              </a:rPr>
              <a:t>southeastern Canada</a:t>
            </a:r>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654199" y="659697"/>
            <a:ext cx="2984851"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Amir Mansour Farahbod &amp; John F. Cassidy</a:t>
            </a:r>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xmlns=""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4198619" y="9610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solidFill>
                  <a:schemeClr val="tx2">
                    <a:lumMod val="90000"/>
                    <a:lumOff val="10000"/>
                  </a:schemeClr>
                </a:solidFill>
              </a:rPr>
              <a:t>Results</a:t>
            </a:r>
            <a:endParaRPr lang="en-GB" dirty="0">
              <a:solidFill>
                <a:schemeClr val="tx2">
                  <a:lumMod val="90000"/>
                  <a:lumOff val="10000"/>
                </a:schemeClr>
              </a:solidFill>
            </a:endParaRPr>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smtClean="0">
              <a:solidFill>
                <a:srgbClr val="1A3A64"/>
              </a:solidFill>
              <a:highlight>
                <a:srgbClr val="BCCBD9"/>
              </a:highlight>
              <a:latin typeface="Arial" panose="020B0604020202020204" pitchFamily="34" charset="0"/>
              <a:cs typeface="Arial" panose="020B0604020202020204" pitchFamily="34" charset="0"/>
            </a:endParaRPr>
          </a:p>
          <a:p>
            <a:r>
              <a:rPr lang="en-GB" sz="1050" b="1" dirty="0" smtClean="0">
                <a:solidFill>
                  <a:srgbClr val="1B3B65"/>
                </a:solidFill>
                <a:latin typeface="Arial" panose="020B0604020202020204" pitchFamily="34" charset="0"/>
                <a:cs typeface="Arial" panose="020B0604020202020204" pitchFamily="34" charset="0"/>
              </a:rPr>
              <a:t>P1.2-054</a:t>
            </a:r>
            <a:endParaRPr lang="en-GB" sz="2800" b="1" dirty="0">
              <a:solidFill>
                <a:srgbClr val="1B3B65"/>
              </a:solidFill>
              <a:latin typeface="Arial" panose="020B0604020202020204" pitchFamily="34" charset="0"/>
              <a:cs typeface="Arial" panose="020B0604020202020204" pitchFamily="34" charset="0"/>
            </a:endParaRPr>
          </a:p>
        </p:txBody>
      </p:sp>
      <p:pic>
        <p:nvPicPr>
          <p:cNvPr id="17" name="Picture 16" descr="Seal_of_the_Geological_Survey_of_Canada.svg.png"/>
          <p:cNvPicPr>
            <a:picLocks noChangeAspect="1"/>
          </p:cNvPicPr>
          <p:nvPr/>
        </p:nvPicPr>
        <p:blipFill>
          <a:blip r:embed="rId2" cstate="print"/>
          <a:stretch>
            <a:fillRect/>
          </a:stretch>
        </p:blipFill>
        <p:spPr>
          <a:xfrm>
            <a:off x="10296525" y="5915025"/>
            <a:ext cx="809625" cy="809625"/>
          </a:xfrm>
          <a:prstGeom prst="rect">
            <a:avLst/>
          </a:prstGeom>
        </p:spPr>
      </p:pic>
      <p:sp>
        <p:nvSpPr>
          <p:cNvPr id="12" name="TextBox 3">
            <a:extLst>
              <a:ext uri="{FF2B5EF4-FFF2-40B4-BE49-F238E27FC236}">
                <a16:creationId xmlns:a16="http://schemas.microsoft.com/office/drawing/2014/main" xmlns="" id="{E90810EB-C9FE-C1F2-4CE1-32C95CB36FE8}"/>
              </a:ext>
            </a:extLst>
          </p:cNvPr>
          <p:cNvSpPr txBox="1"/>
          <p:nvPr/>
        </p:nvSpPr>
        <p:spPr>
          <a:xfrm>
            <a:off x="561974" y="5781675"/>
            <a:ext cx="9553575" cy="55245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The sampling volume is one-half of a three-dimensional ellipsoid, where a</a:t>
            </a:r>
            <a:r>
              <a:rPr lang="en-US" sz="1200" baseline="-25000" dirty="0" smtClean="0"/>
              <a:t>2  </a:t>
            </a:r>
            <a:r>
              <a:rPr lang="en-US" sz="1200" dirty="0" smtClean="0"/>
              <a:t>is its semi-minor axis. Maps:</a:t>
            </a:r>
            <a:r>
              <a:rPr lang="en-US" sz="1200" i="1" dirty="0" smtClean="0"/>
              <a:t>Q</a:t>
            </a:r>
            <a:r>
              <a:rPr lang="en-US" sz="1200" i="1" baseline="-25000" dirty="0" smtClean="0"/>
              <a:t>0</a:t>
            </a:r>
            <a:r>
              <a:rPr lang="en-US" sz="1200" i="1" dirty="0" smtClean="0"/>
              <a:t> </a:t>
            </a:r>
            <a:r>
              <a:rPr lang="en-US" sz="1200" dirty="0" smtClean="0"/>
              <a:t>variations (shaded circles) at each seismic station, superimposed on the geological map of the region (modified after </a:t>
            </a:r>
            <a:r>
              <a:rPr lang="en-US" sz="1200" dirty="0" err="1" smtClean="0"/>
              <a:t>Pinet</a:t>
            </a:r>
            <a:r>
              <a:rPr lang="en-US" sz="1200" dirty="0" smtClean="0"/>
              <a:t> et al., 2013). Star represents the epicenter of the 1663 (M~7) earthquake.</a:t>
            </a:r>
          </a:p>
          <a:p>
            <a:pPr algn="ctr"/>
            <a:endParaRPr lang="en-US" sz="1200" dirty="0" smtClean="0"/>
          </a:p>
          <a:p>
            <a:endParaRPr lang="en-US" sz="1200" dirty="0" smtClean="0"/>
          </a:p>
          <a:p>
            <a:endParaRPr lang="en-US" sz="1200" dirty="0" smtClean="0"/>
          </a:p>
        </p:txBody>
      </p:sp>
      <p:pic>
        <p:nvPicPr>
          <p:cNvPr id="11" name="Picture 10" descr="a2-60-CSZ.jpg"/>
          <p:cNvPicPr>
            <a:picLocks noChangeAspect="1"/>
          </p:cNvPicPr>
          <p:nvPr/>
        </p:nvPicPr>
        <p:blipFill>
          <a:blip r:embed="rId3" cstate="print"/>
          <a:stretch>
            <a:fillRect/>
          </a:stretch>
        </p:blipFill>
        <p:spPr>
          <a:xfrm>
            <a:off x="582570" y="1400175"/>
            <a:ext cx="5370555" cy="4260111"/>
          </a:xfrm>
          <a:prstGeom prst="rect">
            <a:avLst/>
          </a:prstGeom>
        </p:spPr>
      </p:pic>
      <p:pic>
        <p:nvPicPr>
          <p:cNvPr id="14" name="Picture 13" descr="Overall-CSZ.jpg"/>
          <p:cNvPicPr>
            <a:picLocks noChangeAspect="1"/>
          </p:cNvPicPr>
          <p:nvPr/>
        </p:nvPicPr>
        <p:blipFill>
          <a:blip r:embed="rId4" cstate="print"/>
          <a:stretch>
            <a:fillRect/>
          </a:stretch>
        </p:blipFill>
        <p:spPr>
          <a:xfrm>
            <a:off x="6160468" y="1409700"/>
            <a:ext cx="5383832" cy="4260306"/>
          </a:xfrm>
          <a:prstGeom prst="rect">
            <a:avLst/>
          </a:prstGeom>
        </p:spPr>
      </p:pic>
    </p:spTree>
    <p:extLst>
      <p:ext uri="{BB962C8B-B14F-4D97-AF65-F5344CB8AC3E}">
        <p14:creationId xmlns:p14="http://schemas.microsoft.com/office/powerpoint/2010/main" xmlns="" val="1154237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pPr algn="ctr"/>
            <a:r>
              <a:rPr lang="en-US" sz="1600" b="1" dirty="0" smtClean="0">
                <a:solidFill>
                  <a:schemeClr val="bg1"/>
                </a:solidFill>
                <a:latin typeface="Arial" pitchFamily="34" charset="0"/>
                <a:cs typeface="Arial" pitchFamily="34" charset="0"/>
              </a:rPr>
              <a:t>Attenuation of seismic waves in the Charlevoix seismic zone, </a:t>
            </a:r>
          </a:p>
          <a:p>
            <a:pPr algn="ctr"/>
            <a:r>
              <a:rPr lang="en-US" sz="1600" b="1" dirty="0" smtClean="0">
                <a:solidFill>
                  <a:schemeClr val="bg1"/>
                </a:solidFill>
                <a:latin typeface="Arial" pitchFamily="34" charset="0"/>
                <a:cs typeface="Arial" pitchFamily="34" charset="0"/>
              </a:rPr>
              <a:t>southeastern Canada</a:t>
            </a:r>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606574" y="659697"/>
            <a:ext cx="3270601"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Amir Mansour Farahbod &amp; John F. Cassidy</a:t>
            </a:r>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xmlns=""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4198619" y="9610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solidFill>
                  <a:schemeClr val="tx2">
                    <a:lumMod val="90000"/>
                    <a:lumOff val="10000"/>
                  </a:schemeClr>
                </a:solidFill>
              </a:rPr>
              <a:t>Summary and conclusions</a:t>
            </a:r>
            <a:endParaRPr lang="en-GB" dirty="0">
              <a:solidFill>
                <a:schemeClr val="tx2">
                  <a:lumMod val="90000"/>
                  <a:lumOff val="10000"/>
                </a:schemeClr>
              </a:solidFill>
            </a:endParaRPr>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smtClean="0">
              <a:solidFill>
                <a:srgbClr val="1A3A64"/>
              </a:solidFill>
              <a:highlight>
                <a:srgbClr val="BCCBD9"/>
              </a:highlight>
              <a:latin typeface="Arial" panose="020B0604020202020204" pitchFamily="34" charset="0"/>
              <a:cs typeface="Arial" panose="020B0604020202020204" pitchFamily="34" charset="0"/>
            </a:endParaRPr>
          </a:p>
          <a:p>
            <a:r>
              <a:rPr lang="en-GB" sz="1050" b="1" dirty="0" smtClean="0">
                <a:solidFill>
                  <a:srgbClr val="1B3B65"/>
                </a:solidFill>
                <a:latin typeface="Arial" panose="020B0604020202020204" pitchFamily="34" charset="0"/>
                <a:cs typeface="Arial" panose="020B0604020202020204" pitchFamily="34" charset="0"/>
              </a:rPr>
              <a:t>P1.2-054</a:t>
            </a:r>
            <a:endParaRPr lang="en-GB" sz="2800" b="1" dirty="0">
              <a:solidFill>
                <a:srgbClr val="1B3B65"/>
              </a:solidFill>
              <a:latin typeface="Arial" panose="020B0604020202020204" pitchFamily="34" charset="0"/>
              <a:cs typeface="Arial" panose="020B0604020202020204" pitchFamily="34" charset="0"/>
            </a:endParaRPr>
          </a:p>
        </p:txBody>
      </p:sp>
      <p:pic>
        <p:nvPicPr>
          <p:cNvPr id="17" name="Picture 16" descr="Seal_of_the_Geological_Survey_of_Canada.svg.png"/>
          <p:cNvPicPr>
            <a:picLocks noChangeAspect="1"/>
          </p:cNvPicPr>
          <p:nvPr/>
        </p:nvPicPr>
        <p:blipFill>
          <a:blip r:embed="rId2" cstate="print"/>
          <a:stretch>
            <a:fillRect/>
          </a:stretch>
        </p:blipFill>
        <p:spPr>
          <a:xfrm>
            <a:off x="10296525" y="5915025"/>
            <a:ext cx="809625" cy="809625"/>
          </a:xfrm>
          <a:prstGeom prst="rect">
            <a:avLst/>
          </a:prstGeom>
        </p:spPr>
      </p:pic>
      <p:sp>
        <p:nvSpPr>
          <p:cNvPr id="12" name="TextBox 3">
            <a:extLst>
              <a:ext uri="{FF2B5EF4-FFF2-40B4-BE49-F238E27FC236}">
                <a16:creationId xmlns:a16="http://schemas.microsoft.com/office/drawing/2014/main" xmlns="" id="{E90810EB-C9FE-C1F2-4CE1-32C95CB36FE8}"/>
              </a:ext>
            </a:extLst>
          </p:cNvPr>
          <p:cNvSpPr txBox="1"/>
          <p:nvPr/>
        </p:nvSpPr>
        <p:spPr>
          <a:xfrm>
            <a:off x="666750" y="1476376"/>
            <a:ext cx="10696576" cy="435292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We investigated coda-wave attenuation from the southeast Quebec in the CSZ using the single scattering approximation on records from 7 stations of the regional Canadian National Seismic Network. Coda windows were selected to start at </a:t>
            </a:r>
            <a:r>
              <a:rPr lang="en-US" sz="1200" i="1" dirty="0" err="1" smtClean="0"/>
              <a:t>t</a:t>
            </a:r>
            <a:r>
              <a:rPr lang="en-US" sz="1200" i="1" baseline="-25000" dirty="0" err="1" smtClean="0"/>
              <a:t>C</a:t>
            </a:r>
            <a:r>
              <a:rPr lang="en-US" sz="1200" i="1" dirty="0" smtClean="0"/>
              <a:t> = 2t</a:t>
            </a:r>
            <a:r>
              <a:rPr lang="en-US" sz="1200" i="1" baseline="-25000" dirty="0" smtClean="0"/>
              <a:t>S</a:t>
            </a:r>
            <a:r>
              <a:rPr lang="en-US" sz="1200" baseline="-25000" dirty="0" smtClean="0"/>
              <a:t> </a:t>
            </a:r>
            <a:r>
              <a:rPr lang="en-US" sz="1200" dirty="0" smtClean="0"/>
              <a:t>and were filtered at center frequencies of 2, 4, 8, 12 and 16 Hz. The lowest </a:t>
            </a:r>
            <a:r>
              <a:rPr lang="en-US" sz="1200" i="1" dirty="0" smtClean="0"/>
              <a:t>Q</a:t>
            </a:r>
            <a:r>
              <a:rPr lang="en-US" sz="1200" i="1" baseline="-25000" dirty="0" smtClean="0"/>
              <a:t>0</a:t>
            </a:r>
            <a:r>
              <a:rPr lang="en-US" sz="1200" dirty="0" smtClean="0"/>
              <a:t> of 72 (t</a:t>
            </a:r>
            <a:r>
              <a:rPr lang="en-US" sz="1200" baseline="-25000" dirty="0" smtClean="0"/>
              <a:t>lapse</a:t>
            </a:r>
            <a:r>
              <a:rPr lang="en-US" sz="1200" dirty="0" smtClean="0"/>
              <a:t>=24 sec, station A16) was observed on the East Shore in the Appalachians province. Based on the location of the 1663 earthquake (Lamontagne et al., 2018), A16 is the second closest station to that event (D=16 km) after station A61 (D=10 km). The highest </a:t>
            </a:r>
            <a:r>
              <a:rPr lang="en-US" sz="1200" i="1" dirty="0" smtClean="0"/>
              <a:t>Q</a:t>
            </a:r>
            <a:r>
              <a:rPr lang="en-US" sz="1200" i="1" baseline="-25000" dirty="0" smtClean="0"/>
              <a:t>0</a:t>
            </a:r>
            <a:r>
              <a:rPr lang="en-US" sz="1200" dirty="0" smtClean="0"/>
              <a:t> values of 109 (t</a:t>
            </a:r>
            <a:r>
              <a:rPr lang="en-US" sz="1200" baseline="-25000" dirty="0" smtClean="0"/>
              <a:t>lapse</a:t>
            </a:r>
            <a:r>
              <a:rPr lang="en-US" sz="1200" dirty="0" smtClean="0"/>
              <a:t>=36 sec, station A11) is in the Appalachians province at the farthest distance from the 1663 earthquake (D=40 km). Also the overall  average of </a:t>
            </a:r>
            <a:r>
              <a:rPr lang="en-US" sz="1200" i="1" dirty="0" smtClean="0"/>
              <a:t>Q</a:t>
            </a:r>
            <a:r>
              <a:rPr lang="en-US" sz="1200" i="1" baseline="-25000" dirty="0" smtClean="0"/>
              <a:t>0</a:t>
            </a:r>
            <a:r>
              <a:rPr lang="en-US" sz="1200" dirty="0" smtClean="0"/>
              <a:t> is the lowest at Station A16 (e.g., Q0 of 72)  and are the highest at station A21 (e.g., </a:t>
            </a:r>
            <a:r>
              <a:rPr lang="en-US" sz="1200" i="1" dirty="0" smtClean="0"/>
              <a:t>Q</a:t>
            </a:r>
            <a:r>
              <a:rPr lang="en-US" sz="1200" i="1" baseline="-25000" dirty="0" smtClean="0"/>
              <a:t>0 </a:t>
            </a:r>
            <a:r>
              <a:rPr lang="en-US" sz="1200" dirty="0" smtClean="0"/>
              <a:t>of 88) which is the second farthest station from the 1663 earthquake (D=33 km). In general, we suggest that lower calculated </a:t>
            </a:r>
            <a:r>
              <a:rPr lang="en-US" sz="1200" i="1" dirty="0" smtClean="0"/>
              <a:t>Q</a:t>
            </a:r>
            <a:r>
              <a:rPr lang="en-US" sz="1200" i="1" baseline="-25000" dirty="0" smtClean="0"/>
              <a:t>0</a:t>
            </a:r>
            <a:r>
              <a:rPr lang="en-US" sz="1200" dirty="0" smtClean="0"/>
              <a:t> values at stations in the CSZ are primarily attributed to the proximity of the 1663 earthquake which is similar to findings of Jin and Aki (1988). This is in agreement with the findings of a recent study in the CSZ that indicates Charlevoix is still influenced by the stress changes imparted by the 1663 earthquake in the surrounding crust (</a:t>
            </a:r>
            <a:r>
              <a:rPr lang="en-US" sz="1200" dirty="0" err="1" smtClean="0"/>
              <a:t>Fereidoni</a:t>
            </a:r>
            <a:r>
              <a:rPr lang="en-US" sz="1200" dirty="0" smtClean="0"/>
              <a:t>, 2014). </a:t>
            </a:r>
          </a:p>
          <a:p>
            <a:endParaRPr lang="en-US" sz="1200" dirty="0" smtClean="0"/>
          </a:p>
          <a:p>
            <a:r>
              <a:rPr lang="en-US" sz="1200" dirty="0" smtClean="0"/>
              <a:t>We observe similar pattern of </a:t>
            </a:r>
            <a:r>
              <a:rPr lang="en-US" sz="1200" i="1" dirty="0" smtClean="0"/>
              <a:t>Q</a:t>
            </a:r>
            <a:r>
              <a:rPr lang="en-US" sz="1200" i="1" baseline="-25000" dirty="0" smtClean="0"/>
              <a:t>0</a:t>
            </a:r>
            <a:r>
              <a:rPr lang="en-US" sz="1200" dirty="0" smtClean="0"/>
              <a:t> variations at stations in the Appalachian province and the Grenville province. On the two sides of the St. Lawrence River, average </a:t>
            </a:r>
            <a:r>
              <a:rPr lang="en-US" sz="1200" i="1" dirty="0" smtClean="0"/>
              <a:t>Q</a:t>
            </a:r>
            <a:r>
              <a:rPr lang="en-US" sz="1200" i="1" baseline="-25000" dirty="0" smtClean="0"/>
              <a:t>0</a:t>
            </a:r>
            <a:r>
              <a:rPr lang="en-US" sz="1200" dirty="0" smtClean="0"/>
              <a:t> values are clearly indicate an increasing trend by distance from the 1663 earthquake. On the West Shore average </a:t>
            </a:r>
            <a:r>
              <a:rPr lang="en-US" sz="1200" i="1" dirty="0" smtClean="0"/>
              <a:t>Q</a:t>
            </a:r>
            <a:r>
              <a:rPr lang="en-US" sz="1200" i="1" baseline="-25000" dirty="0" smtClean="0"/>
              <a:t>0</a:t>
            </a:r>
            <a:r>
              <a:rPr lang="en-US" sz="1200" dirty="0" smtClean="0"/>
              <a:t> values are the lowest at A61 (e.g., </a:t>
            </a:r>
            <a:r>
              <a:rPr lang="en-US" sz="1200" i="1" dirty="0" smtClean="0"/>
              <a:t>Q</a:t>
            </a:r>
            <a:r>
              <a:rPr lang="en-US" sz="1200" i="1" baseline="-25000" dirty="0" smtClean="0"/>
              <a:t>0 </a:t>
            </a:r>
            <a:r>
              <a:rPr lang="en-US" sz="1200" dirty="0" smtClean="0"/>
              <a:t>of 79) and higher at A64 (e.g., </a:t>
            </a:r>
            <a:r>
              <a:rPr lang="en-US" sz="1200" i="1" dirty="0" smtClean="0"/>
              <a:t>Q</a:t>
            </a:r>
            <a:r>
              <a:rPr lang="en-US" sz="1200" i="1" baseline="-25000" dirty="0" smtClean="0"/>
              <a:t>0 </a:t>
            </a:r>
            <a:r>
              <a:rPr lang="en-US" sz="1200" dirty="0" smtClean="0"/>
              <a:t>of 81) in the north and at LMQ and A54 (e.g., </a:t>
            </a:r>
            <a:r>
              <a:rPr lang="en-US" sz="1200" i="1" dirty="0" smtClean="0"/>
              <a:t>Q</a:t>
            </a:r>
            <a:r>
              <a:rPr lang="en-US" sz="1200" i="1" baseline="-25000" dirty="0" smtClean="0"/>
              <a:t>0 </a:t>
            </a:r>
            <a:r>
              <a:rPr lang="en-US" sz="1200" dirty="0" smtClean="0"/>
              <a:t>of 83 and 85, respectively) in the south. On the East Shore average </a:t>
            </a:r>
            <a:r>
              <a:rPr lang="en-US" sz="1200" i="1" dirty="0" smtClean="0"/>
              <a:t>Q</a:t>
            </a:r>
            <a:r>
              <a:rPr lang="en-US" sz="1200" i="1" baseline="-25000" dirty="0" smtClean="0"/>
              <a:t>0</a:t>
            </a:r>
            <a:r>
              <a:rPr lang="en-US" sz="1200" dirty="0" smtClean="0"/>
              <a:t> values are the lowest at A16 (e.g., </a:t>
            </a:r>
            <a:r>
              <a:rPr lang="en-US" sz="1200" i="1" dirty="0" smtClean="0"/>
              <a:t>Q</a:t>
            </a:r>
            <a:r>
              <a:rPr lang="en-US" sz="1200" i="1" baseline="-25000" dirty="0" smtClean="0"/>
              <a:t>0 </a:t>
            </a:r>
            <a:r>
              <a:rPr lang="en-US" sz="1200" dirty="0" smtClean="0"/>
              <a:t>of 74) and higher at A21 (e.g., </a:t>
            </a:r>
            <a:r>
              <a:rPr lang="en-US" sz="1200" i="1" dirty="0" smtClean="0"/>
              <a:t>Q</a:t>
            </a:r>
            <a:r>
              <a:rPr lang="en-US" sz="1200" i="1" baseline="-25000" dirty="0" smtClean="0"/>
              <a:t>0 </a:t>
            </a:r>
            <a:r>
              <a:rPr lang="en-US" sz="1200" dirty="0" smtClean="0"/>
              <a:t>of 88) in the north and at A11 (e.g., </a:t>
            </a:r>
            <a:r>
              <a:rPr lang="en-US" sz="1200" i="1" dirty="0" smtClean="0"/>
              <a:t>Q</a:t>
            </a:r>
            <a:r>
              <a:rPr lang="en-US" sz="1200" i="1" baseline="-25000" dirty="0" smtClean="0"/>
              <a:t>0 </a:t>
            </a:r>
            <a:r>
              <a:rPr lang="en-US" sz="1200" dirty="0" smtClean="0"/>
              <a:t>of 79) in the south. In general, we expect higher </a:t>
            </a:r>
            <a:r>
              <a:rPr lang="en-US" sz="1200" i="1" dirty="0" smtClean="0"/>
              <a:t>Q</a:t>
            </a:r>
            <a:r>
              <a:rPr lang="en-US" sz="1200" i="1" baseline="-25000" dirty="0" smtClean="0"/>
              <a:t>0 </a:t>
            </a:r>
            <a:r>
              <a:rPr lang="en-US" sz="1200" dirty="0" smtClean="0"/>
              <a:t>values at stations in the Grenville province rather than stations in the Appalachian province. But observation of the highest and, the lowest </a:t>
            </a:r>
            <a:r>
              <a:rPr lang="en-US" sz="1200" i="1" dirty="0" smtClean="0"/>
              <a:t>Q</a:t>
            </a:r>
            <a:r>
              <a:rPr lang="en-US" sz="1200" i="1" baseline="-25000" dirty="0" smtClean="0"/>
              <a:t>0 </a:t>
            </a:r>
            <a:r>
              <a:rPr lang="en-US" sz="1200" dirty="0" smtClean="0"/>
              <a:t> values in the region on the East Shore (with younger deposits) and variation of  </a:t>
            </a:r>
            <a:r>
              <a:rPr lang="en-US" sz="1200" i="1" dirty="0" smtClean="0"/>
              <a:t>Q</a:t>
            </a:r>
            <a:r>
              <a:rPr lang="en-US" sz="1200" i="1" baseline="-25000" dirty="0" smtClean="0"/>
              <a:t>0 </a:t>
            </a:r>
            <a:r>
              <a:rPr lang="en-US" sz="1200" dirty="0" smtClean="0"/>
              <a:t> values as a function of distance from the 1663 earthquake epicenter may suggest that the event occurred  further to the southeast than the given catalog location. </a:t>
            </a:r>
          </a:p>
          <a:p>
            <a:endParaRPr lang="en-US" sz="1200" dirty="0" smtClean="0"/>
          </a:p>
          <a:p>
            <a:r>
              <a:rPr lang="en-US" sz="1200" dirty="0" smtClean="0"/>
              <a:t>We determined the overall average </a:t>
            </a:r>
            <a:r>
              <a:rPr lang="en-US" sz="1200" i="1" dirty="0" smtClean="0"/>
              <a:t>Q</a:t>
            </a:r>
            <a:r>
              <a:rPr lang="en-US" sz="1200" i="1" baseline="-25000" dirty="0" smtClean="0"/>
              <a:t>0 </a:t>
            </a:r>
            <a:r>
              <a:rPr lang="en-US" sz="1200" dirty="0" smtClean="0"/>
              <a:t>value of 81+/-1 at lapse times of 20 to 60 seconds for the entire region. This is slightly lower than 91+/-4 that was determined by </a:t>
            </a:r>
            <a:r>
              <a:rPr lang="en-US" sz="1200" dirty="0" err="1" smtClean="0"/>
              <a:t>Woodgold</a:t>
            </a:r>
            <a:r>
              <a:rPr lang="en-US" sz="1200" dirty="0" smtClean="0"/>
              <a:t> (1994) at lapse times of 20 to 40 seconds, due to the difference in the size of the two databases and different parameter settings.</a:t>
            </a:r>
          </a:p>
        </p:txBody>
      </p:sp>
    </p:spTree>
    <p:extLst>
      <p:ext uri="{BB962C8B-B14F-4D97-AF65-F5344CB8AC3E}">
        <p14:creationId xmlns:p14="http://schemas.microsoft.com/office/powerpoint/2010/main" xmlns="" val="1154237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pPr algn="ctr"/>
            <a:r>
              <a:rPr lang="en-US" sz="1600" b="1" dirty="0" smtClean="0">
                <a:solidFill>
                  <a:schemeClr val="bg1"/>
                </a:solidFill>
                <a:latin typeface="Arial" pitchFamily="34" charset="0"/>
                <a:cs typeface="Arial" pitchFamily="34" charset="0"/>
              </a:rPr>
              <a:t>Attenuation of seismic waves in the Charlevoix seismic zone, </a:t>
            </a:r>
          </a:p>
          <a:p>
            <a:pPr algn="ctr"/>
            <a:r>
              <a:rPr lang="en-US" sz="1600" b="1" dirty="0" smtClean="0">
                <a:solidFill>
                  <a:schemeClr val="bg1"/>
                </a:solidFill>
                <a:latin typeface="Arial" pitchFamily="34" charset="0"/>
                <a:cs typeface="Arial" pitchFamily="34" charset="0"/>
              </a:rPr>
              <a:t>southeastern Canada</a:t>
            </a:r>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Amir Mansour Farahbod &amp; John F. Cassidy</a:t>
            </a:r>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xmlns=""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4198619" y="9610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solidFill>
                  <a:schemeClr val="tx2">
                    <a:lumMod val="90000"/>
                    <a:lumOff val="10000"/>
                  </a:schemeClr>
                </a:solidFill>
              </a:rPr>
              <a:t>References</a:t>
            </a:r>
            <a:endParaRPr lang="en-GB" dirty="0">
              <a:solidFill>
                <a:schemeClr val="tx2">
                  <a:lumMod val="90000"/>
                  <a:lumOff val="10000"/>
                </a:schemeClr>
              </a:solidFill>
            </a:endParaRPr>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smtClean="0">
              <a:solidFill>
                <a:srgbClr val="1A3A64"/>
              </a:solidFill>
              <a:highlight>
                <a:srgbClr val="BCCBD9"/>
              </a:highlight>
              <a:latin typeface="Arial" panose="020B0604020202020204" pitchFamily="34" charset="0"/>
              <a:cs typeface="Arial" panose="020B0604020202020204" pitchFamily="34" charset="0"/>
            </a:endParaRPr>
          </a:p>
          <a:p>
            <a:r>
              <a:rPr lang="en-GB" sz="1050" b="1" dirty="0" smtClean="0">
                <a:solidFill>
                  <a:srgbClr val="1B3B65"/>
                </a:solidFill>
                <a:latin typeface="Arial" panose="020B0604020202020204" pitchFamily="34" charset="0"/>
                <a:cs typeface="Arial" panose="020B0604020202020204" pitchFamily="34" charset="0"/>
              </a:rPr>
              <a:t>P1.2-054</a:t>
            </a:r>
            <a:endParaRPr lang="en-GB" sz="2800" b="1" dirty="0">
              <a:solidFill>
                <a:srgbClr val="1B3B65"/>
              </a:solidFill>
              <a:latin typeface="Arial" panose="020B0604020202020204" pitchFamily="34" charset="0"/>
              <a:cs typeface="Arial" panose="020B0604020202020204" pitchFamily="34" charset="0"/>
            </a:endParaRPr>
          </a:p>
        </p:txBody>
      </p:sp>
      <p:pic>
        <p:nvPicPr>
          <p:cNvPr id="17" name="Picture 16" descr="Seal_of_the_Geological_Survey_of_Canada.svg.png"/>
          <p:cNvPicPr>
            <a:picLocks noChangeAspect="1"/>
          </p:cNvPicPr>
          <p:nvPr/>
        </p:nvPicPr>
        <p:blipFill>
          <a:blip r:embed="rId2" cstate="print"/>
          <a:stretch>
            <a:fillRect/>
          </a:stretch>
        </p:blipFill>
        <p:spPr>
          <a:xfrm>
            <a:off x="10296525" y="5915025"/>
            <a:ext cx="809625" cy="809625"/>
          </a:xfrm>
          <a:prstGeom prst="rect">
            <a:avLst/>
          </a:prstGeom>
        </p:spPr>
      </p:pic>
      <p:sp>
        <p:nvSpPr>
          <p:cNvPr id="12" name="TextBox 3">
            <a:extLst>
              <a:ext uri="{FF2B5EF4-FFF2-40B4-BE49-F238E27FC236}">
                <a16:creationId xmlns:a16="http://schemas.microsoft.com/office/drawing/2014/main" xmlns="" id="{E90810EB-C9FE-C1F2-4CE1-32C95CB36FE8}"/>
              </a:ext>
            </a:extLst>
          </p:cNvPr>
          <p:cNvSpPr txBox="1"/>
          <p:nvPr/>
        </p:nvSpPr>
        <p:spPr>
          <a:xfrm>
            <a:off x="666750" y="1476376"/>
            <a:ext cx="10696576" cy="435292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fontAlgn="base">
              <a:spcBef>
                <a:spcPct val="0"/>
              </a:spcBef>
              <a:spcAft>
                <a:spcPct val="0"/>
              </a:spcAft>
            </a:pPr>
            <a:r>
              <a:rPr lang="en-US" sz="1200" dirty="0" smtClean="0"/>
              <a:t>Aki, K. and Chouet, B. (1975). Origin of coda waves: source, attenuation, and scattering effects, </a:t>
            </a:r>
            <a:r>
              <a:rPr lang="en-US" sz="1200" i="1" dirty="0" smtClean="0"/>
              <a:t>J. </a:t>
            </a:r>
            <a:r>
              <a:rPr lang="en-US" sz="1200" i="1" dirty="0" err="1" smtClean="0"/>
              <a:t>Geophys</a:t>
            </a:r>
            <a:r>
              <a:rPr lang="en-US" sz="1200" i="1" dirty="0" smtClean="0"/>
              <a:t>. Res.,</a:t>
            </a:r>
            <a:r>
              <a:rPr lang="en-US" sz="1200" dirty="0" smtClean="0"/>
              <a:t> </a:t>
            </a:r>
            <a:r>
              <a:rPr lang="en-US" sz="1200" b="1" dirty="0" smtClean="0"/>
              <a:t>80</a:t>
            </a:r>
            <a:r>
              <a:rPr lang="en-US" sz="1200" dirty="0" smtClean="0"/>
              <a:t>, 3322-3342.</a:t>
            </a:r>
          </a:p>
          <a:p>
            <a:pPr fontAlgn="base">
              <a:spcBef>
                <a:spcPct val="0"/>
              </a:spcBef>
              <a:spcAft>
                <a:spcPct val="0"/>
              </a:spcAft>
            </a:pPr>
            <a:endParaRPr lang="en-US" sz="1200" dirty="0" smtClean="0"/>
          </a:p>
          <a:p>
            <a:r>
              <a:rPr lang="en-US" sz="1200" dirty="0" smtClean="0"/>
              <a:t>Farahbod, A.M. and Cassidy, J.F., 2023. An overview of seismic attenuation in the Charlevoix Seismic Zone, southern Quebec; Geological Survey of Canada, Open File 9062, 115 p. </a:t>
            </a:r>
            <a:r>
              <a:rPr lang="en-US" sz="1200" dirty="0" smtClean="0">
                <a:hlinkClick r:id="rId3"/>
              </a:rPr>
              <a:t>https://doi.org/10.4095/332158</a:t>
            </a:r>
            <a:endParaRPr lang="en-US" sz="1200" dirty="0" smtClean="0"/>
          </a:p>
          <a:p>
            <a:endParaRPr lang="en-US" sz="1200" dirty="0" smtClean="0"/>
          </a:p>
          <a:p>
            <a:r>
              <a:rPr lang="en-US" sz="1200" dirty="0" err="1" smtClean="0"/>
              <a:t>Fereidoni</a:t>
            </a:r>
            <a:r>
              <a:rPr lang="en-US" sz="1200" dirty="0" smtClean="0"/>
              <a:t>, A. (2014). Seismicity processes in the Charlevoix Seismic Zone, Eastern Canada, </a:t>
            </a:r>
            <a:r>
              <a:rPr lang="en-US" sz="1200" i="1" dirty="0" smtClean="0"/>
              <a:t>PhD Thesis,</a:t>
            </a:r>
            <a:r>
              <a:rPr lang="en-US" sz="1200" dirty="0" smtClean="0"/>
              <a:t> </a:t>
            </a:r>
            <a:r>
              <a:rPr lang="en-US" sz="1200" i="1" dirty="0" smtClean="0"/>
              <a:t>The University of Western Ontario</a:t>
            </a:r>
            <a:r>
              <a:rPr lang="en-US" sz="1200" dirty="0" smtClean="0"/>
              <a:t>,</a:t>
            </a:r>
            <a:r>
              <a:rPr lang="en-US" sz="1200" b="1" dirty="0" smtClean="0"/>
              <a:t> </a:t>
            </a:r>
            <a:r>
              <a:rPr lang="en-US" sz="1200" dirty="0" smtClean="0"/>
              <a:t>101 p.</a:t>
            </a:r>
          </a:p>
          <a:p>
            <a:pPr lvl="0" fontAlgn="base">
              <a:spcBef>
                <a:spcPct val="0"/>
              </a:spcBef>
              <a:spcAft>
                <a:spcPct val="0"/>
              </a:spcAft>
            </a:pPr>
            <a:endParaRPr lang="en-US" sz="1200" dirty="0" smtClean="0">
              <a:ea typeface="Times New Roman" pitchFamily="18" charset="0"/>
            </a:endParaRPr>
          </a:p>
          <a:p>
            <a:pPr fontAlgn="base">
              <a:spcBef>
                <a:spcPct val="0"/>
              </a:spcBef>
              <a:spcAft>
                <a:spcPct val="0"/>
              </a:spcAft>
            </a:pPr>
            <a:r>
              <a:rPr lang="en-US" sz="1200" dirty="0" smtClean="0"/>
              <a:t>Havskov, J. and Ottemöller, L. (2012). SEISAN: THE EARTHQUAKE ANALYSIS SOFTWARE, version 8.2.1, </a:t>
            </a:r>
            <a:r>
              <a:rPr lang="en-US" sz="1200" i="1" dirty="0" smtClean="0"/>
              <a:t>Dept. of Earth Sci., Univ. of Bergen</a:t>
            </a:r>
            <a:r>
              <a:rPr lang="en-US" sz="1200" dirty="0" smtClean="0"/>
              <a:t>.</a:t>
            </a:r>
          </a:p>
          <a:p>
            <a:pPr lvl="0" fontAlgn="base">
              <a:spcBef>
                <a:spcPct val="0"/>
              </a:spcBef>
              <a:spcAft>
                <a:spcPct val="0"/>
              </a:spcAft>
            </a:pPr>
            <a:endParaRPr lang="en-US" sz="1200" dirty="0" smtClean="0">
              <a:ea typeface="Times New Roman" pitchFamily="18" charset="0"/>
            </a:endParaRPr>
          </a:p>
          <a:p>
            <a:pPr lvl="0" fontAlgn="base">
              <a:spcBef>
                <a:spcPct val="0"/>
              </a:spcBef>
              <a:spcAft>
                <a:spcPct val="0"/>
              </a:spcAft>
            </a:pPr>
            <a:r>
              <a:rPr lang="en-US" sz="1200" dirty="0" smtClean="0">
                <a:ea typeface="Times New Roman" pitchFamily="18" charset="0"/>
              </a:rPr>
              <a:t>Jin, A. and Aki, K. (1988). Spatial and temporal correlation between coda Q and seismicity in China. </a:t>
            </a:r>
            <a:r>
              <a:rPr lang="en-US" sz="1200" i="1" dirty="0" smtClean="0">
                <a:ea typeface="Times New Roman" pitchFamily="18" charset="0"/>
              </a:rPr>
              <a:t>Bul. Seismol. Soc. Am.</a:t>
            </a:r>
            <a:r>
              <a:rPr lang="en-US" sz="1200" dirty="0" smtClean="0">
                <a:ea typeface="Times New Roman" pitchFamily="18" charset="0"/>
              </a:rPr>
              <a:t>, </a:t>
            </a:r>
            <a:r>
              <a:rPr lang="en-US" sz="1200" b="1" dirty="0" smtClean="0">
                <a:ea typeface="Times New Roman" pitchFamily="18" charset="0"/>
              </a:rPr>
              <a:t>78</a:t>
            </a:r>
            <a:r>
              <a:rPr lang="en-US" sz="1200" dirty="0" smtClean="0">
                <a:ea typeface="Times New Roman" pitchFamily="18" charset="0"/>
              </a:rPr>
              <a:t>, 741-769.</a:t>
            </a:r>
            <a:endParaRPr lang="en-US" sz="1200" dirty="0" smtClean="0"/>
          </a:p>
          <a:p>
            <a:pPr lvl="0" eaLnBrk="0" fontAlgn="base" hangingPunct="0">
              <a:spcBef>
                <a:spcPct val="0"/>
              </a:spcBef>
              <a:spcAft>
                <a:spcPct val="0"/>
              </a:spcAft>
            </a:pPr>
            <a:endParaRPr lang="en-US" sz="1200" dirty="0" smtClean="0">
              <a:ea typeface="Times New Roman" pitchFamily="18" charset="0"/>
            </a:endParaRPr>
          </a:p>
          <a:p>
            <a:pPr eaLnBrk="0" fontAlgn="base" hangingPunct="0">
              <a:spcBef>
                <a:spcPct val="0"/>
              </a:spcBef>
              <a:spcAft>
                <a:spcPct val="0"/>
              </a:spcAft>
            </a:pPr>
            <a:r>
              <a:rPr lang="en-US" sz="1200" dirty="0" smtClean="0"/>
              <a:t>Lamontagne,  M. (1999). Rheological and geological constraints on the earthquake distribution in the Charlevoix Seismic Zone, Quebec, Canada, </a:t>
            </a:r>
            <a:r>
              <a:rPr lang="en-US" sz="1200" i="1" dirty="0" smtClean="0"/>
              <a:t>MSc Thesis, Carleton University</a:t>
            </a:r>
            <a:r>
              <a:rPr lang="en-US" sz="1200" dirty="0" smtClean="0"/>
              <a:t>, 363 p.</a:t>
            </a:r>
          </a:p>
          <a:p>
            <a:pPr lvl="0" eaLnBrk="0" fontAlgn="base" hangingPunct="0">
              <a:spcBef>
                <a:spcPct val="0"/>
              </a:spcBef>
              <a:spcAft>
                <a:spcPct val="0"/>
              </a:spcAft>
            </a:pPr>
            <a:endParaRPr lang="en-US" sz="1200" dirty="0" smtClean="0">
              <a:ea typeface="Times New Roman" pitchFamily="18" charset="0"/>
            </a:endParaRPr>
          </a:p>
          <a:p>
            <a:r>
              <a:rPr lang="en-US" sz="1200" dirty="0" smtClean="0"/>
              <a:t>Lamontagne, M., Halchuk, S., Cassidy, J.F., and Rogers, G.C. (2018). Significant Canadian earthquakes 1600–2017, </a:t>
            </a:r>
            <a:r>
              <a:rPr lang="en-US" sz="1200" i="1" dirty="0" smtClean="0"/>
              <a:t>Geological Survey of Canada, Open File</a:t>
            </a:r>
            <a:r>
              <a:rPr lang="en-US" sz="1200" dirty="0" smtClean="0"/>
              <a:t> 8285, 1 .zip file. </a:t>
            </a:r>
            <a:r>
              <a:rPr lang="en-US" sz="1200" u="sng" dirty="0" smtClean="0">
                <a:hlinkClick r:id="rId4"/>
              </a:rPr>
              <a:t>https://doi.org/10.4095/311183</a:t>
            </a:r>
            <a:r>
              <a:rPr lang="en-US" sz="1200" dirty="0" smtClean="0"/>
              <a:t>.</a:t>
            </a:r>
          </a:p>
          <a:p>
            <a:endParaRPr lang="en-US" sz="1200" dirty="0" smtClean="0"/>
          </a:p>
          <a:p>
            <a:r>
              <a:rPr lang="en-US" sz="1200" dirty="0" smtClean="0"/>
              <a:t>Nadeau, L., Lamontagne, M., </a:t>
            </a:r>
            <a:r>
              <a:rPr lang="en-US" sz="1200" dirty="0" err="1" smtClean="0"/>
              <a:t>Brouillette</a:t>
            </a:r>
            <a:r>
              <a:rPr lang="en-US" sz="1200" dirty="0" smtClean="0"/>
              <a:t>, P., </a:t>
            </a:r>
            <a:r>
              <a:rPr lang="en-US" sz="1200" dirty="0" err="1" smtClean="0"/>
              <a:t>Locat</a:t>
            </a:r>
            <a:r>
              <a:rPr lang="en-US" sz="1200" dirty="0" smtClean="0"/>
              <a:t>, J., </a:t>
            </a:r>
            <a:r>
              <a:rPr lang="en-US" sz="1200" dirty="0" err="1" smtClean="0"/>
              <a:t>Castonguay</a:t>
            </a:r>
            <a:r>
              <a:rPr lang="en-US" sz="1200" dirty="0" smtClean="0"/>
              <a:t>, S., and Morin, A. (2020). Earthquakes and faults of the Charlevoix impact structure, Quebec; Geological Survey of Canada, Open File 8432, 49 p.,  </a:t>
            </a:r>
            <a:r>
              <a:rPr lang="en-US" sz="1200" u="sng" dirty="0" smtClean="0">
                <a:hlinkClick r:id="rId5"/>
              </a:rPr>
              <a:t>https://doi.org/10.4095/315675</a:t>
            </a:r>
            <a:r>
              <a:rPr lang="en-US" sz="1200" dirty="0" smtClean="0"/>
              <a:t>.</a:t>
            </a:r>
          </a:p>
          <a:p>
            <a:pPr lvl="0" eaLnBrk="0" fontAlgn="base" hangingPunct="0">
              <a:spcBef>
                <a:spcPct val="0"/>
              </a:spcBef>
              <a:spcAft>
                <a:spcPct val="0"/>
              </a:spcAft>
            </a:pPr>
            <a:endParaRPr lang="en-US" sz="1200" dirty="0" smtClean="0">
              <a:ea typeface="Times New Roman" pitchFamily="18" charset="0"/>
            </a:endParaRPr>
          </a:p>
          <a:p>
            <a:r>
              <a:rPr lang="en-US" sz="1200" dirty="0" err="1" smtClean="0"/>
              <a:t>Pinet</a:t>
            </a:r>
            <a:r>
              <a:rPr lang="en-US" sz="1200" dirty="0" smtClean="0"/>
              <a:t>, N., Lavoie, D., Keating, P. and Duchesne, M. (2013). The St Lawrence Platform and Appalachian deformation front in the St Lawrence Estuary and adjacent areas (Quebec, Canada): structural complexity revealed by magnetic and seismic imaging, </a:t>
            </a:r>
            <a:r>
              <a:rPr lang="en-US" sz="1200" i="1" dirty="0" smtClean="0"/>
              <a:t>Geol. Mag.,</a:t>
            </a:r>
            <a:r>
              <a:rPr lang="en-US" sz="1200" dirty="0" smtClean="0"/>
              <a:t> 1-17, </a:t>
            </a:r>
            <a:r>
              <a:rPr lang="en-US" sz="1200" u="sng" dirty="0" smtClean="0">
                <a:hlinkClick r:id="rId6"/>
              </a:rPr>
              <a:t>https://doi.org/10.1017/S0016756813001015</a:t>
            </a:r>
            <a:r>
              <a:rPr lang="en-US" sz="1200" dirty="0" smtClean="0"/>
              <a:t>.</a:t>
            </a:r>
          </a:p>
          <a:p>
            <a:endParaRPr lang="en-US" sz="1200" dirty="0" smtClean="0"/>
          </a:p>
          <a:p>
            <a:r>
              <a:rPr lang="en-US" sz="1200" dirty="0" smtClean="0"/>
              <a:t>Rondot, J. 1989. </a:t>
            </a:r>
            <a:r>
              <a:rPr lang="en-US" sz="1200" dirty="0" err="1" smtClean="0"/>
              <a:t>Géologie</a:t>
            </a:r>
            <a:r>
              <a:rPr lang="en-US" sz="1200" dirty="0" smtClean="0"/>
              <a:t> de Charlevoix. </a:t>
            </a:r>
            <a:r>
              <a:rPr lang="en-US" sz="1200" dirty="0" err="1" smtClean="0"/>
              <a:t>Série</a:t>
            </a:r>
            <a:r>
              <a:rPr lang="en-US" sz="1200" dirty="0" smtClean="0"/>
              <a:t> des </a:t>
            </a:r>
            <a:r>
              <a:rPr lang="en-US" sz="1200" dirty="0" err="1" smtClean="0"/>
              <a:t>manuscrits</a:t>
            </a:r>
            <a:r>
              <a:rPr lang="en-US" sz="1200" dirty="0" smtClean="0"/>
              <a:t> </a:t>
            </a:r>
            <a:r>
              <a:rPr lang="en-US" sz="1200" dirty="0" err="1" smtClean="0"/>
              <a:t>bruts</a:t>
            </a:r>
            <a:r>
              <a:rPr lang="en-US" sz="1200" dirty="0" smtClean="0"/>
              <a:t>, </a:t>
            </a:r>
            <a:r>
              <a:rPr lang="en-US" sz="1200" i="1" dirty="0" err="1" smtClean="0"/>
              <a:t>Minisrère</a:t>
            </a:r>
            <a:r>
              <a:rPr lang="en-US" sz="1200" i="1" dirty="0" smtClean="0"/>
              <a:t> de </a:t>
            </a:r>
            <a:r>
              <a:rPr lang="en-US" sz="1200" i="1" dirty="0" err="1" smtClean="0"/>
              <a:t>l'Énergie</a:t>
            </a:r>
            <a:r>
              <a:rPr lang="en-US" sz="1200" i="1" dirty="0" smtClean="0"/>
              <a:t> et des Ressources du Québec</a:t>
            </a:r>
            <a:r>
              <a:rPr lang="en-US" sz="1200" dirty="0" smtClean="0"/>
              <a:t>, Rapport MB 89-21.</a:t>
            </a:r>
          </a:p>
          <a:p>
            <a:endParaRPr lang="en-US" sz="1200" dirty="0" smtClean="0"/>
          </a:p>
          <a:p>
            <a:pPr lvl="0" eaLnBrk="0" fontAlgn="base" hangingPunct="0">
              <a:spcBef>
                <a:spcPct val="0"/>
              </a:spcBef>
              <a:spcAft>
                <a:spcPct val="0"/>
              </a:spcAft>
            </a:pPr>
            <a:endParaRPr lang="en-US" sz="1200" dirty="0" smtClean="0">
              <a:ea typeface="Times New Roman" pitchFamily="18" charset="0"/>
            </a:endParaRPr>
          </a:p>
          <a:p>
            <a:pPr eaLnBrk="0" fontAlgn="base" hangingPunct="0">
              <a:spcBef>
                <a:spcPct val="0"/>
              </a:spcBef>
              <a:spcAft>
                <a:spcPct val="0"/>
              </a:spcAft>
            </a:pPr>
            <a:endParaRPr lang="en-US" sz="1200" dirty="0" smtClean="0"/>
          </a:p>
          <a:p>
            <a:pPr lvl="0" eaLnBrk="0" fontAlgn="base" hangingPunct="0">
              <a:spcBef>
                <a:spcPct val="0"/>
              </a:spcBef>
              <a:spcAft>
                <a:spcPct val="0"/>
              </a:spcAft>
            </a:pPr>
            <a:endParaRPr lang="en-US" sz="1200" dirty="0" smtClean="0"/>
          </a:p>
        </p:txBody>
      </p:sp>
    </p:spTree>
    <p:extLst>
      <p:ext uri="{BB962C8B-B14F-4D97-AF65-F5344CB8AC3E}">
        <p14:creationId xmlns:p14="http://schemas.microsoft.com/office/powerpoint/2010/main" xmlns="" val="1154237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1.2-054_Farahbo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P1.2-054_Farahbod</Template>
  <TotalTime>167</TotalTime>
  <Words>1995</Words>
  <Application>Microsoft Office PowerPoint</Application>
  <PresentationFormat>Custom</PresentationFormat>
  <Paragraphs>89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P1.2-054_Farahbod</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Amir Mansour Farahbod</dc:creator>
  <cp:lastModifiedBy>Amir Mansour Farahbod</cp:lastModifiedBy>
  <cp:revision>43</cp:revision>
  <dcterms:created xsi:type="dcterms:W3CDTF">2025-07-08T23:32:58Z</dcterms:created>
  <dcterms:modified xsi:type="dcterms:W3CDTF">2025-08-26T22:07:52Z</dcterms:modified>
</cp:coreProperties>
</file>