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Cover Slide" id="{5A9DDE9F-56A0-48E2-B182-B820FCE60929}">
          <p14:sldIdLst>
            <p14:sldId id="257"/>
          </p14:sldIdLst>
        </p14:section>
        <p14:section name="Presentation Slides" id="{AA65376A-F1B8-4985-9D91-856E127C1E0B}">
          <p14:sldIdLst>
            <p14:sldId id="256"/>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hamed yassien" initials="my" lastIdx="1" clrIdx="0">
    <p:extLst>
      <p:ext uri="{19B8F6BF-5375-455C-9EA6-DF929625EA0E}">
        <p15:presenceInfo xmlns:p15="http://schemas.microsoft.com/office/powerpoint/2012/main" userId="5ab2925010d5057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CBD9"/>
    <a:srgbClr val="1A3A6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4" autoAdjust="0"/>
    <p:restoredTop sz="94660"/>
  </p:normalViewPr>
  <p:slideViewPr>
    <p:cSldViewPr snapToGrid="0">
      <p:cViewPr varScale="1">
        <p:scale>
          <a:sx n="82" d="100"/>
          <a:sy n="82" d="100"/>
        </p:scale>
        <p:origin x="418"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5-08-16T18:05:55.171" idx="1">
    <p:pos x="10" y="10"/>
    <p:text/>
    <p:extLst>
      <p:ext uri="{C676402C-5697-4E1C-873F-D02D1690AC5C}">
        <p15:threadingInfo xmlns:p15="http://schemas.microsoft.com/office/powerpoint/2012/main" timeZoneBias="-18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EE1869-5269-CC07-95A4-938BB2367AD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de-AT"/>
          </a:p>
        </p:txBody>
      </p:sp>
      <p:sp>
        <p:nvSpPr>
          <p:cNvPr id="3" name="Untertitel 2">
            <a:extLst>
              <a:ext uri="{FF2B5EF4-FFF2-40B4-BE49-F238E27FC236}">
                <a16:creationId xmlns:a16="http://schemas.microsoft.com/office/drawing/2014/main" id="{2A2D0BAD-BBCA-D82B-2CE6-14812CBCDB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AT"/>
          </a:p>
        </p:txBody>
      </p:sp>
      <p:sp>
        <p:nvSpPr>
          <p:cNvPr id="4" name="Datumsplatzhalter 3">
            <a:extLst>
              <a:ext uri="{FF2B5EF4-FFF2-40B4-BE49-F238E27FC236}">
                <a16:creationId xmlns:a16="http://schemas.microsoft.com/office/drawing/2014/main" id="{E93492FB-9762-1EA3-8568-54377AB86A31}"/>
              </a:ext>
            </a:extLst>
          </p:cNvPr>
          <p:cNvSpPr>
            <a:spLocks noGrp="1"/>
          </p:cNvSpPr>
          <p:nvPr>
            <p:ph type="dt" sz="half" idx="10"/>
          </p:nvPr>
        </p:nvSpPr>
        <p:spPr/>
        <p:txBody>
          <a:bodyPr/>
          <a:lstStyle/>
          <a:p>
            <a:fld id="{4D204A99-DD2E-46A5-9E4A-9E0EB615E918}" type="datetimeFigureOut">
              <a:rPr lang="de-AT" smtClean="0"/>
              <a:t>29.08.2025</a:t>
            </a:fld>
            <a:endParaRPr lang="de-AT"/>
          </a:p>
        </p:txBody>
      </p:sp>
      <p:sp>
        <p:nvSpPr>
          <p:cNvPr id="5" name="Fußzeilenplatzhalter 4">
            <a:extLst>
              <a:ext uri="{FF2B5EF4-FFF2-40B4-BE49-F238E27FC236}">
                <a16:creationId xmlns:a16="http://schemas.microsoft.com/office/drawing/2014/main" id="{AC8554EC-8FB0-E226-92C6-A11275967BB2}"/>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B3901AC1-1973-C97E-1C32-B35C6E179D17}"/>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820797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BBE62C-B8DA-21FE-3717-7E3AE1352C7E}"/>
              </a:ext>
            </a:extLst>
          </p:cNvPr>
          <p:cNvSpPr>
            <a:spLocks noGrp="1"/>
          </p:cNvSpPr>
          <p:nvPr>
            <p:ph type="title"/>
          </p:nvPr>
        </p:nvSpPr>
        <p:spPr/>
        <p:txBody>
          <a:bodyPr/>
          <a:lstStyle/>
          <a:p>
            <a:r>
              <a:rPr lang="en-US"/>
              <a:t>Click to edit Master title style</a:t>
            </a:r>
            <a:endParaRPr lang="de-AT"/>
          </a:p>
        </p:txBody>
      </p:sp>
      <p:sp>
        <p:nvSpPr>
          <p:cNvPr id="3" name="Vertikaler Textplatzhalter 2">
            <a:extLst>
              <a:ext uri="{FF2B5EF4-FFF2-40B4-BE49-F238E27FC236}">
                <a16:creationId xmlns:a16="http://schemas.microsoft.com/office/drawing/2014/main" id="{0ED8C027-1CCC-AAB3-EB2B-8DBFA63D17B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id="{44ED7451-563E-EEFA-F37F-1177A4220626}"/>
              </a:ext>
            </a:extLst>
          </p:cNvPr>
          <p:cNvSpPr>
            <a:spLocks noGrp="1"/>
          </p:cNvSpPr>
          <p:nvPr>
            <p:ph type="dt" sz="half" idx="10"/>
          </p:nvPr>
        </p:nvSpPr>
        <p:spPr/>
        <p:txBody>
          <a:bodyPr/>
          <a:lstStyle/>
          <a:p>
            <a:fld id="{4D204A99-DD2E-46A5-9E4A-9E0EB615E918}" type="datetimeFigureOut">
              <a:rPr lang="de-AT" smtClean="0"/>
              <a:t>29.08.2025</a:t>
            </a:fld>
            <a:endParaRPr lang="de-AT"/>
          </a:p>
        </p:txBody>
      </p:sp>
      <p:sp>
        <p:nvSpPr>
          <p:cNvPr id="5" name="Fußzeilenplatzhalter 4">
            <a:extLst>
              <a:ext uri="{FF2B5EF4-FFF2-40B4-BE49-F238E27FC236}">
                <a16:creationId xmlns:a16="http://schemas.microsoft.com/office/drawing/2014/main" id="{475871C2-9481-23A1-6D51-71521B62FBEA}"/>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9C701441-382B-C63A-FF99-28B8A68123D2}"/>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86206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D13415FA-D683-0C86-28DD-9D7E28548DE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de-AT"/>
          </a:p>
        </p:txBody>
      </p:sp>
      <p:sp>
        <p:nvSpPr>
          <p:cNvPr id="3" name="Vertikaler Textplatzhalter 2">
            <a:extLst>
              <a:ext uri="{FF2B5EF4-FFF2-40B4-BE49-F238E27FC236}">
                <a16:creationId xmlns:a16="http://schemas.microsoft.com/office/drawing/2014/main" id="{C02826CD-D775-59F4-BFA8-F5154111EB7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id="{E58D66EB-FE3F-6B40-972C-8B5D57A0A146}"/>
              </a:ext>
            </a:extLst>
          </p:cNvPr>
          <p:cNvSpPr>
            <a:spLocks noGrp="1"/>
          </p:cNvSpPr>
          <p:nvPr>
            <p:ph type="dt" sz="half" idx="10"/>
          </p:nvPr>
        </p:nvSpPr>
        <p:spPr/>
        <p:txBody>
          <a:bodyPr/>
          <a:lstStyle/>
          <a:p>
            <a:fld id="{4D204A99-DD2E-46A5-9E4A-9E0EB615E918}" type="datetimeFigureOut">
              <a:rPr lang="de-AT" smtClean="0"/>
              <a:t>29.08.2025</a:t>
            </a:fld>
            <a:endParaRPr lang="de-AT"/>
          </a:p>
        </p:txBody>
      </p:sp>
      <p:sp>
        <p:nvSpPr>
          <p:cNvPr id="5" name="Fußzeilenplatzhalter 4">
            <a:extLst>
              <a:ext uri="{FF2B5EF4-FFF2-40B4-BE49-F238E27FC236}">
                <a16:creationId xmlns:a16="http://schemas.microsoft.com/office/drawing/2014/main" id="{6F03E36A-1179-9DCA-14D7-A461F278EA70}"/>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E39AF862-474C-293E-C9C5-EFE874F79FFC}"/>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2398682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60D616-9150-8F3E-6FBE-F751E77CDF87}"/>
              </a:ext>
            </a:extLst>
          </p:cNvPr>
          <p:cNvSpPr>
            <a:spLocks noGrp="1"/>
          </p:cNvSpPr>
          <p:nvPr>
            <p:ph type="title"/>
          </p:nvPr>
        </p:nvSpPr>
        <p:spPr/>
        <p:txBody>
          <a:bodyPr/>
          <a:lstStyle/>
          <a:p>
            <a:r>
              <a:rPr lang="en-US"/>
              <a:t>Click to edit Master title style</a:t>
            </a:r>
            <a:endParaRPr lang="de-AT"/>
          </a:p>
        </p:txBody>
      </p:sp>
      <p:sp>
        <p:nvSpPr>
          <p:cNvPr id="3" name="Inhaltsplatzhalter 2">
            <a:extLst>
              <a:ext uri="{FF2B5EF4-FFF2-40B4-BE49-F238E27FC236}">
                <a16:creationId xmlns:a16="http://schemas.microsoft.com/office/drawing/2014/main" id="{C735E4BF-FDCD-FFBB-4D0C-39E150D36AA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id="{2000F0AA-E80D-5BC8-F4D2-94A672D584D7}"/>
              </a:ext>
            </a:extLst>
          </p:cNvPr>
          <p:cNvSpPr>
            <a:spLocks noGrp="1"/>
          </p:cNvSpPr>
          <p:nvPr>
            <p:ph type="dt" sz="half" idx="10"/>
          </p:nvPr>
        </p:nvSpPr>
        <p:spPr/>
        <p:txBody>
          <a:bodyPr/>
          <a:lstStyle/>
          <a:p>
            <a:fld id="{4D204A99-DD2E-46A5-9E4A-9E0EB615E918}" type="datetimeFigureOut">
              <a:rPr lang="de-AT" smtClean="0"/>
              <a:t>29.08.2025</a:t>
            </a:fld>
            <a:endParaRPr lang="de-AT"/>
          </a:p>
        </p:txBody>
      </p:sp>
      <p:sp>
        <p:nvSpPr>
          <p:cNvPr id="5" name="Fußzeilenplatzhalter 4">
            <a:extLst>
              <a:ext uri="{FF2B5EF4-FFF2-40B4-BE49-F238E27FC236}">
                <a16:creationId xmlns:a16="http://schemas.microsoft.com/office/drawing/2014/main" id="{286EE4DF-C324-0266-C67C-B1BB588CC0E4}"/>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D7CEA5BF-39A4-41D5-13C7-118532E8FFD1}"/>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1849421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E6B60A-FD3E-1765-D5CB-105BC4E4923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de-AT"/>
          </a:p>
        </p:txBody>
      </p:sp>
      <p:sp>
        <p:nvSpPr>
          <p:cNvPr id="3" name="Textplatzhalter 2">
            <a:extLst>
              <a:ext uri="{FF2B5EF4-FFF2-40B4-BE49-F238E27FC236}">
                <a16:creationId xmlns:a16="http://schemas.microsoft.com/office/drawing/2014/main" id="{80A6BAD0-EB56-D041-CB89-C903B52D4C6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umsplatzhalter 3">
            <a:extLst>
              <a:ext uri="{FF2B5EF4-FFF2-40B4-BE49-F238E27FC236}">
                <a16:creationId xmlns:a16="http://schemas.microsoft.com/office/drawing/2014/main" id="{78699A2D-7445-8118-C132-359093F7ED16}"/>
              </a:ext>
            </a:extLst>
          </p:cNvPr>
          <p:cNvSpPr>
            <a:spLocks noGrp="1"/>
          </p:cNvSpPr>
          <p:nvPr>
            <p:ph type="dt" sz="half" idx="10"/>
          </p:nvPr>
        </p:nvSpPr>
        <p:spPr/>
        <p:txBody>
          <a:bodyPr/>
          <a:lstStyle/>
          <a:p>
            <a:fld id="{4D204A99-DD2E-46A5-9E4A-9E0EB615E918}" type="datetimeFigureOut">
              <a:rPr lang="de-AT" smtClean="0"/>
              <a:t>29.08.2025</a:t>
            </a:fld>
            <a:endParaRPr lang="de-AT"/>
          </a:p>
        </p:txBody>
      </p:sp>
      <p:sp>
        <p:nvSpPr>
          <p:cNvPr id="5" name="Fußzeilenplatzhalter 4">
            <a:extLst>
              <a:ext uri="{FF2B5EF4-FFF2-40B4-BE49-F238E27FC236}">
                <a16:creationId xmlns:a16="http://schemas.microsoft.com/office/drawing/2014/main" id="{7066CC21-4A10-2E5E-1811-1B1A5CA36D0D}"/>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2FEC5CDB-E094-3658-9593-29EFB7C03FFF}"/>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581261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8E70FB-4890-3F05-1356-B62F6837A189}"/>
              </a:ext>
            </a:extLst>
          </p:cNvPr>
          <p:cNvSpPr>
            <a:spLocks noGrp="1"/>
          </p:cNvSpPr>
          <p:nvPr>
            <p:ph type="title"/>
          </p:nvPr>
        </p:nvSpPr>
        <p:spPr/>
        <p:txBody>
          <a:bodyPr/>
          <a:lstStyle/>
          <a:p>
            <a:r>
              <a:rPr lang="en-US"/>
              <a:t>Click to edit Master title style</a:t>
            </a:r>
            <a:endParaRPr lang="de-AT"/>
          </a:p>
        </p:txBody>
      </p:sp>
      <p:sp>
        <p:nvSpPr>
          <p:cNvPr id="3" name="Inhaltsplatzhalter 2">
            <a:extLst>
              <a:ext uri="{FF2B5EF4-FFF2-40B4-BE49-F238E27FC236}">
                <a16:creationId xmlns:a16="http://schemas.microsoft.com/office/drawing/2014/main" id="{A0FCA0F9-2597-1F3F-4FD3-CB739AFC322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Inhaltsplatzhalter 3">
            <a:extLst>
              <a:ext uri="{FF2B5EF4-FFF2-40B4-BE49-F238E27FC236}">
                <a16:creationId xmlns:a16="http://schemas.microsoft.com/office/drawing/2014/main" id="{F4F59239-63FB-AAF0-E4BC-EEF28F50931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5" name="Datumsplatzhalter 4">
            <a:extLst>
              <a:ext uri="{FF2B5EF4-FFF2-40B4-BE49-F238E27FC236}">
                <a16:creationId xmlns:a16="http://schemas.microsoft.com/office/drawing/2014/main" id="{D1FCB0CA-F508-F112-C731-2E64CA7CAA78}"/>
              </a:ext>
            </a:extLst>
          </p:cNvPr>
          <p:cNvSpPr>
            <a:spLocks noGrp="1"/>
          </p:cNvSpPr>
          <p:nvPr>
            <p:ph type="dt" sz="half" idx="10"/>
          </p:nvPr>
        </p:nvSpPr>
        <p:spPr/>
        <p:txBody>
          <a:bodyPr/>
          <a:lstStyle/>
          <a:p>
            <a:fld id="{4D204A99-DD2E-46A5-9E4A-9E0EB615E918}" type="datetimeFigureOut">
              <a:rPr lang="de-AT" smtClean="0"/>
              <a:t>29.08.2025</a:t>
            </a:fld>
            <a:endParaRPr lang="de-AT"/>
          </a:p>
        </p:txBody>
      </p:sp>
      <p:sp>
        <p:nvSpPr>
          <p:cNvPr id="6" name="Fußzeilenplatzhalter 5">
            <a:extLst>
              <a:ext uri="{FF2B5EF4-FFF2-40B4-BE49-F238E27FC236}">
                <a16:creationId xmlns:a16="http://schemas.microsoft.com/office/drawing/2014/main" id="{7E9BDECA-3B42-33FA-D220-2C4ED1255282}"/>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C2322373-01F2-6BD5-ADBB-850485D323CF}"/>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077656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743586-6B9B-D0FE-9F5A-4611D157C260}"/>
              </a:ext>
            </a:extLst>
          </p:cNvPr>
          <p:cNvSpPr>
            <a:spLocks noGrp="1"/>
          </p:cNvSpPr>
          <p:nvPr>
            <p:ph type="title"/>
          </p:nvPr>
        </p:nvSpPr>
        <p:spPr>
          <a:xfrm>
            <a:off x="839788" y="365125"/>
            <a:ext cx="10515600" cy="1325563"/>
          </a:xfrm>
        </p:spPr>
        <p:txBody>
          <a:bodyPr/>
          <a:lstStyle/>
          <a:p>
            <a:r>
              <a:rPr lang="en-US"/>
              <a:t>Click to edit Master title style</a:t>
            </a:r>
            <a:endParaRPr lang="de-AT"/>
          </a:p>
        </p:txBody>
      </p:sp>
      <p:sp>
        <p:nvSpPr>
          <p:cNvPr id="3" name="Textplatzhalter 2">
            <a:extLst>
              <a:ext uri="{FF2B5EF4-FFF2-40B4-BE49-F238E27FC236}">
                <a16:creationId xmlns:a16="http://schemas.microsoft.com/office/drawing/2014/main" id="{D92BB6AC-10BB-66CD-8FA4-4FE25860E6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Inhaltsplatzhalter 3">
            <a:extLst>
              <a:ext uri="{FF2B5EF4-FFF2-40B4-BE49-F238E27FC236}">
                <a16:creationId xmlns:a16="http://schemas.microsoft.com/office/drawing/2014/main" id="{C3226624-5BB7-475D-D61F-4A398C5E0D2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5" name="Textplatzhalter 4">
            <a:extLst>
              <a:ext uri="{FF2B5EF4-FFF2-40B4-BE49-F238E27FC236}">
                <a16:creationId xmlns:a16="http://schemas.microsoft.com/office/drawing/2014/main" id="{4A3C304F-B265-FF1D-E93E-E546B1B532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Inhaltsplatzhalter 5">
            <a:extLst>
              <a:ext uri="{FF2B5EF4-FFF2-40B4-BE49-F238E27FC236}">
                <a16:creationId xmlns:a16="http://schemas.microsoft.com/office/drawing/2014/main" id="{F790861B-D46E-0A07-8D8A-74C11A5C313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7" name="Datumsplatzhalter 6">
            <a:extLst>
              <a:ext uri="{FF2B5EF4-FFF2-40B4-BE49-F238E27FC236}">
                <a16:creationId xmlns:a16="http://schemas.microsoft.com/office/drawing/2014/main" id="{A8319FD1-8EB5-7386-112B-2FC3DE28ED45}"/>
              </a:ext>
            </a:extLst>
          </p:cNvPr>
          <p:cNvSpPr>
            <a:spLocks noGrp="1"/>
          </p:cNvSpPr>
          <p:nvPr>
            <p:ph type="dt" sz="half" idx="10"/>
          </p:nvPr>
        </p:nvSpPr>
        <p:spPr/>
        <p:txBody>
          <a:bodyPr/>
          <a:lstStyle/>
          <a:p>
            <a:fld id="{4D204A99-DD2E-46A5-9E4A-9E0EB615E918}" type="datetimeFigureOut">
              <a:rPr lang="de-AT" smtClean="0"/>
              <a:t>29.08.2025</a:t>
            </a:fld>
            <a:endParaRPr lang="de-AT"/>
          </a:p>
        </p:txBody>
      </p:sp>
      <p:sp>
        <p:nvSpPr>
          <p:cNvPr id="8" name="Fußzeilenplatzhalter 7">
            <a:extLst>
              <a:ext uri="{FF2B5EF4-FFF2-40B4-BE49-F238E27FC236}">
                <a16:creationId xmlns:a16="http://schemas.microsoft.com/office/drawing/2014/main" id="{D738F37E-8227-C5BA-017F-012F8B047AD4}"/>
              </a:ext>
            </a:extLst>
          </p:cNvPr>
          <p:cNvSpPr>
            <a:spLocks noGrp="1"/>
          </p:cNvSpPr>
          <p:nvPr>
            <p:ph type="ftr" sz="quarter" idx="11"/>
          </p:nvPr>
        </p:nvSpPr>
        <p:spPr/>
        <p:txBody>
          <a:bodyPr/>
          <a:lstStyle/>
          <a:p>
            <a:endParaRPr lang="de-AT"/>
          </a:p>
        </p:txBody>
      </p:sp>
      <p:sp>
        <p:nvSpPr>
          <p:cNvPr id="9" name="Foliennummernplatzhalter 8">
            <a:extLst>
              <a:ext uri="{FF2B5EF4-FFF2-40B4-BE49-F238E27FC236}">
                <a16:creationId xmlns:a16="http://schemas.microsoft.com/office/drawing/2014/main" id="{8A09802C-D5EA-2E6E-1A09-CC414C3B971C}"/>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1947531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DA458B-16E3-B6D6-6430-3033C0EF15D8}"/>
              </a:ext>
            </a:extLst>
          </p:cNvPr>
          <p:cNvSpPr>
            <a:spLocks noGrp="1"/>
          </p:cNvSpPr>
          <p:nvPr>
            <p:ph type="title"/>
          </p:nvPr>
        </p:nvSpPr>
        <p:spPr/>
        <p:txBody>
          <a:bodyPr/>
          <a:lstStyle/>
          <a:p>
            <a:r>
              <a:rPr lang="en-US"/>
              <a:t>Click to edit Master title style</a:t>
            </a:r>
            <a:endParaRPr lang="de-AT"/>
          </a:p>
        </p:txBody>
      </p:sp>
      <p:sp>
        <p:nvSpPr>
          <p:cNvPr id="3" name="Datumsplatzhalter 2">
            <a:extLst>
              <a:ext uri="{FF2B5EF4-FFF2-40B4-BE49-F238E27FC236}">
                <a16:creationId xmlns:a16="http://schemas.microsoft.com/office/drawing/2014/main" id="{A013D3E3-66AA-1102-13EE-F026ED13ECFE}"/>
              </a:ext>
            </a:extLst>
          </p:cNvPr>
          <p:cNvSpPr>
            <a:spLocks noGrp="1"/>
          </p:cNvSpPr>
          <p:nvPr>
            <p:ph type="dt" sz="half" idx="10"/>
          </p:nvPr>
        </p:nvSpPr>
        <p:spPr/>
        <p:txBody>
          <a:bodyPr/>
          <a:lstStyle/>
          <a:p>
            <a:fld id="{4D204A99-DD2E-46A5-9E4A-9E0EB615E918}" type="datetimeFigureOut">
              <a:rPr lang="de-AT" smtClean="0"/>
              <a:t>29.08.2025</a:t>
            </a:fld>
            <a:endParaRPr lang="de-AT"/>
          </a:p>
        </p:txBody>
      </p:sp>
      <p:sp>
        <p:nvSpPr>
          <p:cNvPr id="4" name="Fußzeilenplatzhalter 3">
            <a:extLst>
              <a:ext uri="{FF2B5EF4-FFF2-40B4-BE49-F238E27FC236}">
                <a16:creationId xmlns:a16="http://schemas.microsoft.com/office/drawing/2014/main" id="{7F7220D3-1B70-85EC-1B61-C2FA50009403}"/>
              </a:ext>
            </a:extLst>
          </p:cNvPr>
          <p:cNvSpPr>
            <a:spLocks noGrp="1"/>
          </p:cNvSpPr>
          <p:nvPr>
            <p:ph type="ftr" sz="quarter" idx="11"/>
          </p:nvPr>
        </p:nvSpPr>
        <p:spPr/>
        <p:txBody>
          <a:bodyPr/>
          <a:lstStyle/>
          <a:p>
            <a:endParaRPr lang="de-AT"/>
          </a:p>
        </p:txBody>
      </p:sp>
      <p:sp>
        <p:nvSpPr>
          <p:cNvPr id="5" name="Foliennummernplatzhalter 4">
            <a:extLst>
              <a:ext uri="{FF2B5EF4-FFF2-40B4-BE49-F238E27FC236}">
                <a16:creationId xmlns:a16="http://schemas.microsoft.com/office/drawing/2014/main" id="{EDB5F4C2-0D9C-0052-6D88-CB9B63790C3F}"/>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1612562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D82213A4-E48F-6AEA-05B4-E0C148224B3C}"/>
              </a:ext>
            </a:extLst>
          </p:cNvPr>
          <p:cNvSpPr>
            <a:spLocks noGrp="1"/>
          </p:cNvSpPr>
          <p:nvPr>
            <p:ph type="dt" sz="half" idx="10"/>
          </p:nvPr>
        </p:nvSpPr>
        <p:spPr/>
        <p:txBody>
          <a:bodyPr/>
          <a:lstStyle/>
          <a:p>
            <a:fld id="{4D204A99-DD2E-46A5-9E4A-9E0EB615E918}" type="datetimeFigureOut">
              <a:rPr lang="de-AT" smtClean="0"/>
              <a:t>29.08.2025</a:t>
            </a:fld>
            <a:endParaRPr lang="de-AT"/>
          </a:p>
        </p:txBody>
      </p:sp>
      <p:sp>
        <p:nvSpPr>
          <p:cNvPr id="3" name="Fußzeilenplatzhalter 2">
            <a:extLst>
              <a:ext uri="{FF2B5EF4-FFF2-40B4-BE49-F238E27FC236}">
                <a16:creationId xmlns:a16="http://schemas.microsoft.com/office/drawing/2014/main" id="{79DF17E6-A957-2DC1-05DF-BCE937F23D91}"/>
              </a:ext>
            </a:extLst>
          </p:cNvPr>
          <p:cNvSpPr>
            <a:spLocks noGrp="1"/>
          </p:cNvSpPr>
          <p:nvPr>
            <p:ph type="ftr" sz="quarter" idx="11"/>
          </p:nvPr>
        </p:nvSpPr>
        <p:spPr/>
        <p:txBody>
          <a:bodyPr/>
          <a:lstStyle/>
          <a:p>
            <a:endParaRPr lang="de-AT"/>
          </a:p>
        </p:txBody>
      </p:sp>
      <p:sp>
        <p:nvSpPr>
          <p:cNvPr id="4" name="Foliennummernplatzhalter 3">
            <a:extLst>
              <a:ext uri="{FF2B5EF4-FFF2-40B4-BE49-F238E27FC236}">
                <a16:creationId xmlns:a16="http://schemas.microsoft.com/office/drawing/2014/main" id="{41AFAD21-3D79-CCC2-6406-21755C3FAFB0}"/>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280047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008D36-B9E6-4456-E5DD-6BF010FCF5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e-AT"/>
          </a:p>
        </p:txBody>
      </p:sp>
      <p:sp>
        <p:nvSpPr>
          <p:cNvPr id="3" name="Inhaltsplatzhalter 2">
            <a:extLst>
              <a:ext uri="{FF2B5EF4-FFF2-40B4-BE49-F238E27FC236}">
                <a16:creationId xmlns:a16="http://schemas.microsoft.com/office/drawing/2014/main" id="{B305C757-69C7-7392-4934-5005B43B39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Textplatzhalter 3">
            <a:extLst>
              <a:ext uri="{FF2B5EF4-FFF2-40B4-BE49-F238E27FC236}">
                <a16:creationId xmlns:a16="http://schemas.microsoft.com/office/drawing/2014/main" id="{9AF06286-9402-7133-2C42-E072EABF2C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umsplatzhalter 4">
            <a:extLst>
              <a:ext uri="{FF2B5EF4-FFF2-40B4-BE49-F238E27FC236}">
                <a16:creationId xmlns:a16="http://schemas.microsoft.com/office/drawing/2014/main" id="{4386FCC9-2D9B-0132-AE91-07809B3194E9}"/>
              </a:ext>
            </a:extLst>
          </p:cNvPr>
          <p:cNvSpPr>
            <a:spLocks noGrp="1"/>
          </p:cNvSpPr>
          <p:nvPr>
            <p:ph type="dt" sz="half" idx="10"/>
          </p:nvPr>
        </p:nvSpPr>
        <p:spPr/>
        <p:txBody>
          <a:bodyPr/>
          <a:lstStyle/>
          <a:p>
            <a:fld id="{4D204A99-DD2E-46A5-9E4A-9E0EB615E918}" type="datetimeFigureOut">
              <a:rPr lang="de-AT" smtClean="0"/>
              <a:t>29.08.2025</a:t>
            </a:fld>
            <a:endParaRPr lang="de-AT"/>
          </a:p>
        </p:txBody>
      </p:sp>
      <p:sp>
        <p:nvSpPr>
          <p:cNvPr id="6" name="Fußzeilenplatzhalter 5">
            <a:extLst>
              <a:ext uri="{FF2B5EF4-FFF2-40B4-BE49-F238E27FC236}">
                <a16:creationId xmlns:a16="http://schemas.microsoft.com/office/drawing/2014/main" id="{9B963375-1424-5BE9-5D5A-10BC80F4F896}"/>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1F5CEDF7-0B6B-15B2-A4AC-D04D5E1BF626}"/>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852790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C65153-8FE7-02C5-27E0-3FD10EB785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e-AT"/>
          </a:p>
        </p:txBody>
      </p:sp>
      <p:sp>
        <p:nvSpPr>
          <p:cNvPr id="3" name="Bildplatzhalter 2">
            <a:extLst>
              <a:ext uri="{FF2B5EF4-FFF2-40B4-BE49-F238E27FC236}">
                <a16:creationId xmlns:a16="http://schemas.microsoft.com/office/drawing/2014/main" id="{693D537C-6AC4-B5BE-49EC-FDA8A55E29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de-AT"/>
          </a:p>
        </p:txBody>
      </p:sp>
      <p:sp>
        <p:nvSpPr>
          <p:cNvPr id="4" name="Textplatzhalter 3">
            <a:extLst>
              <a:ext uri="{FF2B5EF4-FFF2-40B4-BE49-F238E27FC236}">
                <a16:creationId xmlns:a16="http://schemas.microsoft.com/office/drawing/2014/main" id="{8AB3DB66-5F86-204B-5FDC-920A3B6759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umsplatzhalter 4">
            <a:extLst>
              <a:ext uri="{FF2B5EF4-FFF2-40B4-BE49-F238E27FC236}">
                <a16:creationId xmlns:a16="http://schemas.microsoft.com/office/drawing/2014/main" id="{4F38B14E-FA25-0A84-3CD5-4796AEE040A4}"/>
              </a:ext>
            </a:extLst>
          </p:cNvPr>
          <p:cNvSpPr>
            <a:spLocks noGrp="1"/>
          </p:cNvSpPr>
          <p:nvPr>
            <p:ph type="dt" sz="half" idx="10"/>
          </p:nvPr>
        </p:nvSpPr>
        <p:spPr/>
        <p:txBody>
          <a:bodyPr/>
          <a:lstStyle/>
          <a:p>
            <a:fld id="{4D204A99-DD2E-46A5-9E4A-9E0EB615E918}" type="datetimeFigureOut">
              <a:rPr lang="de-AT" smtClean="0"/>
              <a:t>29.08.2025</a:t>
            </a:fld>
            <a:endParaRPr lang="de-AT"/>
          </a:p>
        </p:txBody>
      </p:sp>
      <p:sp>
        <p:nvSpPr>
          <p:cNvPr id="6" name="Fußzeilenplatzhalter 5">
            <a:extLst>
              <a:ext uri="{FF2B5EF4-FFF2-40B4-BE49-F238E27FC236}">
                <a16:creationId xmlns:a16="http://schemas.microsoft.com/office/drawing/2014/main" id="{3DD2ED25-6293-3332-54CF-F1C99A76D834}"/>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230BD201-E90E-75BE-7C53-6212036108DC}"/>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855360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7E34011B-B6C4-D1B4-5659-189E50B414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AT"/>
          </a:p>
        </p:txBody>
      </p:sp>
      <p:sp>
        <p:nvSpPr>
          <p:cNvPr id="3" name="Textplatzhalter 2">
            <a:extLst>
              <a:ext uri="{FF2B5EF4-FFF2-40B4-BE49-F238E27FC236}">
                <a16:creationId xmlns:a16="http://schemas.microsoft.com/office/drawing/2014/main" id="{05CF3D06-EB14-E216-1F24-D0D50B3094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E44C714D-AD6B-3B71-F291-0AF0F2D9FF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D204A99-DD2E-46A5-9E4A-9E0EB615E918}" type="datetimeFigureOut">
              <a:rPr lang="de-AT" smtClean="0"/>
              <a:t>29.08.2025</a:t>
            </a:fld>
            <a:endParaRPr lang="de-AT"/>
          </a:p>
        </p:txBody>
      </p:sp>
      <p:sp>
        <p:nvSpPr>
          <p:cNvPr id="5" name="Fußzeilenplatzhalter 4">
            <a:extLst>
              <a:ext uri="{FF2B5EF4-FFF2-40B4-BE49-F238E27FC236}">
                <a16:creationId xmlns:a16="http://schemas.microsoft.com/office/drawing/2014/main" id="{EC7138C1-F3F4-8177-60B1-35B748E939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e-AT"/>
          </a:p>
        </p:txBody>
      </p:sp>
      <p:sp>
        <p:nvSpPr>
          <p:cNvPr id="6" name="Foliennummernplatzhalter 5">
            <a:extLst>
              <a:ext uri="{FF2B5EF4-FFF2-40B4-BE49-F238E27FC236}">
                <a16:creationId xmlns:a16="http://schemas.microsoft.com/office/drawing/2014/main" id="{E6AAEEA4-E31B-39A7-94EA-C19E72BAB1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CDDCD3A-A287-4809-A4A9-44E456689E5A}" type="slidenum">
              <a:rPr lang="de-AT" smtClean="0"/>
              <a:t>‹#›</a:t>
            </a:fld>
            <a:endParaRPr lang="de-AT"/>
          </a:p>
        </p:txBody>
      </p:sp>
    </p:spTree>
    <p:extLst>
      <p:ext uri="{BB962C8B-B14F-4D97-AF65-F5344CB8AC3E}">
        <p14:creationId xmlns:p14="http://schemas.microsoft.com/office/powerpoint/2010/main" val="32341021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onferences.ctbto.org/event/30/contributions/5556/author/11598" TargetMode="External"/><Relationship Id="rId2" Type="http://schemas.openxmlformats.org/officeDocument/2006/relationships/hyperlink" Target="https://conferences.ctbto.org/event/30/contributions/5556/author/11596" TargetMode="Externa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hyperlink" Target="https://conferences.ctbto.org/event/30/contributions/5556/author/11598" TargetMode="External"/><Relationship Id="rId7" Type="http://schemas.openxmlformats.org/officeDocument/2006/relationships/image" Target="../media/image5.jpg"/><Relationship Id="rId2" Type="http://schemas.openxmlformats.org/officeDocument/2006/relationships/hyperlink" Target="https://conferences.ctbto.org/event/30/contributions/5556/author/11596" TargetMode="External"/><Relationship Id="rId1" Type="http://schemas.openxmlformats.org/officeDocument/2006/relationships/slideLayout" Target="../slideLayouts/slideLayout7.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jpg"/><Relationship Id="rId9" Type="http://schemas.openxmlformats.org/officeDocument/2006/relationships/comments" Target="../comments/commen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3">
            <a:extLst>
              <a:ext uri="{FF2B5EF4-FFF2-40B4-BE49-F238E27FC236}">
                <a16:creationId xmlns:a16="http://schemas.microsoft.com/office/drawing/2014/main" id="{5641CF85-E5C3-9FF3-BBD7-6666AB809856}"/>
              </a:ext>
            </a:extLst>
          </p:cNvPr>
          <p:cNvSpPr txBox="1"/>
          <p:nvPr/>
        </p:nvSpPr>
        <p:spPr>
          <a:xfrm>
            <a:off x="947463" y="641950"/>
            <a:ext cx="10272988" cy="1295739"/>
          </a:xfrm>
          <a:prstGeom prst="rect">
            <a:avLst/>
          </a:prstGeom>
          <a:noFill/>
        </p:spPr>
        <p:txBody>
          <a:bodyPr wrap="square" lIns="0" tIns="0" rIns="0" bIns="0" rtlCol="0" anchor="ctr">
            <a:normAutofit/>
          </a:bodyPr>
          <a:lstStyle/>
          <a:p>
            <a:pPr algn="ctr"/>
            <a:r>
              <a:rPr lang="en-US" sz="2200" b="1" dirty="0">
                <a:latin typeface="Arial" panose="020B0604020202020204" pitchFamily="34" charset="0"/>
                <a:cs typeface="Arial" panose="020B0604020202020204" pitchFamily="34" charset="0"/>
              </a:rPr>
              <a:t>Comparative Analysis of Pulse-Like Ground Motion Identification and Classification Using Machine Learning Techniques</a:t>
            </a:r>
          </a:p>
        </p:txBody>
      </p:sp>
      <p:sp>
        <p:nvSpPr>
          <p:cNvPr id="10" name="TextBox 3">
            <a:extLst>
              <a:ext uri="{FF2B5EF4-FFF2-40B4-BE49-F238E27FC236}">
                <a16:creationId xmlns:a16="http://schemas.microsoft.com/office/drawing/2014/main" id="{3D37EAC3-90CD-EA42-4DD4-7E98DD56B841}"/>
              </a:ext>
            </a:extLst>
          </p:cNvPr>
          <p:cNvSpPr txBox="1"/>
          <p:nvPr/>
        </p:nvSpPr>
        <p:spPr>
          <a:xfrm>
            <a:off x="778986" y="1695450"/>
            <a:ext cx="8755539" cy="878480"/>
          </a:xfrm>
          <a:prstGeom prst="rect">
            <a:avLst/>
          </a:prstGeom>
          <a:noFill/>
        </p:spPr>
        <p:txBody>
          <a:bodyPr wrap="square" lIns="0" tIns="0" rIns="0" bIns="0" rtlCol="0" anchor="ctr">
            <a:normAutofit/>
          </a:bodyPr>
          <a:lstStyle/>
          <a:p>
            <a:r>
              <a:rPr lang="en-GB" b="1" dirty="0">
                <a:latin typeface="Arial" panose="020B0604020202020204" pitchFamily="34" charset="0"/>
                <a:cs typeface="Arial" panose="020B0604020202020204" pitchFamily="34" charset="0"/>
              </a:rPr>
              <a:t>Mohamed Yassien, </a:t>
            </a:r>
            <a:r>
              <a:rPr lang="en-US" b="1" dirty="0">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Mahmoud Sami </a:t>
            </a:r>
            <a:r>
              <a:rPr lang="en-US" b="1" dirty="0">
                <a:latin typeface="Arial" panose="020B0604020202020204" pitchFamily="34" charset="0"/>
                <a:cs typeface="Arial" panose="020B0604020202020204" pitchFamily="34" charset="0"/>
              </a:rPr>
              <a:t>and </a:t>
            </a:r>
            <a:r>
              <a:rPr lang="en-US" b="1" dirty="0" err="1">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Shimaa</a:t>
            </a:r>
            <a:r>
              <a:rPr lang="en-US" b="1" dirty="0">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 El </a:t>
            </a:r>
            <a:r>
              <a:rPr lang="en-US" b="1" dirty="0" err="1">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kholy</a:t>
            </a:r>
            <a:endParaRPr lang="en-GB" b="1" dirty="0">
              <a:latin typeface="Arial" panose="020B0604020202020204" pitchFamily="34" charset="0"/>
              <a:cs typeface="Arial" panose="020B0604020202020204" pitchFamily="34" charset="0"/>
            </a:endParaRPr>
          </a:p>
        </p:txBody>
      </p:sp>
      <p:sp>
        <p:nvSpPr>
          <p:cNvPr id="12" name="Textfeld 11">
            <a:extLst>
              <a:ext uri="{FF2B5EF4-FFF2-40B4-BE49-F238E27FC236}">
                <a16:creationId xmlns:a16="http://schemas.microsoft.com/office/drawing/2014/main" id="{D704B700-9CAA-AD00-BCFB-1247EE1D285E}"/>
              </a:ext>
            </a:extLst>
          </p:cNvPr>
          <p:cNvSpPr txBox="1"/>
          <p:nvPr/>
        </p:nvSpPr>
        <p:spPr>
          <a:xfrm>
            <a:off x="778986" y="2573929"/>
            <a:ext cx="8058149" cy="594632"/>
          </a:xfrm>
          <a:prstGeom prst="rect">
            <a:avLst/>
          </a:prstGeom>
          <a:noFill/>
        </p:spPr>
        <p:txBody>
          <a:bodyPr wrap="square" lIns="0" tIns="0" rIns="0" bIns="0" rtlCol="0" anchor="ctr">
            <a:normAutofit/>
          </a:bodyPr>
          <a:lstStyle>
            <a:defPPr>
              <a:defRPr lang="de-DE"/>
            </a:defPPr>
            <a:lvl1pPr>
              <a:defRPr>
                <a:solidFill>
                  <a:srgbClr val="1A3A64"/>
                </a:solidFill>
                <a:latin typeface="Arial" panose="020B0604020202020204" pitchFamily="34" charset="0"/>
                <a:cs typeface="Arial" panose="020B0604020202020204" pitchFamily="34" charset="0"/>
              </a:defRPr>
            </a:lvl1pPr>
          </a:lstStyle>
          <a:p>
            <a:r>
              <a:rPr lang="en-US" sz="1400" b="1" dirty="0"/>
              <a:t>National Research Institute of Astronomy and Geophysics (NRIAG)</a:t>
            </a:r>
            <a:endParaRPr lang="en-GB" sz="1400" b="1" noProof="0" dirty="0"/>
          </a:p>
        </p:txBody>
      </p:sp>
      <p:sp>
        <p:nvSpPr>
          <p:cNvPr id="14" name="TextBox 3">
            <a:extLst>
              <a:ext uri="{FF2B5EF4-FFF2-40B4-BE49-F238E27FC236}">
                <a16:creationId xmlns:a16="http://schemas.microsoft.com/office/drawing/2014/main" id="{D46122D2-621E-31CE-451D-B174F76F9990}"/>
              </a:ext>
            </a:extLst>
          </p:cNvPr>
          <p:cNvSpPr txBox="1"/>
          <p:nvPr/>
        </p:nvSpPr>
        <p:spPr>
          <a:xfrm>
            <a:off x="804586" y="3307217"/>
            <a:ext cx="10951985" cy="3236458"/>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pPr>
              <a:lnSpc>
                <a:spcPct val="150000"/>
              </a:lnSpc>
            </a:pPr>
            <a:r>
              <a:rPr lang="en-US" dirty="0"/>
              <a:t>	Near-fault ground motions are characterized by distinct velocity pulses that significantly influence structural response and seismic hazard assessment. This study seeks to enhance the identification and classification of these impulsive ground motions by integrating traditional data-processing methods with advanced machine learning techniques. Results show that the SOM algorithm achieves superior classification performance with an accuracy of 94.2%. Performance evaluation including AUC-ROC (0.97) confirms the robustness of the proposed methodology.</a:t>
            </a:r>
            <a:endParaRPr lang="en-US" sz="1400" dirty="0">
              <a:latin typeface="Arial" panose="020B0604020202020204" pitchFamily="34" charset="0"/>
              <a:cs typeface="Arial" panose="020B0604020202020204" pitchFamily="34" charset="0"/>
            </a:endParaRPr>
          </a:p>
          <a:p>
            <a:pPr>
              <a:lnSpc>
                <a:spcPct val="150000"/>
              </a:lnSpc>
            </a:pPr>
            <a:endParaRPr lang="en-GB" dirty="0"/>
          </a:p>
        </p:txBody>
      </p:sp>
      <p:sp>
        <p:nvSpPr>
          <p:cNvPr id="2" name="Title 1">
            <a:extLst>
              <a:ext uri="{FF2B5EF4-FFF2-40B4-BE49-F238E27FC236}">
                <a16:creationId xmlns:a16="http://schemas.microsoft.com/office/drawing/2014/main" id="{2991A715-793F-3235-8617-18E9A2538876}"/>
              </a:ext>
            </a:extLst>
          </p:cNvPr>
          <p:cNvSpPr txBox="1">
            <a:spLocks/>
          </p:cNvSpPr>
          <p:nvPr/>
        </p:nvSpPr>
        <p:spPr>
          <a:xfrm>
            <a:off x="11077575" y="-202454"/>
            <a:ext cx="1024229" cy="1098194"/>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050" dirty="0">
                <a:highlight>
                  <a:srgbClr val="BCCBD9"/>
                </a:highlight>
                <a:latin typeface="Arial" panose="020B0604020202020204" pitchFamily="34" charset="0"/>
                <a:cs typeface="Arial" panose="020B0604020202020204" pitchFamily="34" charset="0"/>
              </a:rPr>
              <a:t>P1.2-868</a:t>
            </a:r>
            <a:endParaRPr lang="en-GB" sz="1050" b="1" noProof="0" dirty="0">
              <a:solidFill>
                <a:srgbClr val="1B3B65"/>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AEA978DE-762C-F3B0-B126-6D59E3144F3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15715" y="1872822"/>
            <a:ext cx="1462362" cy="1295739"/>
          </a:xfrm>
          <a:prstGeom prst="rect">
            <a:avLst/>
          </a:prstGeom>
        </p:spPr>
      </p:pic>
    </p:spTree>
    <p:extLst>
      <p:ext uri="{BB962C8B-B14F-4D97-AF65-F5344CB8AC3E}">
        <p14:creationId xmlns:p14="http://schemas.microsoft.com/office/powerpoint/2010/main" val="223735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3">
            <a:extLst>
              <a:ext uri="{FF2B5EF4-FFF2-40B4-BE49-F238E27FC236}">
                <a16:creationId xmlns:a16="http://schemas.microsoft.com/office/drawing/2014/main" id="{E5B67DD5-AF62-4996-BFC8-D0709EAAF04C}"/>
              </a:ext>
            </a:extLst>
          </p:cNvPr>
          <p:cNvSpPr txBox="1"/>
          <p:nvPr/>
        </p:nvSpPr>
        <p:spPr>
          <a:xfrm>
            <a:off x="8378474" y="1335086"/>
            <a:ext cx="3798000" cy="2093914"/>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endParaRPr lang="en-US" dirty="0"/>
          </a:p>
          <a:p>
            <a:pPr lvl="1"/>
            <a:endParaRPr lang="en-US" b="1" dirty="0"/>
          </a:p>
          <a:p>
            <a:pPr lvl="1"/>
            <a:endParaRPr lang="en-US" b="1" dirty="0"/>
          </a:p>
          <a:p>
            <a:pPr lvl="1"/>
            <a:endParaRPr lang="en-US" b="1" dirty="0"/>
          </a:p>
          <a:p>
            <a:pPr lvl="1"/>
            <a:endParaRPr lang="en-US" b="1" dirty="0"/>
          </a:p>
        </p:txBody>
      </p:sp>
      <p:sp>
        <p:nvSpPr>
          <p:cNvPr id="20" name="TextBox 3">
            <a:extLst>
              <a:ext uri="{FF2B5EF4-FFF2-40B4-BE49-F238E27FC236}">
                <a16:creationId xmlns:a16="http://schemas.microsoft.com/office/drawing/2014/main" id="{1E89CD43-FF80-3593-7026-BDF338BBFF94}"/>
              </a:ext>
            </a:extLst>
          </p:cNvPr>
          <p:cNvSpPr txBox="1"/>
          <p:nvPr/>
        </p:nvSpPr>
        <p:spPr>
          <a:xfrm>
            <a:off x="304513" y="5171070"/>
            <a:ext cx="3892486" cy="1602676"/>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pPr>
              <a:lnSpc>
                <a:spcPct val="150000"/>
              </a:lnSpc>
            </a:pPr>
            <a:r>
              <a:rPr lang="en-US" sz="1200" dirty="0"/>
              <a:t>1-Signal Preprocessing </a:t>
            </a:r>
          </a:p>
          <a:p>
            <a:pPr>
              <a:lnSpc>
                <a:spcPct val="150000"/>
              </a:lnSpc>
            </a:pPr>
            <a:r>
              <a:rPr lang="en-US" sz="1200" dirty="0"/>
              <a:t>2. Pulse Extraction Algorithm</a:t>
            </a:r>
          </a:p>
          <a:p>
            <a:pPr lvl="0">
              <a:lnSpc>
                <a:spcPct val="150000"/>
              </a:lnSpc>
              <a:tabLst>
                <a:tab pos="55563" algn="l"/>
                <a:tab pos="233363" algn="l"/>
              </a:tabLst>
            </a:pPr>
            <a:r>
              <a:rPr lang="en-US" sz="1200" dirty="0"/>
              <a:t>3.Pulse Classification by ML Algorithms, while (</a:t>
            </a:r>
            <a:r>
              <a:rPr lang="en-US" sz="1200" dirty="0" err="1"/>
              <a:t>S.Vector</a:t>
            </a:r>
            <a:r>
              <a:rPr lang="en-US" sz="1200" dirty="0"/>
              <a:t> Machine, Random Forest, k-Nearest Neighbors, Decision Tree, Naive Bayes, </a:t>
            </a:r>
            <a:r>
              <a:rPr lang="en-US" sz="1200" dirty="0" err="1"/>
              <a:t>XGBoost</a:t>
            </a:r>
            <a:r>
              <a:rPr lang="en-US" sz="1200" dirty="0"/>
              <a:t>, Artificial Neural Network, and Logistic Regression)</a:t>
            </a:r>
          </a:p>
        </p:txBody>
      </p:sp>
      <p:sp>
        <p:nvSpPr>
          <p:cNvPr id="7" name="TextBox 3">
            <a:extLst>
              <a:ext uri="{FF2B5EF4-FFF2-40B4-BE49-F238E27FC236}">
                <a16:creationId xmlns:a16="http://schemas.microsoft.com/office/drawing/2014/main" id="{9A5EB31E-0D60-B708-DDA3-638C6CE2CC33}"/>
              </a:ext>
            </a:extLst>
          </p:cNvPr>
          <p:cNvSpPr txBox="1"/>
          <p:nvPr/>
        </p:nvSpPr>
        <p:spPr>
          <a:xfrm>
            <a:off x="3829050" y="55008"/>
            <a:ext cx="7501891" cy="492443"/>
          </a:xfrm>
          <a:prstGeom prst="rect">
            <a:avLst/>
          </a:prstGeom>
          <a:noFill/>
        </p:spPr>
        <p:txBody>
          <a:bodyPr wrap="square" lIns="0" tIns="0" rIns="0" bIns="0" rtlCol="0" anchor="ctr">
            <a:normAutofit/>
          </a:bodyPr>
          <a:lstStyle/>
          <a:p>
            <a:pPr algn="ctr"/>
            <a:r>
              <a:rPr lang="en-US" sz="1600" b="1" dirty="0">
                <a:solidFill>
                  <a:schemeClr val="bg1"/>
                </a:solidFill>
                <a:latin typeface="Arial" panose="020B0604020202020204" pitchFamily="34" charset="0"/>
                <a:cs typeface="Arial" panose="020B0604020202020204" pitchFamily="34" charset="0"/>
              </a:rPr>
              <a:t>Comparative Analysis of Pulse-Like Ground Motion Identification and Classification Using Machine Learning Techniques</a:t>
            </a:r>
          </a:p>
        </p:txBody>
      </p:sp>
      <p:sp>
        <p:nvSpPr>
          <p:cNvPr id="8" name="TextBox 3">
            <a:extLst>
              <a:ext uri="{FF2B5EF4-FFF2-40B4-BE49-F238E27FC236}">
                <a16:creationId xmlns:a16="http://schemas.microsoft.com/office/drawing/2014/main" id="{E90810EB-C9FE-C1F2-4CE1-32C95CB36FE8}"/>
              </a:ext>
            </a:extLst>
          </p:cNvPr>
          <p:cNvSpPr txBox="1"/>
          <p:nvPr/>
        </p:nvSpPr>
        <p:spPr>
          <a:xfrm>
            <a:off x="160019" y="1471929"/>
            <a:ext cx="3892486" cy="3415052"/>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pPr>
              <a:tabLst>
                <a:tab pos="457200" algn="l"/>
              </a:tabLst>
            </a:pPr>
            <a:r>
              <a:rPr lang="en-GB" sz="1200" dirty="0"/>
              <a:t>	</a:t>
            </a:r>
            <a:r>
              <a:rPr lang="en-US" sz="1200" dirty="0"/>
              <a:t>The study use 2,847 near-fault ground motion records of 57 events (5.5-7.9 Mw) within approximately 10-15 kilometers of an active fault rupture from major seismic events worldwide.</a:t>
            </a:r>
          </a:p>
          <a:p>
            <a:pPr>
              <a:tabLst>
                <a:tab pos="457200" algn="l"/>
              </a:tabLst>
            </a:pPr>
            <a:r>
              <a:rPr lang="en-US" sz="1200" dirty="0"/>
              <a:t> Research objectives </a:t>
            </a:r>
          </a:p>
          <a:p>
            <a:pPr marL="228600" indent="-228600">
              <a:buFont typeface="+mj-lt"/>
              <a:buAutoNum type="arabicPeriod"/>
              <a:tabLst>
                <a:tab pos="457200" algn="l"/>
              </a:tabLst>
            </a:pPr>
            <a:r>
              <a:rPr lang="en-US" sz="1200" dirty="0"/>
              <a:t>Developing an improved methodology for near-fault pulse extraction using non-causal filtering and zero-point method,</a:t>
            </a:r>
          </a:p>
          <a:p>
            <a:pPr marL="228600" indent="-228600">
              <a:buFont typeface="+mj-lt"/>
              <a:buAutoNum type="arabicPeriod"/>
              <a:tabLst>
                <a:tab pos="457200" algn="l"/>
              </a:tabLst>
            </a:pPr>
            <a:r>
              <a:rPr lang="en-US" sz="1200" dirty="0"/>
              <a:t>Applying Machine learning framework for automated pulse classification into single-pulse, double-pulse, and non-pulse categories </a:t>
            </a:r>
          </a:p>
          <a:p>
            <a:pPr marL="228600" indent="-228600">
              <a:buFont typeface="+mj-lt"/>
              <a:buAutoNum type="arabicPeriod"/>
              <a:tabLst>
                <a:tab pos="457200" algn="l"/>
              </a:tabLst>
            </a:pPr>
            <a:r>
              <a:rPr lang="en-US" sz="1200" dirty="0"/>
              <a:t>Evaluating the performance of self-organizing map (SOM) as the primary classifier against eight benchmark algorithms.</a:t>
            </a:r>
          </a:p>
          <a:p>
            <a:pPr marL="228600" indent="-228600">
              <a:buFont typeface="+mj-lt"/>
              <a:buAutoNum type="arabicPeriod"/>
              <a:tabLst>
                <a:tab pos="457200" algn="l"/>
              </a:tabLst>
            </a:pPr>
            <a:r>
              <a:rPr lang="en-US" sz="1200" dirty="0"/>
              <a:t>providing comprehensive performance analysis using multiple evaluation metrics. Near-fault ground motions, occurring, exhibit unique features that significantly differentiate them from far-field ground motions.</a:t>
            </a:r>
          </a:p>
          <a:p>
            <a:pPr>
              <a:tabLst>
                <a:tab pos="457200" algn="l"/>
              </a:tabLst>
            </a:pPr>
            <a:r>
              <a:rPr lang="en-US" sz="1200" dirty="0"/>
              <a:t> </a:t>
            </a:r>
          </a:p>
          <a:p>
            <a:pPr>
              <a:tabLst>
                <a:tab pos="457200" algn="l"/>
              </a:tabLst>
            </a:pPr>
            <a:endParaRPr lang="en-GB" sz="1200" noProof="0" dirty="0"/>
          </a:p>
        </p:txBody>
      </p:sp>
      <p:sp>
        <p:nvSpPr>
          <p:cNvPr id="15" name="TextBox 3">
            <a:extLst>
              <a:ext uri="{FF2B5EF4-FFF2-40B4-BE49-F238E27FC236}">
                <a16:creationId xmlns:a16="http://schemas.microsoft.com/office/drawing/2014/main" id="{143C780A-D306-D9FA-EEC7-455406624C00}"/>
              </a:ext>
            </a:extLst>
          </p:cNvPr>
          <p:cNvSpPr txBox="1"/>
          <p:nvPr/>
        </p:nvSpPr>
        <p:spPr>
          <a:xfrm>
            <a:off x="4196999" y="659697"/>
            <a:ext cx="4055073" cy="369332"/>
          </a:xfrm>
          <a:prstGeom prst="rect">
            <a:avLst/>
          </a:prstGeom>
          <a:noFill/>
        </p:spPr>
        <p:txBody>
          <a:bodyPr wrap="square" lIns="0" tIns="0" rIns="0" bIns="0" rtlCol="0" anchor="t">
            <a:normAutofit/>
          </a:bodyPr>
          <a:lstStyle/>
          <a:p>
            <a:r>
              <a:rPr lang="en-GB" sz="1200" b="1" noProof="0" dirty="0">
                <a:latin typeface="Arial" panose="020B0604020202020204" pitchFamily="34" charset="0"/>
                <a:cs typeface="Arial" panose="020B0604020202020204" pitchFamily="34" charset="0"/>
              </a:rPr>
              <a:t>Mohamed Yassien, </a:t>
            </a:r>
            <a:r>
              <a:rPr lang="en-US" sz="1200" b="1" dirty="0">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Mahmoud Sami </a:t>
            </a:r>
            <a:r>
              <a:rPr lang="en-US" sz="1200" b="1" dirty="0">
                <a:latin typeface="Arial" panose="020B0604020202020204" pitchFamily="34" charset="0"/>
                <a:cs typeface="Arial" panose="020B0604020202020204" pitchFamily="34" charset="0"/>
              </a:rPr>
              <a:t>, </a:t>
            </a:r>
            <a:r>
              <a:rPr lang="en-US" sz="1200" b="1" dirty="0" err="1">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Shimaa</a:t>
            </a:r>
            <a:r>
              <a:rPr lang="en-US" sz="1200" b="1" dirty="0">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 El </a:t>
            </a:r>
            <a:r>
              <a:rPr lang="en-US" sz="1200" b="1" dirty="0" err="1">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kholy</a:t>
            </a:r>
            <a:endParaRPr lang="en-GB" sz="1200" b="1" noProof="0" dirty="0">
              <a:latin typeface="Arial" panose="020B0604020202020204" pitchFamily="34" charset="0"/>
              <a:cs typeface="Arial" panose="020B0604020202020204" pitchFamily="34" charset="0"/>
            </a:endParaRPr>
          </a:p>
        </p:txBody>
      </p:sp>
      <p:sp>
        <p:nvSpPr>
          <p:cNvPr id="19" name="Rechteck 18">
            <a:extLst>
              <a:ext uri="{FF2B5EF4-FFF2-40B4-BE49-F238E27FC236}">
                <a16:creationId xmlns:a16="http://schemas.microsoft.com/office/drawing/2014/main" id="{FA85A00B-E9A9-0FEB-865E-D426336C8668}"/>
              </a:ext>
            </a:extLst>
          </p:cNvPr>
          <p:cNvSpPr/>
          <p:nvPr/>
        </p:nvSpPr>
        <p:spPr>
          <a:xfrm>
            <a:off x="0" y="-981075"/>
            <a:ext cx="12192000" cy="760899"/>
          </a:xfrm>
          <a:prstGeom prst="rect">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AT" dirty="0"/>
              <a:t>PLEASE DON‘T FORGET TO PUT THE E-POSTER TITLE AND YOUR NAME IN THE PRESENTATION HEADER.</a:t>
            </a:r>
          </a:p>
          <a:p>
            <a:pPr algn="ctr"/>
            <a:r>
              <a:rPr lang="de-AT" dirty="0"/>
              <a:t>DUPLICATE THIS SLIDE IF YOUR E-POSTER HAS MORE THAN 1 PAGE</a:t>
            </a:r>
          </a:p>
        </p:txBody>
      </p:sp>
      <p:sp>
        <p:nvSpPr>
          <p:cNvPr id="24" name="TextBox 3">
            <a:extLst>
              <a:ext uri="{FF2B5EF4-FFF2-40B4-BE49-F238E27FC236}">
                <a16:creationId xmlns:a16="http://schemas.microsoft.com/office/drawing/2014/main" id="{A34004C7-4749-B7E3-E7D7-B3572BC231EF}"/>
              </a:ext>
            </a:extLst>
          </p:cNvPr>
          <p:cNvSpPr txBox="1"/>
          <p:nvPr/>
        </p:nvSpPr>
        <p:spPr>
          <a:xfrm>
            <a:off x="160019" y="1075342"/>
            <a:ext cx="3798000"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US" dirty="0"/>
              <a:t>Introduction</a:t>
            </a:r>
            <a:endParaRPr lang="en-AT" dirty="0"/>
          </a:p>
        </p:txBody>
      </p:sp>
      <p:sp>
        <p:nvSpPr>
          <p:cNvPr id="26" name="TextBox 3">
            <a:extLst>
              <a:ext uri="{FF2B5EF4-FFF2-40B4-BE49-F238E27FC236}">
                <a16:creationId xmlns:a16="http://schemas.microsoft.com/office/drawing/2014/main" id="{79016AB2-B6CD-8ED7-A756-5A1288745A4D}"/>
              </a:ext>
            </a:extLst>
          </p:cNvPr>
          <p:cNvSpPr txBox="1"/>
          <p:nvPr/>
        </p:nvSpPr>
        <p:spPr>
          <a:xfrm>
            <a:off x="150972" y="4988007"/>
            <a:ext cx="3816093" cy="25471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US" dirty="0"/>
              <a:t>Methods</a:t>
            </a:r>
          </a:p>
          <a:p>
            <a:endParaRPr lang="en-AT" dirty="0"/>
          </a:p>
        </p:txBody>
      </p:sp>
      <p:sp>
        <p:nvSpPr>
          <p:cNvPr id="27" name="TextBox 3">
            <a:extLst>
              <a:ext uri="{FF2B5EF4-FFF2-40B4-BE49-F238E27FC236}">
                <a16:creationId xmlns:a16="http://schemas.microsoft.com/office/drawing/2014/main" id="{35C23D38-1D02-FA1F-40B5-BBB882222001}"/>
              </a:ext>
            </a:extLst>
          </p:cNvPr>
          <p:cNvSpPr txBox="1"/>
          <p:nvPr/>
        </p:nvSpPr>
        <p:spPr>
          <a:xfrm>
            <a:off x="4133513" y="2777889"/>
            <a:ext cx="3798000" cy="228385"/>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US" dirty="0"/>
              <a:t>Results</a:t>
            </a:r>
            <a:endParaRPr lang="en-AT" dirty="0"/>
          </a:p>
        </p:txBody>
      </p:sp>
      <p:sp>
        <p:nvSpPr>
          <p:cNvPr id="2" name="Title 1">
            <a:extLst>
              <a:ext uri="{FF2B5EF4-FFF2-40B4-BE49-F238E27FC236}">
                <a16:creationId xmlns:a16="http://schemas.microsoft.com/office/drawing/2014/main" id="{62673B92-7009-6C86-1F81-02E0CB1EF455}"/>
              </a:ext>
            </a:extLst>
          </p:cNvPr>
          <p:cNvSpPr txBox="1">
            <a:spLocks/>
          </p:cNvSpPr>
          <p:nvPr/>
        </p:nvSpPr>
        <p:spPr>
          <a:xfrm>
            <a:off x="11490959" y="-202455"/>
            <a:ext cx="701041" cy="1025089"/>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050" dirty="0">
                <a:highlight>
                  <a:srgbClr val="BCCBD9"/>
                </a:highlight>
                <a:latin typeface="Arial" panose="020B0604020202020204" pitchFamily="34" charset="0"/>
                <a:cs typeface="Arial" panose="020B0604020202020204" pitchFamily="34" charset="0"/>
              </a:rPr>
              <a:t>P1.2-868</a:t>
            </a:r>
            <a:endParaRPr lang="en-GB" sz="1050" dirty="0">
              <a:highlight>
                <a:srgbClr val="BCCBD9"/>
              </a:highlight>
              <a:latin typeface="Arial" panose="020B060402020202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1355C220-3F05-1FFB-DE91-BF07D151F2D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16280" y="6381851"/>
            <a:ext cx="967741" cy="476149"/>
          </a:xfrm>
          <a:prstGeom prst="rect">
            <a:avLst/>
          </a:prstGeom>
        </p:spPr>
      </p:pic>
      <p:sp>
        <p:nvSpPr>
          <p:cNvPr id="23" name="TextBox 3">
            <a:extLst>
              <a:ext uri="{FF2B5EF4-FFF2-40B4-BE49-F238E27FC236}">
                <a16:creationId xmlns:a16="http://schemas.microsoft.com/office/drawing/2014/main" id="{2F730DCC-9A94-066A-4333-9C11B0CF94F8}"/>
              </a:ext>
            </a:extLst>
          </p:cNvPr>
          <p:cNvSpPr txBox="1"/>
          <p:nvPr/>
        </p:nvSpPr>
        <p:spPr>
          <a:xfrm>
            <a:off x="8479628" y="4139486"/>
            <a:ext cx="3552353" cy="2381862"/>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pPr algn="ctr"/>
            <a:endParaRPr lang="en-US" sz="1200" b="1" dirty="0">
              <a:solidFill>
                <a:srgbClr val="1A3A64"/>
              </a:solidFill>
            </a:endParaRPr>
          </a:p>
          <a:p>
            <a:pPr algn="ctr"/>
            <a:r>
              <a:rPr lang="en-US" b="1" dirty="0">
                <a:solidFill>
                  <a:srgbClr val="1A3A64"/>
                </a:solidFill>
              </a:rPr>
              <a:t>Conclusions</a:t>
            </a:r>
          </a:p>
          <a:p>
            <a:pPr marL="171450" indent="-171450">
              <a:buFont typeface="Arial" panose="020B0604020202020204" pitchFamily="34" charset="0"/>
              <a:buChar char="•"/>
            </a:pPr>
            <a:r>
              <a:rPr lang="en-US" sz="1200" dirty="0"/>
              <a:t>This study presents a comprehensive framework for the automated identification and classification of near-fault pulse-like ground motions (PLGMs) by integrating advanced signal processing techniques with machine learning algorithms.</a:t>
            </a:r>
          </a:p>
          <a:p>
            <a:pPr marL="171450" indent="-171450">
              <a:buFont typeface="Arial" panose="020B0604020202020204" pitchFamily="34" charset="0"/>
              <a:buChar char="•"/>
            </a:pPr>
            <a:r>
              <a:rPr lang="en-US" sz="1200" dirty="0"/>
              <a:t>The methodology’s reliability and generalizability render it suitable for various engineering applications, including seismic hazard assessment, structural design based on pulse characteristics, real-time strong motion monitoring, and systematic database curation.</a:t>
            </a:r>
          </a:p>
          <a:p>
            <a:pPr algn="l"/>
            <a:endParaRPr lang="en-AT" sz="1200" dirty="0">
              <a:solidFill>
                <a:srgbClr val="1A3A64"/>
              </a:solidFill>
            </a:endParaRPr>
          </a:p>
        </p:txBody>
      </p:sp>
      <p:pic>
        <p:nvPicPr>
          <p:cNvPr id="12" name="Picture 11">
            <a:extLst>
              <a:ext uri="{FF2B5EF4-FFF2-40B4-BE49-F238E27FC236}">
                <a16:creationId xmlns:a16="http://schemas.microsoft.com/office/drawing/2014/main" id="{A55A84FC-0274-66E1-A3B4-27AA8F07AD1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219096" y="1130683"/>
            <a:ext cx="3509741" cy="1545552"/>
          </a:xfrm>
          <a:prstGeom prst="rect">
            <a:avLst/>
          </a:prstGeom>
        </p:spPr>
      </p:pic>
      <p:pic>
        <p:nvPicPr>
          <p:cNvPr id="16" name="Picture 15">
            <a:extLst>
              <a:ext uri="{FF2B5EF4-FFF2-40B4-BE49-F238E27FC236}">
                <a16:creationId xmlns:a16="http://schemas.microsoft.com/office/drawing/2014/main" id="{1684377B-59F9-6AE4-9AD4-4D7CE2ED229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870327" y="1110050"/>
            <a:ext cx="2548335" cy="1545552"/>
          </a:xfrm>
          <a:prstGeom prst="rect">
            <a:avLst/>
          </a:prstGeom>
        </p:spPr>
      </p:pic>
      <p:pic>
        <p:nvPicPr>
          <p:cNvPr id="22" name="Picture 21">
            <a:extLst>
              <a:ext uri="{FF2B5EF4-FFF2-40B4-BE49-F238E27FC236}">
                <a16:creationId xmlns:a16="http://schemas.microsoft.com/office/drawing/2014/main" id="{74705803-6C6C-0E75-0562-9EAADFEA818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513149" y="702516"/>
            <a:ext cx="3032392" cy="2680214"/>
          </a:xfrm>
          <a:prstGeom prst="rect">
            <a:avLst/>
          </a:prstGeom>
        </p:spPr>
      </p:pic>
      <p:sp>
        <p:nvSpPr>
          <p:cNvPr id="28" name="TextBox 27">
            <a:extLst>
              <a:ext uri="{FF2B5EF4-FFF2-40B4-BE49-F238E27FC236}">
                <a16:creationId xmlns:a16="http://schemas.microsoft.com/office/drawing/2014/main" id="{682B92F0-8E61-4781-3268-020BDB6C0BBE}"/>
              </a:ext>
            </a:extLst>
          </p:cNvPr>
          <p:cNvSpPr txBox="1"/>
          <p:nvPr/>
        </p:nvSpPr>
        <p:spPr>
          <a:xfrm>
            <a:off x="8528829" y="3371859"/>
            <a:ext cx="3591222" cy="1015663"/>
          </a:xfrm>
          <a:prstGeom prst="rect">
            <a:avLst/>
          </a:prstGeom>
          <a:noFill/>
        </p:spPr>
        <p:txBody>
          <a:bodyPr wrap="square">
            <a:spAutoFit/>
          </a:bodyPr>
          <a:lstStyle/>
          <a:p>
            <a:pPr algn="just"/>
            <a:r>
              <a:rPr lang="en-US" sz="1200" dirty="0">
                <a:latin typeface="Arial" panose="020B0604020202020204" pitchFamily="34" charset="0"/>
                <a:cs typeface="Arial" panose="020B0604020202020204" pitchFamily="34" charset="0"/>
              </a:rPr>
              <a:t>Fig(2) Receiver Operating Characteristic (ROC) curves of the best-performing machine learning model—Self Organizing Map (SOM)—for near-fault pulse-like ground motion (PLGM) classification</a:t>
            </a:r>
          </a:p>
        </p:txBody>
      </p:sp>
      <p:pic>
        <p:nvPicPr>
          <p:cNvPr id="5" name="Picture 4">
            <a:extLst>
              <a:ext uri="{FF2B5EF4-FFF2-40B4-BE49-F238E27FC236}">
                <a16:creationId xmlns:a16="http://schemas.microsoft.com/office/drawing/2014/main" id="{DB2B0E74-ACED-AB9F-02B9-13E2B1C3D954}"/>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460983" y="3046627"/>
            <a:ext cx="3573928" cy="2701323"/>
          </a:xfrm>
          <a:prstGeom prst="rect">
            <a:avLst/>
          </a:prstGeom>
        </p:spPr>
      </p:pic>
      <p:sp>
        <p:nvSpPr>
          <p:cNvPr id="9" name="TextBox 8">
            <a:extLst>
              <a:ext uri="{FF2B5EF4-FFF2-40B4-BE49-F238E27FC236}">
                <a16:creationId xmlns:a16="http://schemas.microsoft.com/office/drawing/2014/main" id="{2A1B1C6B-78C3-A417-52B2-490EA5872F12}"/>
              </a:ext>
            </a:extLst>
          </p:cNvPr>
          <p:cNvSpPr txBox="1"/>
          <p:nvPr/>
        </p:nvSpPr>
        <p:spPr>
          <a:xfrm>
            <a:off x="4976476" y="5747950"/>
            <a:ext cx="3552353" cy="830997"/>
          </a:xfrm>
          <a:prstGeom prst="rect">
            <a:avLst/>
          </a:prstGeom>
          <a:noFill/>
        </p:spPr>
        <p:txBody>
          <a:bodyPr wrap="square">
            <a:spAutoFit/>
          </a:bodyPr>
          <a:lstStyle/>
          <a:p>
            <a:pPr algn="just"/>
            <a:r>
              <a:rPr lang="en-US" sz="1200" dirty="0">
                <a:latin typeface="Arial" panose="020B0604020202020204" pitchFamily="34" charset="0"/>
                <a:cs typeface="Arial" panose="020B0604020202020204" pitchFamily="34" charset="0"/>
              </a:rPr>
              <a:t>The output results show that:</a:t>
            </a:r>
          </a:p>
          <a:p>
            <a:pPr algn="just"/>
            <a:r>
              <a:rPr lang="en-US" sz="1200" dirty="0">
                <a:latin typeface="Arial" panose="020B0604020202020204" pitchFamily="34" charset="0"/>
                <a:cs typeface="Arial" panose="020B0604020202020204" pitchFamily="34" charset="0"/>
              </a:rPr>
              <a:t>54.7% single-pulse-like, </a:t>
            </a:r>
          </a:p>
          <a:p>
            <a:pPr algn="just"/>
            <a:r>
              <a:rPr lang="en-US" sz="1200" dirty="0">
                <a:latin typeface="Arial" panose="020B0604020202020204" pitchFamily="34" charset="0"/>
                <a:cs typeface="Arial" panose="020B0604020202020204" pitchFamily="34" charset="0"/>
              </a:rPr>
              <a:t>36.3% as non-pulse-like, and </a:t>
            </a:r>
          </a:p>
          <a:p>
            <a:pPr algn="just"/>
            <a:r>
              <a:rPr lang="en-US" sz="1200" dirty="0">
                <a:latin typeface="Arial" panose="020B0604020202020204" pitchFamily="34" charset="0"/>
                <a:cs typeface="Arial" panose="020B0604020202020204" pitchFamily="34" charset="0"/>
              </a:rPr>
              <a:t>9.0% as double-pulse.</a:t>
            </a:r>
          </a:p>
        </p:txBody>
      </p:sp>
    </p:spTree>
    <p:extLst>
      <p:ext uri="{BB962C8B-B14F-4D97-AF65-F5344CB8AC3E}">
        <p14:creationId xmlns:p14="http://schemas.microsoft.com/office/powerpoint/2010/main" val="1154237620"/>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SnT2025_E-Poster Template_CLEAN" id="{0EBCCD38-EFA5-4A59-98E1-17915631503A}" vid="{43BEDF90-3C52-4D4C-AD5D-39E9BB777266}"/>
    </a:ext>
  </a:extLst>
</a:theme>
</file>

<file path=docProps/app.xml><?xml version="1.0" encoding="utf-8"?>
<Properties xmlns="http://schemas.openxmlformats.org/officeDocument/2006/extended-properties" xmlns:vt="http://schemas.openxmlformats.org/officeDocument/2006/docPropsVTypes">
  <Template>SnT2025_E-Poster Template_CLEAN_250702</Template>
  <TotalTime>224</TotalTime>
  <Words>440</Words>
  <Application>Microsoft Office PowerPoint</Application>
  <PresentationFormat>Widescreen</PresentationFormat>
  <Paragraphs>35</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Aptos</vt:lpstr>
      <vt:lpstr>Aptos Display</vt:lpstr>
      <vt:lpstr>Arial</vt:lpstr>
      <vt:lpstr>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mohamed yassien</dc:creator>
  <cp:lastModifiedBy>mohamed yassien</cp:lastModifiedBy>
  <cp:revision>67</cp:revision>
  <dcterms:created xsi:type="dcterms:W3CDTF">2025-08-16T12:37:30Z</dcterms:created>
  <dcterms:modified xsi:type="dcterms:W3CDTF">2025-08-29T14:30:38Z</dcterms:modified>
</cp:coreProperties>
</file>