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A64"/>
    <a:srgbClr val="BCCB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97" d="100"/>
          <a:sy n="97" d="100"/>
        </p:scale>
        <p:origin x="38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pt-BR"/>
              <a:t>Clique para editar o título Mestre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pt-BR"/>
              <a:t>Clique para editar o título Mestre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pt-BR"/>
              <a:t>Clique para editar o título Mestre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pt-BR"/>
              <a:t>Clique para editar o título Mestre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pt-BR"/>
              <a:t>Clique para editar o título Mestre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‹nº›</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1" y="1467801"/>
            <a:ext cx="8501339" cy="746575"/>
          </a:xfrm>
          <a:prstGeom prst="rect">
            <a:avLst/>
          </a:prstGeom>
          <a:noFill/>
        </p:spPr>
        <p:txBody>
          <a:bodyPr wrap="square" lIns="0" tIns="0" rIns="0" bIns="0" rtlCol="0" anchor="ctr">
            <a:normAutofit/>
          </a:bodyPr>
          <a:lstStyle/>
          <a:p>
            <a:r>
              <a:rPr lang="en-US" sz="2200" b="1" noProof="0" dirty="0">
                <a:solidFill>
                  <a:srgbClr val="1A3A64"/>
                </a:solidFill>
                <a:latin typeface="Arial" panose="020B0604020202020204" pitchFamily="34" charset="0"/>
                <a:cs typeface="Arial" panose="020B0604020202020204" pitchFamily="34" charset="0"/>
              </a:rPr>
              <a:t>Seismicity in Southern Brazil: Analyzing the Nature</a:t>
            </a:r>
          </a:p>
          <a:p>
            <a:r>
              <a:rPr lang="en-US" sz="2200" b="1" noProof="0" dirty="0">
                <a:solidFill>
                  <a:srgbClr val="1A3A64"/>
                </a:solidFill>
                <a:latin typeface="Arial" panose="020B0604020202020204" pitchFamily="34" charset="0"/>
                <a:cs typeface="Arial" panose="020B0604020202020204" pitchFamily="34" charset="0"/>
              </a:rPr>
              <a:t>of Events</a:t>
            </a:r>
            <a:endParaRPr lang="en-GB" sz="22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J. M. CARVALHO</a:t>
            </a:r>
            <a:r>
              <a:rPr lang="en-GB" baseline="30000" noProof="0" dirty="0">
                <a:solidFill>
                  <a:srgbClr val="1A3A64"/>
                </a:solidFill>
                <a:latin typeface="Arial" panose="020B0604020202020204" pitchFamily="34" charset="0"/>
                <a:cs typeface="Arial" panose="020B0604020202020204" pitchFamily="34" charset="0"/>
              </a:rPr>
              <a:t>1</a:t>
            </a:r>
            <a:r>
              <a:rPr lang="en-GB" noProof="0" dirty="0">
                <a:solidFill>
                  <a:srgbClr val="1A3A64"/>
                </a:solidFill>
                <a:latin typeface="Arial" panose="020B0604020202020204" pitchFamily="34" charset="0"/>
                <a:cs typeface="Arial" panose="020B0604020202020204" pitchFamily="34" charset="0"/>
              </a:rPr>
              <a:t>, D. ALBUQUERQUE</a:t>
            </a:r>
            <a:r>
              <a:rPr lang="en-GB" baseline="30000" dirty="0">
                <a:solidFill>
                  <a:srgbClr val="1A3A64"/>
                </a:solidFill>
                <a:latin typeface="Arial" panose="020B0604020202020204" pitchFamily="34" charset="0"/>
                <a:cs typeface="Arial" panose="020B0604020202020204" pitchFamily="34" charset="0"/>
              </a:rPr>
              <a:t>1</a:t>
            </a:r>
            <a:r>
              <a:rPr lang="en-GB" noProof="0" dirty="0">
                <a:solidFill>
                  <a:srgbClr val="1A3A64"/>
                </a:solidFill>
                <a:latin typeface="Arial" panose="020B0604020202020204" pitchFamily="34" charset="0"/>
                <a:cs typeface="Arial" panose="020B0604020202020204" pitchFamily="34" charset="0"/>
              </a:rPr>
              <a:t>, M. </a:t>
            </a:r>
            <a:r>
              <a:rPr lang="en-GB" dirty="0">
                <a:solidFill>
                  <a:srgbClr val="1A3A64"/>
                </a:solidFill>
                <a:latin typeface="Arial" panose="020B0604020202020204" pitchFamily="34" charset="0"/>
                <a:cs typeface="Arial" panose="020B0604020202020204" pitchFamily="34" charset="0"/>
              </a:rPr>
              <a:t>S.</a:t>
            </a:r>
            <a:r>
              <a:rPr lang="en-GB" noProof="0" dirty="0">
                <a:solidFill>
                  <a:srgbClr val="1A3A64"/>
                </a:solidFill>
                <a:latin typeface="Arial" panose="020B0604020202020204" pitchFamily="34" charset="0"/>
                <a:cs typeface="Arial" panose="020B0604020202020204" pitchFamily="34" charset="0"/>
              </a:rPr>
              <a:t> ASSUMPCAO</a:t>
            </a:r>
            <a:r>
              <a:rPr lang="en-GB" baseline="30000" noProof="0" dirty="0">
                <a:solidFill>
                  <a:srgbClr val="1A3A64"/>
                </a:solidFill>
                <a:latin typeface="Arial" panose="020B0604020202020204" pitchFamily="34" charset="0"/>
                <a:cs typeface="Arial" panose="020B0604020202020204" pitchFamily="34" charset="0"/>
              </a:rPr>
              <a:t>2</a:t>
            </a:r>
            <a:r>
              <a:rPr lang="en-GB" noProof="0" dirty="0">
                <a:solidFill>
                  <a:srgbClr val="1A3A64"/>
                </a:solidFill>
                <a:latin typeface="Arial" panose="020B0604020202020204" pitchFamily="34" charset="0"/>
                <a:cs typeface="Arial" panose="020B0604020202020204" pitchFamily="34" charset="0"/>
              </a:rPr>
              <a:t>, L. V. BARROS</a:t>
            </a:r>
            <a:r>
              <a:rPr lang="en-GB" baseline="30000" dirty="0">
                <a:solidFill>
                  <a:srgbClr val="1A3A64"/>
                </a:solidFill>
                <a:latin typeface="Arial" panose="020B0604020202020204" pitchFamily="34" charset="0"/>
                <a:cs typeface="Arial" panose="020B0604020202020204" pitchFamily="34" charset="0"/>
              </a:rPr>
              <a:t>1</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US" sz="1400" noProof="0" dirty="0"/>
              <a:t>1) Seismological Observatory of the University of Brasilia, 2) University of São Paulo. </a:t>
            </a:r>
            <a:endParaRPr lang="en-GB" sz="1400" noProof="0" dirty="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dirty="0">
                <a:solidFill>
                  <a:schemeClr val="bg1">
                    <a:lumMod val="65000"/>
                  </a:schemeClr>
                </a:solidFill>
              </a:rPr>
              <a:t>DISCLAIMER</a:t>
            </a:r>
            <a:r>
              <a:rPr lang="en-US" sz="800" dirty="0">
                <a:solidFill>
                  <a:schemeClr val="bg1">
                    <a:lumMod val="65000"/>
                  </a:schemeClr>
                </a:solidFill>
              </a:rPr>
              <a:t>r: Interpretations are based on available data and aim to provide a regional perspective on seismicity.</a:t>
            </a:r>
            <a:r>
              <a:rPr lang="en-GB" sz="800" noProof="0" dirty="0">
                <a:solidFill>
                  <a:schemeClr val="bg1">
                    <a:lumMod val="65000"/>
                  </a:schemeClr>
                </a:solidFill>
              </a:rPr>
              <a:t>.</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US" dirty="0"/>
          </a:p>
          <a:p>
            <a:endParaRPr lang="en-US" dirty="0"/>
          </a:p>
          <a:p>
            <a:r>
              <a:rPr lang="en-US" dirty="0"/>
              <a:t>Southern Brazil, encompassing Rio Grande do Sul, Paraná, and Santa Catarina, has generally low seismicity, yet notable earthquakes have occurred. Historical events and reservoir-induced cases highlight the region’s complexity, influenced by the Paraná Basin geology. This study analyzes natural and anthropogenic factors shaping its seismic behavior.</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P1.2-825</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7EFB295-7CD4-8C6E-B016-1E3ADB09C7F7}"/>
              </a:ext>
            </a:extLst>
          </p:cNvPr>
          <p:cNvPicPr>
            <a:picLocks noChangeAspect="1"/>
          </p:cNvPicPr>
          <p:nvPr/>
        </p:nvPicPr>
        <p:blipFill>
          <a:blip r:embed="rId3"/>
          <a:srcRect t="8334" b="19827"/>
          <a:stretch>
            <a:fillRect/>
          </a:stretch>
        </p:blipFill>
        <p:spPr>
          <a:xfrm>
            <a:off x="9620885" y="2935080"/>
            <a:ext cx="1228407" cy="583289"/>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61118" y="3209086"/>
            <a:ext cx="3798000" cy="990176"/>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The seismic hazard map of southern Brazil indicates relatively higher ground acceleration in some parts, overlapping regions with large populations and major infrastructure projects, thus emphasizing the importance of assessing seismic risk.</a:t>
            </a:r>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8" y="1428240"/>
            <a:ext cx="3798000" cy="205195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Southern Brazil, covering Rio Grande do Sul, Santa Catarina, and Paraná, lies mostly within the Paraná Basin, composed of Mesozoic sediments over Precambrian crystalline basement. Although considered a low-seismicity area, the region has experienced significant earthquakes, including 1939 (M5.9), 1948 (M5.5), and 1990 (M5.2). More than 30 events above M3.5 are reported. Wadati diagram analyses reveal </a:t>
            </a:r>
            <a:r>
              <a:rPr lang="en-US" sz="1200" noProof="0" dirty="0" err="1"/>
              <a:t>Vp</a:t>
            </a:r>
            <a:r>
              <a:rPr lang="en-US" sz="1200" noProof="0" dirty="0"/>
              <a:t>/Vs values about 1.7, suggesting geological heterogeneity and supporting investigations on the nature and sources of local seismic activity.</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algn="ctr"/>
            <a:r>
              <a:rPr lang="en-US" sz="1600" b="1" noProof="0" dirty="0">
                <a:solidFill>
                  <a:schemeClr val="bg1"/>
                </a:solidFill>
                <a:latin typeface="Arial" panose="020B0604020202020204" pitchFamily="34" charset="0"/>
                <a:cs typeface="Arial" panose="020B0604020202020204" pitchFamily="34" charset="0"/>
              </a:rPr>
              <a:t>Seismicity in Southern Brazil: Analyzing the Nature</a:t>
            </a:r>
          </a:p>
          <a:p>
            <a:pPr algn="ctr"/>
            <a:r>
              <a:rPr lang="en-US" sz="1600" b="1" noProof="0" dirty="0">
                <a:solidFill>
                  <a:schemeClr val="bg1"/>
                </a:solidFill>
                <a:latin typeface="Arial" panose="020B0604020202020204" pitchFamily="34" charset="0"/>
                <a:cs typeface="Arial" panose="020B0604020202020204" pitchFamily="34" charset="0"/>
              </a:rPr>
              <a:t>of Events</a:t>
            </a:r>
          </a:p>
        </p:txBody>
      </p:sp>
      <p:sp>
        <p:nvSpPr>
          <p:cNvPr id="8" name="TextBox 3">
            <a:extLst>
              <a:ext uri="{FF2B5EF4-FFF2-40B4-BE49-F238E27FC236}">
                <a16:creationId xmlns:a16="http://schemas.microsoft.com/office/drawing/2014/main" id="{E90810EB-C9FE-C1F2-4CE1-32C95CB36FE8}"/>
              </a:ext>
            </a:extLst>
          </p:cNvPr>
          <p:cNvSpPr txBox="1"/>
          <p:nvPr/>
        </p:nvSpPr>
        <p:spPr>
          <a:xfrm>
            <a:off x="132878" y="981469"/>
            <a:ext cx="3798000" cy="312891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Brazil is generally characterized by low to moderate seismicity, yet relevant earthquakes have occurred across its territory. Among them, two magnitude 6.2 events in Mato Grosso and Espirito Santo in 1955 stand out as the strongest ever recorded in the country. In this broader context, southern Brazil region, comprising of Rio Grande do Sul, Santa Catarina, and Paraná, also presents important seismic history. Despite being a region of overall low activity, it registered some important events, in addition to several cases of reservoir induced seismicity. The Brazilian Seismographic Network (RSBR), established in 2011-2014, significantly expanded seismic monitoring across the country. Since 2014, its densification has markedly increased the detection level, allowing a more detailed understanding of national and regional seismicity.</a:t>
            </a:r>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pt-BR" sz="1200" noProof="0" dirty="0">
                <a:solidFill>
                  <a:srgbClr val="1A3A64"/>
                </a:solidFill>
                <a:latin typeface="Arial" panose="020B0604020202020204" pitchFamily="34" charset="0"/>
                <a:cs typeface="Arial" panose="020B0604020202020204" pitchFamily="34" charset="0"/>
              </a:rPr>
              <a:t>J.M. CARVALHO, D. ALBUQUERQUE, M.S. ASSUMPCAO, L.V. BARROS</a:t>
            </a:r>
            <a:endParaRPr lang="en-GB" sz="1200" noProof="0" dirty="0">
              <a:solidFill>
                <a:srgbClr val="1A3A64"/>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54425" y="646070"/>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2" y="981469"/>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Seismicity and Geological Setting of Southern Brazil</a:t>
            </a:r>
            <a:endParaRPr lang="en-GB" dirty="0"/>
          </a:p>
        </p:txBody>
      </p:sp>
      <p:sp>
        <p:nvSpPr>
          <p:cNvPr id="27" name="TextBox 3">
            <a:extLst>
              <a:ext uri="{FF2B5EF4-FFF2-40B4-BE49-F238E27FC236}">
                <a16:creationId xmlns:a16="http://schemas.microsoft.com/office/drawing/2014/main" id="{35C23D38-1D02-FA1F-40B5-BBB882222001}"/>
              </a:ext>
            </a:extLst>
          </p:cNvPr>
          <p:cNvSpPr txBox="1"/>
          <p:nvPr/>
        </p:nvSpPr>
        <p:spPr>
          <a:xfrm>
            <a:off x="8239572" y="1040687"/>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Seismic Hazard and Regional Risk in Southern Brazil</a:t>
            </a:r>
            <a:endParaRPr lang="en-GB" dirty="0"/>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4"/>
            <a:ext cx="701041" cy="1183924"/>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P1.2-825</a:t>
            </a:r>
            <a:endParaRPr lang="en-GB" sz="2800" b="1" noProof="0" dirty="0">
              <a:solidFill>
                <a:srgbClr val="1B3B65"/>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DAAB73B-F6A0-09AB-A377-10609C9C38EB}"/>
              </a:ext>
            </a:extLst>
          </p:cNvPr>
          <p:cNvGrpSpPr>
            <a:grpSpLocks noChangeAspect="1"/>
          </p:cNvGrpSpPr>
          <p:nvPr/>
        </p:nvGrpSpPr>
        <p:grpSpPr>
          <a:xfrm>
            <a:off x="203196" y="4092866"/>
            <a:ext cx="2224117" cy="2212952"/>
            <a:chOff x="298202" y="4508596"/>
            <a:chExt cx="3492484" cy="3329399"/>
          </a:xfrm>
        </p:grpSpPr>
        <p:pic>
          <p:nvPicPr>
            <p:cNvPr id="4" name="Picture 2054" descr="A map of south america with white dots and black dots&#10;&#10;Description automatically generated">
              <a:extLst>
                <a:ext uri="{FF2B5EF4-FFF2-40B4-BE49-F238E27FC236}">
                  <a16:creationId xmlns:a16="http://schemas.microsoft.com/office/drawing/2014/main" id="{86D4AC36-CF3A-1735-2B4A-0A3466DEC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02" y="4508596"/>
              <a:ext cx="3492484" cy="3329399"/>
            </a:xfrm>
            <a:prstGeom prst="rect">
              <a:avLst/>
            </a:prstGeom>
          </p:spPr>
        </p:pic>
        <p:sp>
          <p:nvSpPr>
            <p:cNvPr id="5" name="TextBox 1">
              <a:extLst>
                <a:ext uri="{FF2B5EF4-FFF2-40B4-BE49-F238E27FC236}">
                  <a16:creationId xmlns:a16="http://schemas.microsoft.com/office/drawing/2014/main" id="{F226AE7F-DB09-0182-2D3A-335321236147}"/>
                </a:ext>
              </a:extLst>
            </p:cNvPr>
            <p:cNvSpPr txBox="1"/>
            <p:nvPr/>
          </p:nvSpPr>
          <p:spPr>
            <a:xfrm>
              <a:off x="381802" y="6486728"/>
              <a:ext cx="1168319" cy="1141223"/>
            </a:xfrm>
            <a:prstGeom prst="rect">
              <a:avLst/>
            </a:prstGeom>
            <a:solidFill>
              <a:schemeClr val="bg2">
                <a:lumMod val="50000"/>
                <a:alpha val="58824"/>
              </a:schemeClr>
            </a:solidFill>
          </p:spPr>
          <p:txBody>
            <a:bodyPr wrap="square" rtlCol="0">
              <a:spAutoFit/>
            </a:bodyPr>
            <a:lstStyle/>
            <a:p>
              <a:r>
                <a:rPr lang="pt-BR" sz="700" b="1" dirty="0">
                  <a:solidFill>
                    <a:srgbClr val="FFFF00"/>
                  </a:solidFill>
                </a:rPr>
                <a:t>MT 1955, 6.2</a:t>
              </a:r>
            </a:p>
            <a:p>
              <a:r>
                <a:rPr lang="pt-BR" sz="700" b="1" dirty="0">
                  <a:solidFill>
                    <a:srgbClr val="FFFF00"/>
                  </a:solidFill>
                </a:rPr>
                <a:t>ES 1955, 6.2</a:t>
              </a:r>
            </a:p>
            <a:p>
              <a:r>
                <a:rPr lang="pt-BR" sz="700" b="1" dirty="0">
                  <a:solidFill>
                    <a:srgbClr val="FFFF00"/>
                  </a:solidFill>
                </a:rPr>
                <a:t>CE 1980, 5.2</a:t>
              </a:r>
            </a:p>
            <a:p>
              <a:r>
                <a:rPr lang="pt-BR" sz="700" b="1" dirty="0">
                  <a:solidFill>
                    <a:srgbClr val="FFFF00"/>
                  </a:solidFill>
                </a:rPr>
                <a:t>JC 1986, 5.1</a:t>
              </a:r>
            </a:p>
            <a:p>
              <a:r>
                <a:rPr lang="pt-BR" sz="700" b="1" dirty="0">
                  <a:solidFill>
                    <a:srgbClr val="FFFF00"/>
                  </a:solidFill>
                </a:rPr>
                <a:t>JC 1989, 5.0</a:t>
              </a:r>
            </a:p>
            <a:p>
              <a:r>
                <a:rPr lang="pt-BR" sz="700" b="1" dirty="0">
                  <a:solidFill>
                    <a:srgbClr val="FFFF00"/>
                  </a:solidFill>
                </a:rPr>
                <a:t>GO 2010, 5.0</a:t>
              </a:r>
            </a:p>
          </p:txBody>
        </p:sp>
      </p:grpSp>
      <p:grpSp>
        <p:nvGrpSpPr>
          <p:cNvPr id="22" name="Group 2052">
            <a:extLst>
              <a:ext uri="{FF2B5EF4-FFF2-40B4-BE49-F238E27FC236}">
                <a16:creationId xmlns:a16="http://schemas.microsoft.com/office/drawing/2014/main" id="{D65548C0-DB53-3915-7B0C-9BB7CD450174}"/>
              </a:ext>
            </a:extLst>
          </p:cNvPr>
          <p:cNvGrpSpPr>
            <a:grpSpLocks noChangeAspect="1"/>
          </p:cNvGrpSpPr>
          <p:nvPr/>
        </p:nvGrpSpPr>
        <p:grpSpPr>
          <a:xfrm>
            <a:off x="2418594" y="4055633"/>
            <a:ext cx="1697901" cy="1509790"/>
            <a:chOff x="6914869" y="15022"/>
            <a:chExt cx="4826496" cy="4291768"/>
          </a:xfrm>
        </p:grpSpPr>
        <p:grpSp>
          <p:nvGrpSpPr>
            <p:cNvPr id="28" name="Group 2047">
              <a:extLst>
                <a:ext uri="{FF2B5EF4-FFF2-40B4-BE49-F238E27FC236}">
                  <a16:creationId xmlns:a16="http://schemas.microsoft.com/office/drawing/2014/main" id="{90BCBF13-6C8A-034F-4930-316DEC161C59}"/>
                </a:ext>
              </a:extLst>
            </p:cNvPr>
            <p:cNvGrpSpPr/>
            <p:nvPr/>
          </p:nvGrpSpPr>
          <p:grpSpPr>
            <a:xfrm>
              <a:off x="6914869" y="15022"/>
              <a:ext cx="4826496" cy="4291768"/>
              <a:chOff x="6914869" y="15022"/>
              <a:chExt cx="4826496" cy="4291767"/>
            </a:xfrm>
          </p:grpSpPr>
          <p:pic>
            <p:nvPicPr>
              <p:cNvPr id="30" name="Picture 6">
                <a:extLst>
                  <a:ext uri="{FF2B5EF4-FFF2-40B4-BE49-F238E27FC236}">
                    <a16:creationId xmlns:a16="http://schemas.microsoft.com/office/drawing/2014/main" id="{A7A7BD8B-373D-AF2E-494F-C14389593ABA}"/>
                  </a:ext>
                </a:extLst>
              </p:cNvPr>
              <p:cNvPicPr>
                <a:picLocks noChangeAspect="1"/>
              </p:cNvPicPr>
              <p:nvPr/>
            </p:nvPicPr>
            <p:blipFill>
              <a:blip r:embed="rId3"/>
              <a:stretch>
                <a:fillRect/>
              </a:stretch>
            </p:blipFill>
            <p:spPr>
              <a:xfrm>
                <a:off x="7408880" y="771164"/>
                <a:ext cx="3838477" cy="3535625"/>
              </a:xfrm>
              <a:prstGeom prst="rect">
                <a:avLst/>
              </a:prstGeom>
            </p:spPr>
          </p:pic>
          <p:sp>
            <p:nvSpPr>
              <p:cNvPr id="31" name="TextBox 19">
                <a:extLst>
                  <a:ext uri="{FF2B5EF4-FFF2-40B4-BE49-F238E27FC236}">
                    <a16:creationId xmlns:a16="http://schemas.microsoft.com/office/drawing/2014/main" id="{4A04E32C-93CB-F435-4050-886E1463C1D9}"/>
                  </a:ext>
                </a:extLst>
              </p:cNvPr>
              <p:cNvSpPr txBox="1"/>
              <p:nvPr/>
            </p:nvSpPr>
            <p:spPr>
              <a:xfrm>
                <a:off x="6914869" y="15022"/>
                <a:ext cx="4826496" cy="874895"/>
              </a:xfrm>
              <a:prstGeom prst="rect">
                <a:avLst/>
              </a:prstGeom>
              <a:noFill/>
            </p:spPr>
            <p:txBody>
              <a:bodyPr wrap="none" rtlCol="0">
                <a:spAutoFit/>
              </a:bodyPr>
              <a:lstStyle/>
              <a:p>
                <a:pPr algn="ctr"/>
                <a:r>
                  <a:rPr lang="pt-BR" sz="700" b="1" dirty="0"/>
                  <a:t>BRAZILINA SEISMOGRAPH NETWORK</a:t>
                </a:r>
              </a:p>
              <a:p>
                <a:pPr algn="ctr"/>
                <a:r>
                  <a:rPr lang="pt-BR" sz="700" b="1" dirty="0"/>
                  <a:t>RSBR</a:t>
                </a:r>
              </a:p>
            </p:txBody>
          </p:sp>
        </p:grpSp>
        <p:pic>
          <p:nvPicPr>
            <p:cNvPr id="25" name="Picture 4" descr="logotipoRSBR">
              <a:extLst>
                <a:ext uri="{FF2B5EF4-FFF2-40B4-BE49-F238E27FC236}">
                  <a16:creationId xmlns:a16="http://schemas.microsoft.com/office/drawing/2014/main" id="{1357961C-6C8B-A2F9-AC34-5312D2AC77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7495"/>
            <a:stretch/>
          </p:blipFill>
          <p:spPr bwMode="auto">
            <a:xfrm>
              <a:off x="9870434" y="3368432"/>
              <a:ext cx="1478171" cy="6373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27">
            <a:extLst>
              <a:ext uri="{FF2B5EF4-FFF2-40B4-BE49-F238E27FC236}">
                <a16:creationId xmlns:a16="http://schemas.microsoft.com/office/drawing/2014/main" id="{156F773F-B594-095A-BAF7-DD2586B40254}"/>
              </a:ext>
            </a:extLst>
          </p:cNvPr>
          <p:cNvGrpSpPr/>
          <p:nvPr/>
        </p:nvGrpSpPr>
        <p:grpSpPr>
          <a:xfrm>
            <a:off x="2570253" y="5683493"/>
            <a:ext cx="1360625" cy="733044"/>
            <a:chOff x="7251702" y="4760686"/>
            <a:chExt cx="3838476" cy="2068000"/>
          </a:xfrm>
        </p:grpSpPr>
        <p:grpSp>
          <p:nvGrpSpPr>
            <p:cNvPr id="38" name="Group 18">
              <a:extLst>
                <a:ext uri="{FF2B5EF4-FFF2-40B4-BE49-F238E27FC236}">
                  <a16:creationId xmlns:a16="http://schemas.microsoft.com/office/drawing/2014/main" id="{159C00C2-06CE-18FD-2310-AF2AACF19073}"/>
                </a:ext>
              </a:extLst>
            </p:cNvPr>
            <p:cNvGrpSpPr/>
            <p:nvPr/>
          </p:nvGrpSpPr>
          <p:grpSpPr>
            <a:xfrm>
              <a:off x="7251702" y="4760686"/>
              <a:ext cx="3838476" cy="2068000"/>
              <a:chOff x="6280154" y="1976437"/>
              <a:chExt cx="5156244" cy="2905125"/>
            </a:xfrm>
          </p:grpSpPr>
          <p:grpSp>
            <p:nvGrpSpPr>
              <p:cNvPr id="40" name="Group 9">
                <a:extLst>
                  <a:ext uri="{FF2B5EF4-FFF2-40B4-BE49-F238E27FC236}">
                    <a16:creationId xmlns:a16="http://schemas.microsoft.com/office/drawing/2014/main" id="{C407B3ED-3F84-95B2-CDC8-3021EA43FAC4}"/>
                  </a:ext>
                </a:extLst>
              </p:cNvPr>
              <p:cNvGrpSpPr/>
              <p:nvPr/>
            </p:nvGrpSpPr>
            <p:grpSpPr>
              <a:xfrm>
                <a:off x="6280154" y="1976437"/>
                <a:ext cx="5156244" cy="2905125"/>
                <a:chOff x="5817414" y="2017169"/>
                <a:chExt cx="5911084" cy="3446371"/>
              </a:xfrm>
            </p:grpSpPr>
            <p:pic>
              <p:nvPicPr>
                <p:cNvPr id="42" name="Picture 10">
                  <a:extLst>
                    <a:ext uri="{FF2B5EF4-FFF2-40B4-BE49-F238E27FC236}">
                      <a16:creationId xmlns:a16="http://schemas.microsoft.com/office/drawing/2014/main" id="{FC9B3CD2-5C65-408E-4352-7F204120D57B}"/>
                    </a:ext>
                  </a:extLst>
                </p:cNvPr>
                <p:cNvPicPr>
                  <a:picLocks noChangeAspect="1"/>
                </p:cNvPicPr>
                <p:nvPr/>
              </p:nvPicPr>
              <p:blipFill>
                <a:blip r:embed="rId5"/>
                <a:srcRect b="55441"/>
                <a:stretch/>
              </p:blipFill>
              <p:spPr>
                <a:xfrm>
                  <a:off x="5817414" y="2017169"/>
                  <a:ext cx="5911084" cy="2823662"/>
                </a:xfrm>
                <a:prstGeom prst="rect">
                  <a:avLst/>
                </a:prstGeom>
              </p:spPr>
            </p:pic>
            <p:sp>
              <p:nvSpPr>
                <p:cNvPr id="43" name="Rectangle 11">
                  <a:extLst>
                    <a:ext uri="{FF2B5EF4-FFF2-40B4-BE49-F238E27FC236}">
                      <a16:creationId xmlns:a16="http://schemas.microsoft.com/office/drawing/2014/main" id="{CD409472-3068-0051-4942-597D4DF99CF8}"/>
                    </a:ext>
                  </a:extLst>
                </p:cNvPr>
                <p:cNvSpPr/>
                <p:nvPr/>
              </p:nvSpPr>
              <p:spPr>
                <a:xfrm>
                  <a:off x="5817414" y="4840831"/>
                  <a:ext cx="5911084" cy="622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15">
                  <a:extLst>
                    <a:ext uri="{FF2B5EF4-FFF2-40B4-BE49-F238E27FC236}">
                      <a16:creationId xmlns:a16="http://schemas.microsoft.com/office/drawing/2014/main" id="{AF53A52F-C73A-DC6A-B0AD-4F6DF748C6D9}"/>
                    </a:ext>
                  </a:extLst>
                </p:cNvPr>
                <p:cNvPicPr>
                  <a:picLocks noChangeAspect="1"/>
                </p:cNvPicPr>
                <p:nvPr/>
              </p:nvPicPr>
              <p:blipFill>
                <a:blip r:embed="rId6"/>
                <a:stretch>
                  <a:fillRect/>
                </a:stretch>
              </p:blipFill>
              <p:spPr>
                <a:xfrm>
                  <a:off x="6447608" y="4840831"/>
                  <a:ext cx="5134792" cy="622709"/>
                </a:xfrm>
                <a:prstGeom prst="rect">
                  <a:avLst/>
                </a:prstGeom>
              </p:spPr>
            </p:pic>
          </p:grpSp>
          <p:cxnSp>
            <p:nvCxnSpPr>
              <p:cNvPr id="41" name="Straight Connector 16">
                <a:extLst>
                  <a:ext uri="{FF2B5EF4-FFF2-40B4-BE49-F238E27FC236}">
                    <a16:creationId xmlns:a16="http://schemas.microsoft.com/office/drawing/2014/main" id="{26A05271-78EB-D8D7-2073-BB656B94E6CB}"/>
                  </a:ext>
                </a:extLst>
              </p:cNvPr>
              <p:cNvCxnSpPr/>
              <p:nvPr/>
            </p:nvCxnSpPr>
            <p:spPr>
              <a:xfrm flipV="1">
                <a:off x="10732982" y="1976437"/>
                <a:ext cx="0" cy="2905125"/>
              </a:xfrm>
              <a:prstGeom prst="line">
                <a:avLst/>
              </a:prstGeom>
              <a:ln w="19050">
                <a:solidFill>
                  <a:srgbClr val="0033CC"/>
                </a:solidFill>
                <a:prstDash val="dash"/>
              </a:ln>
            </p:spPr>
            <p:style>
              <a:lnRef idx="1">
                <a:schemeClr val="accent1"/>
              </a:lnRef>
              <a:fillRef idx="0">
                <a:schemeClr val="accent1"/>
              </a:fillRef>
              <a:effectRef idx="0">
                <a:schemeClr val="accent1"/>
              </a:effectRef>
              <a:fontRef idx="minor">
                <a:schemeClr val="tx1"/>
              </a:fontRef>
            </p:style>
          </p:cxnSp>
        </p:grpSp>
        <p:sp>
          <p:nvSpPr>
            <p:cNvPr id="39" name="Rectangle 26">
              <a:extLst>
                <a:ext uri="{FF2B5EF4-FFF2-40B4-BE49-F238E27FC236}">
                  <a16:creationId xmlns:a16="http://schemas.microsoft.com/office/drawing/2014/main" id="{F4DF6211-34B5-5985-9997-92AA2EFCD845}"/>
                </a:ext>
              </a:extLst>
            </p:cNvPr>
            <p:cNvSpPr/>
            <p:nvPr/>
          </p:nvSpPr>
          <p:spPr>
            <a:xfrm>
              <a:off x="9324974" y="5000625"/>
              <a:ext cx="595311" cy="185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6" name="CaixaDeTexto 45">
            <a:extLst>
              <a:ext uri="{FF2B5EF4-FFF2-40B4-BE49-F238E27FC236}">
                <a16:creationId xmlns:a16="http://schemas.microsoft.com/office/drawing/2014/main" id="{B3C170A8-6926-6746-C390-0A9C22B46A94}"/>
              </a:ext>
            </a:extLst>
          </p:cNvPr>
          <p:cNvSpPr txBox="1"/>
          <p:nvPr/>
        </p:nvSpPr>
        <p:spPr>
          <a:xfrm>
            <a:off x="75693" y="6428722"/>
            <a:ext cx="3903746"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Detected seismic events in Brazil increased with the RSBR expansion in 2014..</a:t>
            </a:r>
            <a:endParaRPr lang="pt-BR" sz="1200" dirty="0">
              <a:latin typeface="Arial" panose="020B0604020202020204" pitchFamily="34" charset="0"/>
              <a:cs typeface="Arial" panose="020B0604020202020204" pitchFamily="34" charset="0"/>
            </a:endParaRPr>
          </a:p>
        </p:txBody>
      </p:sp>
      <p:pic>
        <p:nvPicPr>
          <p:cNvPr id="50" name="Imagem 49" descr="Mapa&#10;&#10;O conteúdo gerado por IA pode estar incorreto.">
            <a:extLst>
              <a:ext uri="{FF2B5EF4-FFF2-40B4-BE49-F238E27FC236}">
                <a16:creationId xmlns:a16="http://schemas.microsoft.com/office/drawing/2014/main" id="{D836E0A5-E2D9-BA7C-616C-5ABE67AEE8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7315" y="3540220"/>
            <a:ext cx="1868683" cy="1442929"/>
          </a:xfrm>
          <a:prstGeom prst="rect">
            <a:avLst/>
          </a:prstGeom>
          <a:ln w="38100">
            <a:solidFill>
              <a:srgbClr val="1A3A64"/>
            </a:solidFill>
          </a:ln>
        </p:spPr>
      </p:pic>
      <p:pic>
        <p:nvPicPr>
          <p:cNvPr id="51" name="New picture">
            <a:extLst>
              <a:ext uri="{FF2B5EF4-FFF2-40B4-BE49-F238E27FC236}">
                <a16:creationId xmlns:a16="http://schemas.microsoft.com/office/drawing/2014/main" id="{C016293A-CB09-C542-1563-A5AC23B60D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2340" y="5280521"/>
            <a:ext cx="1889743" cy="124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53" name="CaixaDeTexto 52">
            <a:extLst>
              <a:ext uri="{FF2B5EF4-FFF2-40B4-BE49-F238E27FC236}">
                <a16:creationId xmlns:a16="http://schemas.microsoft.com/office/drawing/2014/main" id="{6320CA0A-59EC-9247-8871-0309D9FC52A5}"/>
              </a:ext>
            </a:extLst>
          </p:cNvPr>
          <p:cNvSpPr txBox="1"/>
          <p:nvPr/>
        </p:nvSpPr>
        <p:spPr>
          <a:xfrm>
            <a:off x="4106488" y="5199342"/>
            <a:ext cx="2191312" cy="138499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Reservoir-induced seismicity in southern Brazil has been reported at </a:t>
            </a:r>
            <a:r>
              <a:rPr lang="en-US" sz="1200" b="1" dirty="0">
                <a:latin typeface="Arial" panose="020B0604020202020204" pitchFamily="34" charset="0"/>
                <a:cs typeface="Arial" panose="020B0604020202020204" pitchFamily="34" charset="0"/>
              </a:rPr>
              <a:t>Itá</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Machadinho</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Barra Grande, </a:t>
            </a:r>
            <a:r>
              <a:rPr lang="en-US" sz="1200" b="1" dirty="0" err="1">
                <a:latin typeface="Arial" panose="020B0604020202020204" pitchFamily="34" charset="0"/>
                <a:cs typeface="Arial" panose="020B0604020202020204" pitchFamily="34" charset="0"/>
              </a:rPr>
              <a:t>Capivari</a:t>
            </a:r>
            <a:r>
              <a:rPr lang="en-US" sz="1200" dirty="0">
                <a:latin typeface="Arial" panose="020B0604020202020204" pitchFamily="34" charset="0"/>
                <a:cs typeface="Arial" panose="020B0604020202020204" pitchFamily="34" charset="0"/>
              </a:rPr>
              <a:t> and </a:t>
            </a:r>
            <a:r>
              <a:rPr lang="en-US" sz="1200" b="1" dirty="0" err="1">
                <a:latin typeface="Arial" panose="020B0604020202020204" pitchFamily="34" charset="0"/>
                <a:cs typeface="Arial" panose="020B0604020202020204" pitchFamily="34" charset="0"/>
              </a:rPr>
              <a:t>Capivara</a:t>
            </a:r>
            <a:r>
              <a:rPr lang="en-US" sz="1200" dirty="0">
                <a:latin typeface="Arial" panose="020B0604020202020204" pitchFamily="34" charset="0"/>
                <a:cs typeface="Arial" panose="020B0604020202020204" pitchFamily="34" charset="0"/>
              </a:rPr>
              <a:t>, while no cases have been associated with the </a:t>
            </a:r>
            <a:r>
              <a:rPr lang="en-US" sz="1200" b="1" dirty="0">
                <a:latin typeface="Arial" panose="020B0604020202020204" pitchFamily="34" charset="0"/>
                <a:cs typeface="Arial" panose="020B0604020202020204" pitchFamily="34" charset="0"/>
              </a:rPr>
              <a:t>Itaipu Reservoir</a:t>
            </a:r>
            <a:r>
              <a:rPr lang="en-US" sz="1200" dirty="0">
                <a:latin typeface="Arial" panose="020B0604020202020204" pitchFamily="34" charset="0"/>
                <a:cs typeface="Arial" panose="020B0604020202020204" pitchFamily="34" charset="0"/>
              </a:rPr>
              <a:t>.</a:t>
            </a:r>
            <a:endParaRPr lang="pt-BR" sz="1200" dirty="0">
              <a:latin typeface="Arial" panose="020B0604020202020204" pitchFamily="34" charset="0"/>
              <a:cs typeface="Arial" panose="020B0604020202020204" pitchFamily="34" charset="0"/>
            </a:endParaRPr>
          </a:p>
        </p:txBody>
      </p:sp>
      <p:sp>
        <p:nvSpPr>
          <p:cNvPr id="55" name="CaixaDeTexto 54">
            <a:extLst>
              <a:ext uri="{FF2B5EF4-FFF2-40B4-BE49-F238E27FC236}">
                <a16:creationId xmlns:a16="http://schemas.microsoft.com/office/drawing/2014/main" id="{8653511A-9549-B260-B42E-1B1D1A7C644C}"/>
              </a:ext>
            </a:extLst>
          </p:cNvPr>
          <p:cNvSpPr txBox="1"/>
          <p:nvPr/>
        </p:nvSpPr>
        <p:spPr>
          <a:xfrm>
            <a:off x="6225828" y="3569188"/>
            <a:ext cx="1806267" cy="138499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Southern Brazil’s seismic events, though infrequent, have often been felt by local populations, raising awareness of regional seismic risk.</a:t>
            </a:r>
            <a:endParaRPr lang="pt-BR" sz="1200" dirty="0">
              <a:latin typeface="Arial" panose="020B0604020202020204" pitchFamily="34" charset="0"/>
              <a:cs typeface="Arial" panose="020B0604020202020204" pitchFamily="34" charset="0"/>
            </a:endParaRPr>
          </a:p>
        </p:txBody>
      </p:sp>
      <p:pic>
        <p:nvPicPr>
          <p:cNvPr id="2052" name="Picture 4" descr="Brazilian seismic threat map in acceleration units g. (Disclosure/Prof.Dr. Marcelo S. Assumpção).">
            <a:extLst>
              <a:ext uri="{FF2B5EF4-FFF2-40B4-BE49-F238E27FC236}">
                <a16:creationId xmlns:a16="http://schemas.microsoft.com/office/drawing/2014/main" id="{5D0E8DD6-EE68-4588-3540-739952CD9EC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6601" t="64448" r="15128" b="6168"/>
          <a:stretch>
            <a:fillRect/>
          </a:stretch>
        </p:blipFill>
        <p:spPr bwMode="auto">
          <a:xfrm>
            <a:off x="8866862" y="1572354"/>
            <a:ext cx="2832265" cy="1511365"/>
          </a:xfrm>
          <a:prstGeom prst="rect">
            <a:avLst/>
          </a:prstGeom>
          <a:noFill/>
          <a:ln w="38100">
            <a:solidFill>
              <a:srgbClr val="1A3A64"/>
            </a:solidFill>
          </a:ln>
          <a:extLst>
            <a:ext uri="{909E8E84-426E-40DD-AFC4-6F175D3DCCD1}">
              <a14:hiddenFill xmlns:a14="http://schemas.microsoft.com/office/drawing/2010/main">
                <a:solidFill>
                  <a:srgbClr val="FFFFFF"/>
                </a:solidFill>
              </a14:hiddenFill>
            </a:ext>
          </a:extLst>
        </p:spPr>
      </p:pic>
      <p:pic>
        <p:nvPicPr>
          <p:cNvPr id="2054" name="Picture 6" descr="Brazilian seismic threat map in acceleration units g. (Disclosure/Prof.Dr. Marcelo S. Assumpção).">
            <a:extLst>
              <a:ext uri="{FF2B5EF4-FFF2-40B4-BE49-F238E27FC236}">
                <a16:creationId xmlns:a16="http://schemas.microsoft.com/office/drawing/2014/main" id="{50C84A4D-F5E3-1BD1-37CA-0AE76A37245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078" t="43494" r="71062" b="7216"/>
          <a:stretch>
            <a:fillRect/>
          </a:stretch>
        </p:blipFill>
        <p:spPr bwMode="auto">
          <a:xfrm>
            <a:off x="8261118" y="1558854"/>
            <a:ext cx="519762" cy="151136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3">
            <a:extLst>
              <a:ext uri="{FF2B5EF4-FFF2-40B4-BE49-F238E27FC236}">
                <a16:creationId xmlns:a16="http://schemas.microsoft.com/office/drawing/2014/main" id="{6D8449DB-15F9-0F1B-09E0-8899EBD8FF18}"/>
              </a:ext>
            </a:extLst>
          </p:cNvPr>
          <p:cNvSpPr txBox="1"/>
          <p:nvPr/>
        </p:nvSpPr>
        <p:spPr>
          <a:xfrm>
            <a:off x="8190804" y="4133798"/>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Discussion and Conclusions</a:t>
            </a:r>
            <a:endParaRPr lang="en-GB" dirty="0"/>
          </a:p>
        </p:txBody>
      </p:sp>
      <p:sp>
        <p:nvSpPr>
          <p:cNvPr id="57" name="TextBox 3">
            <a:extLst>
              <a:ext uri="{FF2B5EF4-FFF2-40B4-BE49-F238E27FC236}">
                <a16:creationId xmlns:a16="http://schemas.microsoft.com/office/drawing/2014/main" id="{1133D2A6-5686-5CD5-BE6B-9270492778C0}"/>
              </a:ext>
            </a:extLst>
          </p:cNvPr>
          <p:cNvSpPr txBox="1"/>
          <p:nvPr/>
        </p:nvSpPr>
        <p:spPr>
          <a:xfrm>
            <a:off x="8261118" y="4527047"/>
            <a:ext cx="3798000" cy="163350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Seismicity in southern Brazil is generally low but includes significant historical earthquakes and well-documented cases of reservoir-induced seismicity. Geological heterogeneity contributes to observed </a:t>
            </a:r>
            <a:r>
              <a:rPr lang="en-US" sz="1200" dirty="0" err="1"/>
              <a:t>Vp</a:t>
            </a:r>
            <a:r>
              <a:rPr lang="en-US" sz="1200" dirty="0"/>
              <a:t>/Vs ratios, supporting the need for continued investigation. Strengthening local monitoring networks is essential to improve detection capabilities, distinguish natural from induced events, and enhance seismic risk assessment for both populations and critical infrastructure.</a:t>
            </a:r>
            <a:endParaRPr lang="en-GB" sz="1200" noProof="0" dirty="0"/>
          </a:p>
        </p:txBody>
      </p:sp>
      <p:pic>
        <p:nvPicPr>
          <p:cNvPr id="60" name="Imagem 59">
            <a:extLst>
              <a:ext uri="{FF2B5EF4-FFF2-40B4-BE49-F238E27FC236}">
                <a16:creationId xmlns:a16="http://schemas.microsoft.com/office/drawing/2014/main" id="{C08B314F-EE38-F9A8-5A67-53E60EAD4179}"/>
              </a:ext>
            </a:extLst>
          </p:cNvPr>
          <p:cNvPicPr>
            <a:picLocks noChangeAspect="1"/>
          </p:cNvPicPr>
          <p:nvPr/>
        </p:nvPicPr>
        <p:blipFill>
          <a:blip r:embed="rId10"/>
          <a:stretch>
            <a:fillRect/>
          </a:stretch>
        </p:blipFill>
        <p:spPr>
          <a:xfrm>
            <a:off x="10381455" y="6240451"/>
            <a:ext cx="1607349" cy="503891"/>
          </a:xfrm>
          <a:prstGeom prst="rect">
            <a:avLst/>
          </a:prstGeom>
        </p:spPr>
      </p:pic>
      <p:cxnSp>
        <p:nvCxnSpPr>
          <p:cNvPr id="62" name="Conector reto 61">
            <a:extLst>
              <a:ext uri="{FF2B5EF4-FFF2-40B4-BE49-F238E27FC236}">
                <a16:creationId xmlns:a16="http://schemas.microsoft.com/office/drawing/2014/main" id="{54FC5852-F440-1908-9F00-07472AEEA3F0}"/>
              </a:ext>
            </a:extLst>
          </p:cNvPr>
          <p:cNvCxnSpPr>
            <a:cxnSpLocks/>
          </p:cNvCxnSpPr>
          <p:nvPr/>
        </p:nvCxnSpPr>
        <p:spPr>
          <a:xfrm>
            <a:off x="4055688" y="981469"/>
            <a:ext cx="0" cy="5876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Conector reto 62">
            <a:extLst>
              <a:ext uri="{FF2B5EF4-FFF2-40B4-BE49-F238E27FC236}">
                <a16:creationId xmlns:a16="http://schemas.microsoft.com/office/drawing/2014/main" id="{3810AB99-FC75-F2B0-4A61-2178068A6AB9}"/>
              </a:ext>
            </a:extLst>
          </p:cNvPr>
          <p:cNvCxnSpPr>
            <a:cxnSpLocks/>
          </p:cNvCxnSpPr>
          <p:nvPr/>
        </p:nvCxnSpPr>
        <p:spPr>
          <a:xfrm>
            <a:off x="8190804" y="1040687"/>
            <a:ext cx="28985" cy="582382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2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SnT2025_E-Poster_Juraci_Carvalho</Template>
  <TotalTime>137</TotalTime>
  <Words>604</Words>
  <Application>Microsoft Office PowerPoint</Application>
  <PresentationFormat>Widescreen</PresentationFormat>
  <Paragraphs>34</Paragraphs>
  <Slides>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vt:i4>
      </vt:variant>
    </vt:vector>
  </HeadingPairs>
  <TitlesOfParts>
    <vt:vector size="6" baseType="lpstr">
      <vt:lpstr>Aptos</vt:lpstr>
      <vt:lpstr>Aptos Display</vt:lpstr>
      <vt:lpstr>Arial</vt:lpstr>
      <vt:lpstr>Office</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Juraci Carvalho</dc:creator>
  <cp:lastModifiedBy>Juraci Carvalho</cp:lastModifiedBy>
  <cp:revision>1</cp:revision>
  <dcterms:created xsi:type="dcterms:W3CDTF">2025-08-28T23:57:23Z</dcterms:created>
  <dcterms:modified xsi:type="dcterms:W3CDTF">2025-08-29T02:14:53Z</dcterms:modified>
</cp:coreProperties>
</file>