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A64"/>
    <a:srgbClr val="C9CBC6"/>
    <a:srgbClr val="EEE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6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67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757E4-1D23-6F43-8C84-3B55A0FA1796}" type="datetimeFigureOut">
              <a:rPr lang="en-TR" smtClean="0"/>
              <a:t>29.08.2025</a:t>
            </a:fld>
            <a:endParaRPr lang="en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F5522-1879-7C4C-ABAF-A928E2E4AD6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683220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F5522-1879-7C4C-ABAF-A928E2E4AD68}" type="slidenum">
              <a:rPr lang="en-TR" smtClean="0"/>
              <a:t>1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976403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462BB-03C6-EC18-DD8B-B019ACC2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1D143D7-35CC-8239-8541-451308221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F5C86A-FEB6-6444-674D-878883DC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29.08.25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1CABDE-322F-BEF9-CE09-389D7331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A56BCE-43DE-E833-B09E-49095A0A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256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066274-3BEF-8BAF-BC4E-87A6E0E86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C36D3D2-0BAB-7582-0453-DC097926D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853E14-BE89-BA00-2215-5CE8E7317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29.08.25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EAC353-AFEC-A877-175D-AD16A3368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2B817A-90B0-87BB-3773-B749B79C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501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AACDB85-D685-A4FE-8887-E0A65165F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D4C6333-3169-CB92-6347-C46F289D2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E2F9E1-81EB-628C-1E94-FE42B2B80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29.08.25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339DDA-8407-93A9-571C-A9233079A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E4927B-6356-2DBF-A032-24862B5B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643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E03E7-FB47-BA05-B0A0-ADBE5334C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580C84-DBB9-33B0-6C98-E1B6F9172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736A48-FCA0-7673-504B-CEAFF55D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29.08.25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9A3569-8E67-891D-9FE8-BED23847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7793BB-56D7-CC34-A0F2-7EF172F4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321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11894-1C15-1E9F-28E5-316B45AD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D4B307-C9AC-DBB0-8A3D-7031E3EF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A328A-243B-0CD0-FAAE-F3E0C629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29.08.25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17B5C8-F1D1-7128-9E71-4D419E0B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7738D1-BEA9-FE1B-A844-E29DBB5AE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906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7ACEC-C195-5184-C2AC-59F93B64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073810-6858-8B47-50B0-70DA6C2CC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2AC868-6701-9AF5-75C3-C62873144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366C38-9DA6-B135-10CE-DEB561CC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29.08.25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415E0F-E2F2-9537-F4FA-582E36C57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A4C6A5-BCE7-713F-0688-395565F4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10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82D99-D0B4-1D12-5E42-246B3901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8595C7-19E6-C982-213E-0D06248C1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C02A30-BFF3-2DF6-9043-F6405AC55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1D9C90-1ED0-DDE6-1686-A02299F83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53F07DF-F537-1004-0982-F86591A88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67AFEF2-A9A9-826D-24E1-8991E02BC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29.08.25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8915963-A1E2-2D74-B7B6-A32074D3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2FB518B-7722-E795-D367-463D6DCD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616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5AE4B-FBCE-323A-CDE9-B1E7B798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063ACF-B377-5488-70A1-AC09ED3D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29.08.25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0F58A9-5DBB-3855-9D77-F4361CF2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6EB511-E18F-9BA2-4AA7-CCE4CC7D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356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78B13EA-088E-8C10-C5DF-CF257602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29.08.25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4B357-3962-93FF-BBB6-9C54E10D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C706DF-8C3E-E9B7-CD76-CD4BD651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877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2EF08-8D41-2117-D74E-AAFC27FE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409215-7806-A6A2-D933-D1A7F208E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7C0884-3B5C-3540-0FEE-C786FFA01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68EF75-1282-4936-D7C7-35858B14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29.08.25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8B69D3-756B-1744-31BD-0DA6BE95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2EC043-162F-EC88-57C0-A36F9B9D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738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D2273-9C95-2BA1-8244-B32F5C77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800F816-0156-86E6-1725-5C7768972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63B92B-CE93-CF24-C7B9-849662958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A43AC3-ACBC-416B-C40A-3E60F04E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29.08.25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70FAB3-6CF7-5AA4-093E-325A19B9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B5E49B-8673-315B-7F9C-D1C1C7942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2797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3EADE16-7830-8AB3-8BEE-03A2B4B6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C3F146-67D8-AFC2-C996-9C93BAAFC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0F9612-DC19-0B52-BA6C-1DBE0DD43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DC3642-44F9-4841-A39A-061A9EDE6E17}" type="datetimeFigureOut">
              <a:rPr lang="de-AT" smtClean="0"/>
              <a:t>29.08.25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60AB3D-3E8F-AC2D-0E19-9A9F8F8BC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0C9E6F-842B-9480-CFB7-C9B01239D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072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859348C-2E64-B40B-DF2A-7D81E0BE62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/>
          <a:stretch/>
        </p:blipFill>
        <p:spPr>
          <a:xfrm>
            <a:off x="7627673" y="2311278"/>
            <a:ext cx="4595718" cy="20820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Grafik 1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12132E0B-E116-9D7D-3E94-CE25DE0CD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7" t="58098" r="764" b="5248"/>
          <a:stretch>
            <a:fillRect/>
          </a:stretch>
        </p:blipFill>
        <p:spPr>
          <a:xfrm>
            <a:off x="0" y="673101"/>
            <a:ext cx="2022237" cy="2438400"/>
          </a:xfrm>
          <a:prstGeom prst="rect">
            <a:avLst/>
          </a:prstGeom>
        </p:spPr>
      </p:pic>
      <p:pic>
        <p:nvPicPr>
          <p:cNvPr id="11" name="Grafik 10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0A982369-6EB6-234C-C0A7-58E556ED17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67" t="61204" r="764" b="5248"/>
          <a:stretch>
            <a:fillRect/>
          </a:stretch>
        </p:blipFill>
        <p:spPr>
          <a:xfrm>
            <a:off x="1993680" y="881061"/>
            <a:ext cx="244695" cy="2231535"/>
          </a:xfrm>
          <a:prstGeom prst="rect">
            <a:avLst/>
          </a:prstGeom>
        </p:spPr>
      </p:pic>
      <p:pic>
        <p:nvPicPr>
          <p:cNvPr id="14" name="Grafik 13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DF35B26D-BD9A-11F3-E5E5-FEB1BDE2669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238375" y="1275898"/>
            <a:ext cx="589234" cy="212384"/>
          </a:xfrm>
          <a:prstGeom prst="rect">
            <a:avLst/>
          </a:prstGeom>
        </p:spPr>
      </p:pic>
      <p:pic>
        <p:nvPicPr>
          <p:cNvPr id="15" name="Grafik 14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F744C5CF-ABA7-8191-B25E-DC7835232A9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801699" y="1275897"/>
            <a:ext cx="589234" cy="212384"/>
          </a:xfrm>
          <a:prstGeom prst="rect">
            <a:avLst/>
          </a:prstGeom>
        </p:spPr>
      </p:pic>
      <p:pic>
        <p:nvPicPr>
          <p:cNvPr id="16" name="Grafik 15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ECE73A0F-CB91-0545-6D23-F3B16FF6ADC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903990" y="1275896"/>
            <a:ext cx="589234" cy="212384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89EA74CD-7C66-4B77-605D-E0D86DB56FF2}"/>
              </a:ext>
            </a:extLst>
          </p:cNvPr>
          <p:cNvSpPr txBox="1"/>
          <p:nvPr/>
        </p:nvSpPr>
        <p:spPr>
          <a:xfrm>
            <a:off x="526844" y="2795405"/>
            <a:ext cx="7319668" cy="357999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Potential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Marmara Sea Earthquake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may strongly impact the İstanbul Metropolitan area.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 simulate a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new 3D dynamic rupture scenario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for the Main Marmara Fault.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Our model includes both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interseismic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stress accumulation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stress perturbations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from the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1912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Ganos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1999 İzmit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earthquakes.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Results show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higher maximum slip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extended rupture when perturbations are added.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Discussion - What is the effect of the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23 April 2025 M6.2 Marmara Sea earthquake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 the potential MMF earthquake?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Interested in the İstanbul earthquake? </a:t>
            </a:r>
            <a:r>
              <a:rPr lang="en-TR" sz="1400" dirty="0">
                <a:latin typeface="Arial" panose="020B0604020202020204" pitchFamily="34" charset="0"/>
                <a:cs typeface="Arial" panose="020B0604020202020204" pitchFamily="34" charset="0"/>
              </a:rPr>
              <a:t>👉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Visit our poster for details!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P1.2-093 </a:t>
            </a:r>
            <a:endParaRPr lang="en-US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46038C3-0DF4-53E6-6862-91A265765745}"/>
              </a:ext>
            </a:extLst>
          </p:cNvPr>
          <p:cNvSpPr txBox="1"/>
          <p:nvPr/>
        </p:nvSpPr>
        <p:spPr>
          <a:xfrm>
            <a:off x="3390933" y="-25979"/>
            <a:ext cx="7107793" cy="61338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tr-TR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New </a:t>
            </a:r>
            <a:r>
              <a:rPr lang="tr-TR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Dynamic</a:t>
            </a:r>
            <a:r>
              <a:rPr lang="tr-TR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Simulation</a:t>
            </a:r>
            <a:r>
              <a:rPr lang="tr-TR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tr-TR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tr-TR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Main Marmara </a:t>
            </a:r>
            <a:r>
              <a:rPr lang="tr-TR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Fault</a:t>
            </a:r>
            <a:r>
              <a:rPr lang="tr-TR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Earthquake</a:t>
            </a:r>
            <a:r>
              <a:rPr lang="tr-TR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through</a:t>
            </a:r>
            <a:r>
              <a:rPr lang="tr-TR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Incorporation</a:t>
            </a:r>
            <a:r>
              <a:rPr lang="tr-TR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tr-TR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Stress</a:t>
            </a:r>
            <a:r>
              <a:rPr lang="tr-TR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Perturbation</a:t>
            </a:r>
            <a:r>
              <a:rPr lang="tr-TR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due</a:t>
            </a:r>
            <a:r>
              <a:rPr lang="tr-TR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tr-TR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1912 </a:t>
            </a:r>
            <a:r>
              <a:rPr lang="tr-TR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Ganos</a:t>
            </a:r>
            <a:r>
              <a:rPr lang="tr-TR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tr-TR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1999 İzmit </a:t>
            </a:r>
            <a:r>
              <a:rPr lang="tr-TR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Earthquakes</a:t>
            </a:r>
            <a:r>
              <a:rPr lang="tr-TR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tr-TR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Interseismic</a:t>
            </a:r>
            <a:r>
              <a:rPr lang="tr-TR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Stress</a:t>
            </a:r>
            <a:r>
              <a:rPr lang="tr-TR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1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Load</a:t>
            </a:r>
            <a:endParaRPr lang="en-TR" sz="12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3">
                <a:extLst>
                  <a:ext uri="{FF2B5EF4-FFF2-40B4-BE49-F238E27FC236}">
                    <a16:creationId xmlns:a16="http://schemas.microsoft.com/office/drawing/2014/main" id="{30ACF61A-7393-7163-53B9-BC1F3DF54D87}"/>
                  </a:ext>
                </a:extLst>
              </p:cNvPr>
              <p:cNvSpPr txBox="1"/>
              <p:nvPr/>
            </p:nvSpPr>
            <p:spPr>
              <a:xfrm>
                <a:off x="2522483" y="696395"/>
                <a:ext cx="828716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/>
                <a:r>
                  <a:rPr lang="tr-TR" sz="1200" dirty="0">
                    <a:solidFill>
                      <a:srgbClr val="1A3A64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Yasemin KORKUSUZ ÖZTÜRK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1200" i="1" smtClean="0">
                            <a:solidFill>
                              <a:srgbClr val="1A3A64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tr-TR" sz="1200" b="0" i="1" smtClean="0">
                            <a:solidFill>
                              <a:srgbClr val="1A3A64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  <m:sup>
                        <m:r>
                          <a:rPr lang="tr-TR" sz="1200" b="0" i="1" smtClean="0">
                            <a:solidFill>
                              <a:srgbClr val="1A3A64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tr-TR" sz="1200" dirty="0">
                    <a:solidFill>
                      <a:srgbClr val="1A3A64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Nurcan MERAL ÖZEL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1200" i="1" smtClean="0">
                            <a:solidFill>
                              <a:srgbClr val="1A3A6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tr-TR" sz="1200" i="1">
                            <a:solidFill>
                              <a:srgbClr val="1A3A6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  <m:sup>
                        <m:r>
                          <a:rPr lang="tr-TR" sz="1200" b="0" i="1" smtClean="0">
                            <a:solidFill>
                              <a:srgbClr val="1A3A6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sz="1200" dirty="0">
                    <a:solidFill>
                      <a:srgbClr val="1A3A64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Ali Özgün KONCA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1200" i="1">
                            <a:solidFill>
                              <a:srgbClr val="1A3A6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tr-TR" sz="1200" i="1">
                            <a:solidFill>
                              <a:srgbClr val="1A3A6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  <m:sup>
                        <m:r>
                          <a:rPr lang="tr-TR" sz="1200" b="0" i="1" smtClean="0">
                            <a:solidFill>
                              <a:srgbClr val="1A3A6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sz="1200" dirty="0">
                    <a:solidFill>
                      <a:srgbClr val="1A3A64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Şevket ÖZDEN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1200" i="1">
                            <a:solidFill>
                              <a:srgbClr val="1A3A6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tr-TR" sz="1200" i="1">
                            <a:solidFill>
                              <a:srgbClr val="1A3A6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  <m:sup>
                        <m:r>
                          <a:rPr lang="tr-TR" sz="1200" b="0" i="1" smtClean="0">
                            <a:solidFill>
                              <a:srgbClr val="1A3A6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tr-TR" sz="1200" b="0" i="1" smtClean="0">
                        <a:solidFill>
                          <a:srgbClr val="1A3A6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tr-TR" sz="1200" dirty="0">
                    <a:solidFill>
                      <a:srgbClr val="1A3A64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and Semih ERGİNTAV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1200" i="1">
                            <a:solidFill>
                              <a:srgbClr val="1A3A6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tr-TR" sz="1200" i="1">
                            <a:solidFill>
                              <a:srgbClr val="1A3A6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  <m:sup>
                        <m:r>
                          <a:rPr lang="tr-TR" sz="1200" b="0" i="1" smtClean="0">
                            <a:solidFill>
                              <a:srgbClr val="1A3A6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en-TR" sz="1200" dirty="0">
                  <a:solidFill>
                    <a:srgbClr val="1A3A64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3">
                <a:extLst>
                  <a:ext uri="{FF2B5EF4-FFF2-40B4-BE49-F238E27FC236}">
                    <a16:creationId xmlns:a16="http://schemas.microsoft.com/office/drawing/2014/main" id="{30ACF61A-7393-7163-53B9-BC1F3DF54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483" y="696395"/>
                <a:ext cx="8287166" cy="369332"/>
              </a:xfrm>
              <a:prstGeom prst="rect">
                <a:avLst/>
              </a:prstGeom>
              <a:blipFill>
                <a:blip r:embed="rId5"/>
                <a:stretch>
                  <a:fillRect l="-1070" t="-13333" r="-306"/>
                </a:stretch>
              </a:blipFill>
            </p:spPr>
            <p:txBody>
              <a:bodyPr/>
              <a:lstStyle/>
              <a:p>
                <a:r>
                  <a:rPr lang="en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413DDD5F-0FF1-42C8-C5A3-59D44C2F9334}"/>
              </a:ext>
            </a:extLst>
          </p:cNvPr>
          <p:cNvSpPr txBox="1">
            <a:spLocks/>
          </p:cNvSpPr>
          <p:nvPr/>
        </p:nvSpPr>
        <p:spPr>
          <a:xfrm>
            <a:off x="11461200" y="-116186"/>
            <a:ext cx="762000" cy="115918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P1.2-093 </a:t>
            </a:r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EBYÜ Kurumsal Kimlik – Kurumsal İletişim Koordinatörlüğü">
            <a:extLst>
              <a:ext uri="{FF2B5EF4-FFF2-40B4-BE49-F238E27FC236}">
                <a16:creationId xmlns:a16="http://schemas.microsoft.com/office/drawing/2014/main" id="{E2D05FA1-58E2-680C-E8A9-50D1A04C9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860" y="6211584"/>
            <a:ext cx="546922" cy="54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B3F0A7-15F9-82CE-3EF5-C6742C314C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98494" y="6211584"/>
            <a:ext cx="552654" cy="5517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143CA8-E63D-7800-3A0C-930F31C332AE}"/>
                  </a:ext>
                </a:extLst>
              </p:cNvPr>
              <p:cNvSpPr txBox="1"/>
              <p:nvPr/>
            </p:nvSpPr>
            <p:spPr>
              <a:xfrm>
                <a:off x="1993680" y="968922"/>
                <a:ext cx="9525718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sz="1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1400" b="0" i="1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tr-TR" sz="1400" b="0" i="1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tr-TR" sz="1400" b="0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Erzincan </a:t>
                </a:r>
                <a:r>
                  <a:rPr lang="en-GB" sz="1400" noProof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Binali</a:t>
                </a:r>
                <a:r>
                  <a:rPr lang="en-GB" sz="14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400" noProof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Yıldırım</a:t>
                </a:r>
                <a:r>
                  <a:rPr lang="en-GB" sz="14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 University, Earthquake Technologies Institute, Earth Sciences Engineering, Erzincan, </a:t>
                </a:r>
                <a:r>
                  <a:rPr lang="en-GB" sz="1400" noProof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Türkiye</a:t>
                </a:r>
                <a:endParaRPr lang="en-GB" sz="1400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1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tr-T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noProof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Boğaziçi</a:t>
                </a:r>
                <a:r>
                  <a:rPr lang="en-GB" sz="14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 University, </a:t>
                </a:r>
                <a:r>
                  <a:rPr lang="en-GB" sz="1400" noProof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Kandilli</a:t>
                </a:r>
                <a:r>
                  <a:rPr lang="en-GB" sz="14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 Observatory and Earthquake Research Institute, Geophysics, İstanbul, </a:t>
                </a:r>
                <a:r>
                  <a:rPr lang="en-GB" sz="1400" noProof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Türkiye</a:t>
                </a:r>
                <a:endParaRPr lang="en-GB" sz="1400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1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tr-TR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Erzincan </a:t>
                </a:r>
                <a:r>
                  <a:rPr lang="en-GB" sz="1400" noProof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Binali</a:t>
                </a:r>
                <a:r>
                  <a:rPr lang="en-GB" sz="14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400" noProof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Yıldırım</a:t>
                </a:r>
                <a:r>
                  <a:rPr lang="en-GB" sz="14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 University, Earthquake Technologies Institute, Earthquake Engineering, Erzincan, </a:t>
                </a:r>
                <a:r>
                  <a:rPr lang="en-GB" sz="1400" noProof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Türkiye</a:t>
                </a:r>
                <a:endParaRPr lang="en-GB" sz="1400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1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tr-TR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tr-TR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noProof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Boğaziçi</a:t>
                </a:r>
                <a:r>
                  <a:rPr lang="en-GB" sz="14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 University, </a:t>
                </a:r>
                <a:r>
                  <a:rPr lang="en-GB" sz="1400" noProof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Kandilli</a:t>
                </a:r>
                <a:r>
                  <a:rPr lang="en-GB" sz="14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 Observatory and Earthquake Research Institute, Geodesy, İstanbul, </a:t>
                </a:r>
                <a:r>
                  <a:rPr lang="en-GB" sz="1400" noProof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Türkiye</a:t>
                </a:r>
                <a:endParaRPr lang="en-GB" sz="1400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143CA8-E63D-7800-3A0C-930F31C33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680" y="968922"/>
                <a:ext cx="9525718" cy="954107"/>
              </a:xfrm>
              <a:prstGeom prst="rect">
                <a:avLst/>
              </a:prstGeom>
              <a:blipFill>
                <a:blip r:embed="rId8"/>
                <a:stretch>
                  <a:fillRect t="-1316" b="-5263"/>
                </a:stretch>
              </a:blipFill>
            </p:spPr>
            <p:txBody>
              <a:bodyPr/>
              <a:lstStyle/>
              <a:p>
                <a:r>
                  <a:rPr lang="en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2261B44F-480F-F905-D64E-592F21FFBD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" t="72806" r="47986" b="3919"/>
          <a:stretch/>
        </p:blipFill>
        <p:spPr>
          <a:xfrm>
            <a:off x="8272556" y="4350720"/>
            <a:ext cx="3422499" cy="1696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0C70FEC-2DA7-3DE6-69F8-761294179277}"/>
              </a:ext>
            </a:extLst>
          </p:cNvPr>
          <p:cNvSpPr/>
          <p:nvPr/>
        </p:nvSpPr>
        <p:spPr>
          <a:xfrm>
            <a:off x="10041659" y="3073638"/>
            <a:ext cx="457067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FF0000"/>
                </a:solidFill>
              </a:rPr>
              <a:t>?</a:t>
            </a:r>
            <a:endParaRPr lang="en-US" sz="4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49860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0" id="{B10BD66C-21F9-4157-B933-30628F4A9519}" vid="{DD404FFB-B75E-47E1-8111-81B4DCD922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eb0b889-53f4-4e3a-9b3f-a04468ed6d76}" enabled="0" method="" siteId="{beb0b889-53f4-4e3a-9b3f-a04468ed6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102</TotalTime>
  <Words>211</Words>
  <Application>Microsoft Macintosh PowerPoint</Application>
  <PresentationFormat>Widescreen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Cambria Math</vt:lpstr>
      <vt:lpstr>Wingdings</vt:lpstr>
      <vt:lpstr>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Yasemin KORKUSUZ ÖZTÜRK</dc:creator>
  <cp:lastModifiedBy>Yasemin KORKUSUZ ÖZTÜRK</cp:lastModifiedBy>
  <cp:revision>10</cp:revision>
  <dcterms:created xsi:type="dcterms:W3CDTF">2025-08-28T11:23:19Z</dcterms:created>
  <dcterms:modified xsi:type="dcterms:W3CDTF">2025-08-29T11:52:04Z</dcterms:modified>
</cp:coreProperties>
</file>