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90" r:id="rId2"/>
    <p:sldId id="289" r:id="rId3"/>
    <p:sldId id="292" r:id="rId4"/>
    <p:sldId id="294" r:id="rId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Cover Slide" id="{CB344858-E8AC-4DD0-9C92-E279453233AB}">
          <p14:sldIdLst>
            <p14:sldId id="290"/>
          </p14:sldIdLst>
        </p14:section>
        <p14:section name="Presentation Templates" id="{D2292F85-605D-492F-8D07-424F5669A7C3}">
          <p14:sldIdLst>
            <p14:sldId id="289"/>
            <p14:sldId id="292"/>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A64"/>
    <a:srgbClr val="EEEEE4"/>
    <a:srgbClr val="1B3B65"/>
    <a:srgbClr val="657990"/>
    <a:srgbClr val="A0ABB4"/>
    <a:srgbClr val="BCCBD9"/>
    <a:srgbClr val="326296"/>
    <a:srgbClr val="8B98AD"/>
    <a:srgbClr val="8AA9CA"/>
    <a:srgbClr val="7583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5332" autoAdjust="0"/>
  </p:normalViewPr>
  <p:slideViewPr>
    <p:cSldViewPr snapToGrid="0">
      <p:cViewPr>
        <p:scale>
          <a:sx n="75" d="100"/>
          <a:sy n="75" d="100"/>
        </p:scale>
        <p:origin x="926"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27A41B-38FC-4619-9051-846E27F251A9}" type="datetimeFigureOut">
              <a:rPr lang="de-AT" smtClean="0"/>
              <a:t>16.08.2025</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7FC818-4CE7-4808-81BE-9D7329DB0D9E}" type="slidenum">
              <a:rPr lang="de-AT" smtClean="0"/>
              <a:t>‹#›</a:t>
            </a:fld>
            <a:endParaRPr lang="de-A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6D7FC818-4CE7-4808-81BE-9D7329DB0D9E}" type="slidenum">
              <a:rPr lang="de-AT" smtClean="0"/>
              <a:t>1</a:t>
            </a:fld>
            <a:endParaRPr lang="de-A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6D7FC818-4CE7-4808-81BE-9D7329DB0D9E}" type="slidenum">
              <a:rPr lang="de-AT" smtClean="0"/>
              <a:t>2</a:t>
            </a:fld>
            <a:endParaRPr lang="de-A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6D7FC818-4CE7-4808-81BE-9D7329DB0D9E}" type="slidenum">
              <a:rPr lang="de-AT" smtClean="0"/>
              <a:t>3</a:t>
            </a:fld>
            <a:endParaRPr lang="de-A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6D7FC818-4CE7-4808-81BE-9D7329DB0D9E}" type="slidenum">
              <a:rPr lang="de-AT" smtClean="0"/>
              <a:t>4</a:t>
            </a:fld>
            <a:endParaRPr lang="de-AT"/>
          </a:p>
        </p:txBody>
      </p:sp>
    </p:spTree>
    <p:extLst>
      <p:ext uri="{BB962C8B-B14F-4D97-AF65-F5344CB8AC3E}">
        <p14:creationId xmlns:p14="http://schemas.microsoft.com/office/powerpoint/2010/main" val="2125955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AT"/>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
        <p:nvSpPr>
          <p:cNvPr id="4" name="Datumsplatzhalter 3"/>
          <p:cNvSpPr>
            <a:spLocks noGrp="1"/>
          </p:cNvSpPr>
          <p:nvPr>
            <p:ph type="dt" sz="half" idx="10"/>
          </p:nvPr>
        </p:nvSpPr>
        <p:spPr/>
        <p:txBody>
          <a:bodyPr/>
          <a:lstStyle/>
          <a:p>
            <a:fld id="{1EC53ECD-B825-4F55-A5A8-30C373CC45F4}" type="datetimeFigureOut">
              <a:rPr lang="de-AT" smtClean="0"/>
              <a:t>16.08.2025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140CB131-CF9C-4FCC-B1B5-5C6A9C74ECB9}" type="slidenum">
              <a:rPr lang="de-AT" smtClean="0"/>
              <a:t>‹#›</a:t>
            </a:fld>
            <a:endParaRPr lang="de-A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AT"/>
          </a:p>
        </p:txBody>
      </p:sp>
      <p:sp>
        <p:nvSpPr>
          <p:cNvPr id="3" name="Vertikaler Textplatzhalt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umsplatzhalter 3"/>
          <p:cNvSpPr>
            <a:spLocks noGrp="1"/>
          </p:cNvSpPr>
          <p:nvPr>
            <p:ph type="dt" sz="half" idx="10"/>
          </p:nvPr>
        </p:nvSpPr>
        <p:spPr/>
        <p:txBody>
          <a:bodyPr/>
          <a:lstStyle/>
          <a:p>
            <a:fld id="{1EC53ECD-B825-4F55-A5A8-30C373CC45F4}" type="datetimeFigureOut">
              <a:rPr lang="de-AT" smtClean="0"/>
              <a:t>16.08.2025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140CB131-CF9C-4FCC-B1B5-5C6A9C74ECB9}" type="slidenum">
              <a:rPr lang="de-AT" smtClean="0"/>
              <a:t>‹#›</a:t>
            </a:fld>
            <a:endParaRPr lang="de-A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en-US"/>
              <a:t>Click to edit Master title style</a:t>
            </a:r>
            <a:endParaRPr lang="de-AT"/>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umsplatzhalter 3"/>
          <p:cNvSpPr>
            <a:spLocks noGrp="1"/>
          </p:cNvSpPr>
          <p:nvPr>
            <p:ph type="dt" sz="half" idx="10"/>
          </p:nvPr>
        </p:nvSpPr>
        <p:spPr/>
        <p:txBody>
          <a:bodyPr/>
          <a:lstStyle/>
          <a:p>
            <a:fld id="{1EC53ECD-B825-4F55-A5A8-30C373CC45F4}" type="datetimeFigureOut">
              <a:rPr lang="de-AT" smtClean="0"/>
              <a:t>16.08.2025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140CB131-CF9C-4FCC-B1B5-5C6A9C74ECB9}" type="slidenum">
              <a:rPr lang="de-AT" smtClean="0"/>
              <a:t>‹#›</a:t>
            </a:fld>
            <a:endParaRPr lang="de-A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AT"/>
          </a:p>
        </p:txBody>
      </p:sp>
      <p:sp>
        <p:nvSpPr>
          <p:cNvPr id="3" name="Inhaltsplatzhalt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umsplatzhalter 3"/>
          <p:cNvSpPr>
            <a:spLocks noGrp="1"/>
          </p:cNvSpPr>
          <p:nvPr>
            <p:ph type="dt" sz="half" idx="10"/>
          </p:nvPr>
        </p:nvSpPr>
        <p:spPr/>
        <p:txBody>
          <a:bodyPr/>
          <a:lstStyle/>
          <a:p>
            <a:fld id="{1EC53ECD-B825-4F55-A5A8-30C373CC45F4}" type="datetimeFigureOut">
              <a:rPr lang="de-AT" smtClean="0"/>
              <a:t>16.08.2025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140CB131-CF9C-4FCC-B1B5-5C6A9C74ECB9}" type="slidenum">
              <a:rPr lang="de-AT" smtClean="0"/>
              <a:t>‹#›</a:t>
            </a:fld>
            <a:endParaRPr lang="de-A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AT"/>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umsplatzhalter 3"/>
          <p:cNvSpPr>
            <a:spLocks noGrp="1"/>
          </p:cNvSpPr>
          <p:nvPr>
            <p:ph type="dt" sz="half" idx="10"/>
          </p:nvPr>
        </p:nvSpPr>
        <p:spPr/>
        <p:txBody>
          <a:bodyPr/>
          <a:lstStyle/>
          <a:p>
            <a:fld id="{1EC53ECD-B825-4F55-A5A8-30C373CC45F4}" type="datetimeFigureOut">
              <a:rPr lang="de-AT" smtClean="0"/>
              <a:t>16.08.2025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140CB131-CF9C-4FCC-B1B5-5C6A9C74ECB9}" type="slidenum">
              <a:rPr lang="de-AT" smtClean="0"/>
              <a:t>‹#›</a:t>
            </a:fld>
            <a:endParaRPr lang="de-A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AT"/>
          </a:p>
        </p:txBody>
      </p:sp>
      <p:sp>
        <p:nvSpPr>
          <p:cNvPr id="3" name="Inhaltsplatzhalt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Inhaltsplatzhalt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Datumsplatzhalter 4"/>
          <p:cNvSpPr>
            <a:spLocks noGrp="1"/>
          </p:cNvSpPr>
          <p:nvPr>
            <p:ph type="dt" sz="half" idx="10"/>
          </p:nvPr>
        </p:nvSpPr>
        <p:spPr/>
        <p:txBody>
          <a:bodyPr/>
          <a:lstStyle/>
          <a:p>
            <a:fld id="{1EC53ECD-B825-4F55-A5A8-30C373CC45F4}" type="datetimeFigureOut">
              <a:rPr lang="de-AT" smtClean="0"/>
              <a:t>16.08.2025</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140CB131-CF9C-4FCC-B1B5-5C6A9C74ECB9}" type="slidenum">
              <a:rPr lang="de-AT" smtClean="0"/>
              <a:t>‹#›</a:t>
            </a:fld>
            <a:endParaRPr lang="de-A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en-US"/>
              <a:t>Click to edit Master title style</a:t>
            </a:r>
            <a:endParaRPr lang="de-AT"/>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Inhaltsplatzhalt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Inhaltsplatzhalt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Datumsplatzhalter 6"/>
          <p:cNvSpPr>
            <a:spLocks noGrp="1"/>
          </p:cNvSpPr>
          <p:nvPr>
            <p:ph type="dt" sz="half" idx="10"/>
          </p:nvPr>
        </p:nvSpPr>
        <p:spPr/>
        <p:txBody>
          <a:bodyPr/>
          <a:lstStyle/>
          <a:p>
            <a:fld id="{1EC53ECD-B825-4F55-A5A8-30C373CC45F4}" type="datetimeFigureOut">
              <a:rPr lang="de-AT" smtClean="0"/>
              <a:t>16.08.2025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140CB131-CF9C-4FCC-B1B5-5C6A9C74ECB9}" type="slidenum">
              <a:rPr lang="de-AT" smtClean="0"/>
              <a:t>‹#›</a:t>
            </a:fld>
            <a:endParaRPr lang="de-A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AT"/>
          </a:p>
        </p:txBody>
      </p:sp>
      <p:sp>
        <p:nvSpPr>
          <p:cNvPr id="3" name="Datumsplatzhalter 2"/>
          <p:cNvSpPr>
            <a:spLocks noGrp="1"/>
          </p:cNvSpPr>
          <p:nvPr>
            <p:ph type="dt" sz="half" idx="10"/>
          </p:nvPr>
        </p:nvSpPr>
        <p:spPr/>
        <p:txBody>
          <a:bodyPr/>
          <a:lstStyle/>
          <a:p>
            <a:fld id="{1EC53ECD-B825-4F55-A5A8-30C373CC45F4}" type="datetimeFigureOut">
              <a:rPr lang="de-AT" smtClean="0"/>
              <a:t>16.08.2025</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140CB131-CF9C-4FCC-B1B5-5C6A9C74ECB9}" type="slidenum">
              <a:rPr lang="de-AT" smtClean="0"/>
              <a:t>‹#›</a:t>
            </a:fld>
            <a:endParaRPr lang="de-A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EC53ECD-B825-4F55-A5A8-30C373CC45F4}" type="datetimeFigureOut">
              <a:rPr lang="de-AT" smtClean="0"/>
              <a:t>16.08.2025</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140CB131-CF9C-4FCC-B1B5-5C6A9C74ECB9}" type="slidenum">
              <a:rPr lang="de-AT" smtClean="0"/>
              <a:t>‹#›</a:t>
            </a:fld>
            <a:endParaRPr lang="de-A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AT"/>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umsplatzhalter 4"/>
          <p:cNvSpPr>
            <a:spLocks noGrp="1"/>
          </p:cNvSpPr>
          <p:nvPr>
            <p:ph type="dt" sz="half" idx="10"/>
          </p:nvPr>
        </p:nvSpPr>
        <p:spPr/>
        <p:txBody>
          <a:bodyPr/>
          <a:lstStyle/>
          <a:p>
            <a:fld id="{1EC53ECD-B825-4F55-A5A8-30C373CC45F4}" type="datetimeFigureOut">
              <a:rPr lang="de-AT" smtClean="0"/>
              <a:t>16.08.2025</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140CB131-CF9C-4FCC-B1B5-5C6A9C74ECB9}" type="slidenum">
              <a:rPr lang="de-AT" smtClean="0"/>
              <a:t>‹#›</a:t>
            </a:fld>
            <a:endParaRPr lang="de-A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AT"/>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umsplatzhalter 4"/>
          <p:cNvSpPr>
            <a:spLocks noGrp="1"/>
          </p:cNvSpPr>
          <p:nvPr>
            <p:ph type="dt" sz="half" idx="10"/>
          </p:nvPr>
        </p:nvSpPr>
        <p:spPr/>
        <p:txBody>
          <a:bodyPr/>
          <a:lstStyle/>
          <a:p>
            <a:fld id="{1EC53ECD-B825-4F55-A5A8-30C373CC45F4}" type="datetimeFigureOut">
              <a:rPr lang="de-AT" smtClean="0"/>
              <a:t>16.08.2025</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140CB131-CF9C-4FCC-B1B5-5C6A9C74ECB9}" type="slidenum">
              <a:rPr lang="de-AT" smtClean="0"/>
              <a:t>‹#›</a:t>
            </a:fld>
            <a:endParaRPr lang="de-A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C53ECD-B825-4F55-A5A8-30C373CC45F4}" type="datetimeFigureOut">
              <a:rPr lang="de-AT" smtClean="0"/>
              <a:t>16.08.2025</a:t>
            </a:fld>
            <a:endParaRPr lang="de-AT"/>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AT"/>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CB131-CF9C-4FCC-B1B5-5C6A9C74ECB9}" type="slidenum">
              <a:rPr lang="de-AT" smtClean="0"/>
              <a:t>‹#›</a:t>
            </a:fld>
            <a:endParaRPr lang="de-A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www.ctbto.org/resources/for-researchers-experts/vdec"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3"/>
          <p:cNvSpPr txBox="1"/>
          <p:nvPr/>
        </p:nvSpPr>
        <p:spPr>
          <a:xfrm>
            <a:off x="895350" y="1112363"/>
            <a:ext cx="10325100" cy="1394460"/>
          </a:xfrm>
          <a:prstGeom prst="rect">
            <a:avLst/>
          </a:prstGeom>
          <a:noFill/>
        </p:spPr>
        <p:txBody>
          <a:bodyPr wrap="square" lIns="0" tIns="0" rIns="0" bIns="0" rtlCol="0" anchor="ctr">
            <a:normAutofit fontScale="40000" lnSpcReduction="20000"/>
          </a:bodyPr>
          <a:lstStyle/>
          <a:p>
            <a:pPr algn="ctr"/>
            <a:r>
              <a:rPr lang="en-GB" sz="8800" b="1" dirty="0">
                <a:solidFill>
                  <a:srgbClr val="1A3A64"/>
                </a:solidFill>
                <a:latin typeface="Arial" panose="02080604020202020204" pitchFamily="34" charset="0"/>
                <a:cs typeface="Arial" panose="02080604020202020204" pitchFamily="34" charset="0"/>
              </a:rPr>
              <a:t>Moment Tensor Inversion for Moderate to Strong</a:t>
            </a:r>
            <a:r>
              <a:rPr lang="en-US" altLang="en-GB" sz="8800" b="1" dirty="0">
                <a:solidFill>
                  <a:srgbClr val="1A3A64"/>
                </a:solidFill>
                <a:latin typeface="Arial" panose="02080604020202020204" pitchFamily="34" charset="0"/>
                <a:cs typeface="Arial" panose="02080604020202020204" pitchFamily="34" charset="0"/>
              </a:rPr>
              <a:t> </a:t>
            </a:r>
            <a:r>
              <a:rPr lang="en-GB" sz="8800" b="1" dirty="0">
                <a:solidFill>
                  <a:srgbClr val="1A3A64"/>
                </a:solidFill>
                <a:latin typeface="Arial" panose="02080604020202020204" pitchFamily="34" charset="0"/>
                <a:cs typeface="Arial" panose="02080604020202020204" pitchFamily="34" charset="0"/>
              </a:rPr>
              <a:t>Earthquakes in Albania and Surrounding Region</a:t>
            </a:r>
          </a:p>
          <a:p>
            <a:pPr algn="ctr"/>
            <a:r>
              <a:rPr lang="en-GB" sz="8800" b="1" dirty="0">
                <a:solidFill>
                  <a:srgbClr val="1A3A64"/>
                </a:solidFill>
                <a:latin typeface="Arial" panose="02080604020202020204" pitchFamily="34" charset="0"/>
                <a:cs typeface="Arial" panose="02080604020202020204" pitchFamily="34" charset="0"/>
              </a:rPr>
              <a:t>Using Grond</a:t>
            </a:r>
          </a:p>
        </p:txBody>
      </p:sp>
      <p:sp>
        <p:nvSpPr>
          <p:cNvPr id="10" name="Title 1"/>
          <p:cNvSpPr txBox="1"/>
          <p:nvPr/>
        </p:nvSpPr>
        <p:spPr>
          <a:xfrm>
            <a:off x="1011909" y="-2006970"/>
            <a:ext cx="8021508" cy="559293"/>
          </a:xfrm>
          <a:prstGeom prst="rect">
            <a:avLst/>
          </a:prstGeom>
        </p:spPr>
        <p:txBody>
          <a:bodyPr anchor="t"/>
          <a:lstStyle>
            <a:defPPr>
              <a:defRPr lang="de-DE"/>
            </a:defPPr>
            <a:lvl1pPr>
              <a:lnSpc>
                <a:spcPct val="90000"/>
              </a:lnSpc>
              <a:spcBef>
                <a:spcPct val="0"/>
              </a:spcBef>
              <a:buNone/>
              <a:defRPr b="1">
                <a:solidFill>
                  <a:srgbClr val="1A3A64"/>
                </a:solidFill>
                <a:latin typeface="Arial" panose="02080604020202020204" pitchFamily="34" charset="0"/>
                <a:ea typeface="+mj-ea"/>
                <a:cs typeface="Arial" panose="02080604020202020204" pitchFamily="34" charset="0"/>
              </a:defRPr>
            </a:lvl1pPr>
          </a:lstStyle>
          <a:p>
            <a:r>
              <a:rPr lang="en-US" dirty="0"/>
              <a:t>Introduction Slide Title goes here</a:t>
            </a:r>
            <a:r>
              <a:rPr lang="de-AT" dirty="0"/>
              <a:t> </a:t>
            </a:r>
            <a:r>
              <a:rPr lang="en-US" sz="1800" b="1" dirty="0">
                <a:solidFill>
                  <a:srgbClr val="1A3A64"/>
                </a:solidFill>
                <a:latin typeface="Arial" panose="02080604020202020204" pitchFamily="34" charset="0"/>
                <a:cs typeface="Arial" panose="02080604020202020204" pitchFamily="34" charset="0"/>
              </a:rPr>
              <a:t>[Font: Arial Bold/Size: 1</a:t>
            </a:r>
            <a:r>
              <a:rPr lang="de-AT" sz="1800" b="1" dirty="0">
                <a:solidFill>
                  <a:srgbClr val="1A3A64"/>
                </a:solidFill>
                <a:latin typeface="Arial" panose="02080604020202020204" pitchFamily="34" charset="0"/>
                <a:cs typeface="Arial" panose="02080604020202020204" pitchFamily="34" charset="0"/>
              </a:rPr>
              <a:t>6</a:t>
            </a:r>
            <a:r>
              <a:rPr lang="en-US" sz="1800" b="1" dirty="0">
                <a:solidFill>
                  <a:srgbClr val="1A3A64"/>
                </a:solidFill>
                <a:latin typeface="Arial" panose="02080604020202020204" pitchFamily="34" charset="0"/>
                <a:cs typeface="Arial" panose="02080604020202020204" pitchFamily="34" charset="0"/>
              </a:rPr>
              <a:t>]</a:t>
            </a:r>
            <a:endParaRPr lang="en-US" dirty="0"/>
          </a:p>
        </p:txBody>
      </p:sp>
      <p:sp>
        <p:nvSpPr>
          <p:cNvPr id="26" name="Title 1"/>
          <p:cNvSpPr txBox="1"/>
          <p:nvPr/>
        </p:nvSpPr>
        <p:spPr>
          <a:xfrm>
            <a:off x="11490959" y="855555"/>
            <a:ext cx="701041" cy="396586"/>
          </a:xfrm>
          <a:prstGeom prst="rect">
            <a:avLst/>
          </a:prstGeom>
        </p:spPr>
        <p:txBody>
          <a:bodyPr lIns="0" tIns="0" rIns="0" bIns="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50" b="1" dirty="0" err="1">
                <a:solidFill>
                  <a:srgbClr val="1B3B65"/>
                </a:solidFill>
                <a:latin typeface="Arial" panose="02080604020202020204" pitchFamily="34" charset="0"/>
                <a:cs typeface="Arial" panose="02080604020202020204" pitchFamily="34" charset="0"/>
              </a:rPr>
              <a:t>P1.2-275</a:t>
            </a:r>
          </a:p>
        </p:txBody>
      </p:sp>
      <p:sp>
        <p:nvSpPr>
          <p:cNvPr id="3" name="TextBox 3"/>
          <p:cNvSpPr txBox="1"/>
          <p:nvPr/>
        </p:nvSpPr>
        <p:spPr>
          <a:xfrm>
            <a:off x="1011909" y="2547639"/>
            <a:ext cx="10272988" cy="502511"/>
          </a:xfrm>
          <a:prstGeom prst="rect">
            <a:avLst/>
          </a:prstGeom>
          <a:noFill/>
        </p:spPr>
        <p:txBody>
          <a:bodyPr wrap="square" lIns="0" tIns="0" rIns="0" bIns="0" rtlCol="0" anchor="ctr">
            <a:normAutofit/>
          </a:bodyPr>
          <a:lstStyle/>
          <a:p>
            <a:pPr algn="ctr"/>
            <a:r>
              <a:rPr lang="en-US" altLang="en-GB" dirty="0">
                <a:solidFill>
                  <a:srgbClr val="1A3A64"/>
                </a:solidFill>
                <a:latin typeface="Arial" panose="02080604020202020204" pitchFamily="34" charset="0"/>
                <a:cs typeface="Arial" panose="02080604020202020204" pitchFamily="34" charset="0"/>
              </a:rPr>
              <a:t>O</a:t>
            </a:r>
            <a:r>
              <a:rPr lang="en-GB" dirty="0">
                <a:solidFill>
                  <a:srgbClr val="1A3A64"/>
                </a:solidFill>
                <a:latin typeface="Arial" panose="02080604020202020204" pitchFamily="34" charset="0"/>
                <a:cs typeface="Arial" panose="02080604020202020204" pitchFamily="34" charset="0"/>
              </a:rPr>
              <a:t>. </a:t>
            </a:r>
            <a:r>
              <a:rPr lang="en-US" altLang="en-GB" dirty="0">
                <a:solidFill>
                  <a:srgbClr val="1A3A64"/>
                </a:solidFill>
                <a:latin typeface="Arial" panose="02080604020202020204" pitchFamily="34" charset="0"/>
                <a:cs typeface="Arial" panose="02080604020202020204" pitchFamily="34" charset="0"/>
              </a:rPr>
              <a:t>Gjuzi</a:t>
            </a:r>
            <a:r>
              <a:rPr lang="en-GB" dirty="0">
                <a:solidFill>
                  <a:srgbClr val="1A3A64"/>
                </a:solidFill>
                <a:latin typeface="Arial" panose="02080604020202020204" pitchFamily="34" charset="0"/>
                <a:cs typeface="Arial" panose="02080604020202020204" pitchFamily="34" charset="0"/>
              </a:rPr>
              <a:t>, </a:t>
            </a:r>
            <a:r>
              <a:rPr lang="en-US" altLang="en-GB" dirty="0">
                <a:solidFill>
                  <a:srgbClr val="1A3A64"/>
                </a:solidFill>
                <a:latin typeface="Arial" panose="02080604020202020204" pitchFamily="34" charset="0"/>
                <a:cs typeface="Arial" panose="02080604020202020204" pitchFamily="34" charset="0"/>
              </a:rPr>
              <a:t>D</a:t>
            </a:r>
            <a:r>
              <a:rPr lang="en-GB" dirty="0">
                <a:solidFill>
                  <a:srgbClr val="1A3A64"/>
                </a:solidFill>
                <a:latin typeface="Arial" panose="02080604020202020204" pitchFamily="34" charset="0"/>
                <a:cs typeface="Arial" panose="02080604020202020204" pitchFamily="34" charset="0"/>
              </a:rPr>
              <a:t>. </a:t>
            </a:r>
            <a:r>
              <a:rPr lang="en-US" altLang="en-GB" dirty="0">
                <a:solidFill>
                  <a:srgbClr val="1A3A64"/>
                </a:solidFill>
                <a:latin typeface="Arial" panose="02080604020202020204" pitchFamily="34" charset="0"/>
                <a:cs typeface="Arial" panose="02080604020202020204" pitchFamily="34" charset="0"/>
              </a:rPr>
              <a:t>Muçaj</a:t>
            </a:r>
            <a:r>
              <a:rPr lang="en-GB" dirty="0">
                <a:solidFill>
                  <a:srgbClr val="1A3A64"/>
                </a:solidFill>
                <a:latin typeface="Arial" panose="02080604020202020204" pitchFamily="34" charset="0"/>
                <a:cs typeface="Arial" panose="02080604020202020204" pitchFamily="34" charset="0"/>
              </a:rPr>
              <a:t>, </a:t>
            </a:r>
            <a:r>
              <a:rPr lang="en-US" altLang="en-GB" dirty="0">
                <a:solidFill>
                  <a:srgbClr val="1A3A64"/>
                </a:solidFill>
                <a:latin typeface="Arial" panose="02080604020202020204" pitchFamily="34" charset="0"/>
                <a:cs typeface="Arial" panose="02080604020202020204" pitchFamily="34" charset="0"/>
              </a:rPr>
              <a:t>Rr</a:t>
            </a:r>
            <a:r>
              <a:rPr lang="en-GB" dirty="0">
                <a:solidFill>
                  <a:srgbClr val="1A3A64"/>
                </a:solidFill>
                <a:latin typeface="Arial" panose="02080604020202020204" pitchFamily="34" charset="0"/>
                <a:cs typeface="Arial" panose="02080604020202020204" pitchFamily="34" charset="0"/>
              </a:rPr>
              <a:t>. </a:t>
            </a:r>
            <a:r>
              <a:rPr lang="en-US" altLang="en-GB" dirty="0">
                <a:solidFill>
                  <a:srgbClr val="1A3A64"/>
                </a:solidFill>
                <a:latin typeface="Arial" panose="02080604020202020204" pitchFamily="34" charset="0"/>
                <a:cs typeface="Arial" panose="02080604020202020204" pitchFamily="34" charset="0"/>
              </a:rPr>
              <a:t>Ormeni</a:t>
            </a:r>
            <a:r>
              <a:rPr lang="en-GB" dirty="0">
                <a:solidFill>
                  <a:srgbClr val="1A3A64"/>
                </a:solidFill>
                <a:latin typeface="Arial" panose="02080604020202020204" pitchFamily="34" charset="0"/>
                <a:cs typeface="Arial" panose="02080604020202020204" pitchFamily="34" charset="0"/>
              </a:rPr>
              <a:t> </a:t>
            </a:r>
            <a:endParaRPr lang="en-US" dirty="0">
              <a:solidFill>
                <a:srgbClr val="1A3A64"/>
              </a:solidFill>
              <a:latin typeface="Arial" panose="02080604020202020204" pitchFamily="34" charset="0"/>
              <a:cs typeface="Arial" panose="02080604020202020204" pitchFamily="34" charset="0"/>
            </a:endParaRPr>
          </a:p>
        </p:txBody>
      </p:sp>
      <p:sp>
        <p:nvSpPr>
          <p:cNvPr id="16" name="TextBox 3"/>
          <p:cNvSpPr txBox="1"/>
          <p:nvPr/>
        </p:nvSpPr>
        <p:spPr>
          <a:xfrm>
            <a:off x="895350" y="4293870"/>
            <a:ext cx="8725535" cy="1939290"/>
          </a:xfrm>
          <a:prstGeom prst="rect">
            <a:avLst/>
          </a:prstGeom>
          <a:noFill/>
        </p:spPr>
        <p:txBody>
          <a:bodyPr wrap="square" lIns="0" tIns="0" rIns="0" bIns="0" anchor="ctr" anchorCtr="0">
            <a:normAutofit/>
          </a:bodyPr>
          <a:lstStyle>
            <a:defPPr>
              <a:defRPr lang="de-DE"/>
            </a:defPPr>
            <a:lvl1pPr algn="just">
              <a:defRPr sz="1400" b="0" i="0">
                <a:effectLst/>
                <a:latin typeface="Arial" panose="02080604020202020204" pitchFamily="34" charset="0"/>
                <a:cs typeface="Arial" panose="02080604020202020204" pitchFamily="34" charset="0"/>
              </a:defRPr>
            </a:lvl1pPr>
          </a:lstStyle>
          <a:p>
            <a:r>
              <a:rPr lang="en-US" altLang="en-GB" dirty="0">
                <a:solidFill>
                  <a:srgbClr val="000000"/>
                </a:solidFill>
                <a:ea typeface="Calibri" panose="020F0502020204030204" pitchFamily="34" charset="0"/>
                <a:cs typeface="Times New Roman" panose="02020603050405020304" pitchFamily="18" charset="0"/>
              </a:rPr>
              <a:t>In this study, we use the probabilistic inversion framework </a:t>
            </a:r>
            <a:r>
              <a:rPr lang="en-US" altLang="en-GB" dirty="0" err="1">
                <a:solidFill>
                  <a:srgbClr val="000000"/>
                </a:solidFill>
                <a:ea typeface="Calibri" panose="020F0502020204030204" pitchFamily="34" charset="0"/>
                <a:cs typeface="Times New Roman" panose="02020603050405020304" pitchFamily="18" charset="0"/>
              </a:rPr>
              <a:t>Grond</a:t>
            </a:r>
            <a:r>
              <a:rPr lang="en-US" altLang="en-GB" dirty="0">
                <a:solidFill>
                  <a:srgbClr val="000000"/>
                </a:solidFill>
                <a:ea typeface="Calibri" panose="020F0502020204030204" pitchFamily="34" charset="0"/>
                <a:cs typeface="Times New Roman" panose="02020603050405020304" pitchFamily="18" charset="0"/>
              </a:rPr>
              <a:t> (part of the </a:t>
            </a:r>
            <a:r>
              <a:rPr lang="en-US" altLang="en-GB" dirty="0" err="1">
                <a:solidFill>
                  <a:srgbClr val="000000"/>
                </a:solidFill>
                <a:ea typeface="Calibri" panose="020F0502020204030204" pitchFamily="34" charset="0"/>
                <a:cs typeface="Times New Roman" panose="02020603050405020304" pitchFamily="18" charset="0"/>
              </a:rPr>
              <a:t>Pyrocko</a:t>
            </a:r>
            <a:r>
              <a:rPr lang="en-US" altLang="en-GB" dirty="0">
                <a:solidFill>
                  <a:srgbClr val="000000"/>
                </a:solidFill>
                <a:ea typeface="Calibri" panose="020F0502020204030204" pitchFamily="34" charset="0"/>
                <a:cs typeface="Times New Roman" panose="02020603050405020304" pitchFamily="18" charset="0"/>
              </a:rPr>
              <a:t> package) to analyze moderate-to-strong earthquakes (Mw 3.5–6.4) in Albania and the surrounding region. The results provide stable and reliable source parameters, highlighting </a:t>
            </a:r>
            <a:r>
              <a:rPr lang="en-US" altLang="en-GB" dirty="0" err="1">
                <a:solidFill>
                  <a:srgbClr val="000000"/>
                </a:solidFill>
                <a:ea typeface="Calibri" panose="020F0502020204030204" pitchFamily="34" charset="0"/>
                <a:cs typeface="Times New Roman" panose="02020603050405020304" pitchFamily="18" charset="0"/>
              </a:rPr>
              <a:t>Grond’s</a:t>
            </a:r>
            <a:r>
              <a:rPr lang="en-US" altLang="en-GB" dirty="0">
                <a:solidFill>
                  <a:srgbClr val="000000"/>
                </a:solidFill>
                <a:ea typeface="Calibri" panose="020F0502020204030204" pitchFamily="34" charset="0"/>
                <a:cs typeface="Times New Roman" panose="02020603050405020304" pitchFamily="18" charset="0"/>
              </a:rPr>
              <a:t> capability to investigate seismic events in a complex tectonic setting and to distinguish natural from anthropogenic earthquakes.</a:t>
            </a:r>
            <a:endParaRPr lang="de-AT" dirty="0"/>
          </a:p>
        </p:txBody>
      </p:sp>
      <p:sp>
        <p:nvSpPr>
          <p:cNvPr id="27" name="Textfeld 26"/>
          <p:cNvSpPr txBox="1"/>
          <p:nvPr/>
        </p:nvSpPr>
        <p:spPr>
          <a:xfrm>
            <a:off x="947462" y="2957237"/>
            <a:ext cx="8058149" cy="594632"/>
          </a:xfrm>
          <a:prstGeom prst="rect">
            <a:avLst/>
          </a:prstGeom>
          <a:noFill/>
        </p:spPr>
        <p:txBody>
          <a:bodyPr wrap="square" lIns="0" tIns="0" rIns="0" bIns="0" rtlCol="0" anchor="ctr">
            <a:normAutofit/>
          </a:bodyPr>
          <a:lstStyle>
            <a:defPPr>
              <a:defRPr lang="de-DE"/>
            </a:defPPr>
            <a:lvl1pPr>
              <a:defRPr>
                <a:solidFill>
                  <a:srgbClr val="1A3A64"/>
                </a:solidFill>
                <a:latin typeface="Arial" panose="02080604020202020204" pitchFamily="34" charset="0"/>
                <a:cs typeface="Arial" panose="02080604020202020204" pitchFamily="34" charset="0"/>
              </a:defRPr>
            </a:lvl1pPr>
          </a:lstStyle>
          <a:p>
            <a:r>
              <a:rPr lang="en-US" sz="1400" dirty="0"/>
              <a:t>Academy of Sciences of Albania </a:t>
            </a:r>
            <a:endParaRPr lang="de-AT" sz="1400" dirty="0"/>
          </a:p>
        </p:txBody>
      </p:sp>
      <p:sp>
        <p:nvSpPr>
          <p:cNvPr id="4" name="TextBox 3"/>
          <p:cNvSpPr txBox="1"/>
          <p:nvPr/>
        </p:nvSpPr>
        <p:spPr>
          <a:xfrm>
            <a:off x="2636519" y="6440942"/>
            <a:ext cx="6984367" cy="369332"/>
          </a:xfrm>
          <a:prstGeom prst="rect">
            <a:avLst/>
          </a:prstGeom>
          <a:noFill/>
        </p:spPr>
        <p:txBody>
          <a:bodyPr wrap="square" lIns="0" tIns="0" rIns="0" bIns="0" anchor="ctr">
            <a:normAutofit/>
          </a:bodyPr>
          <a:lstStyle>
            <a:defPPr>
              <a:defRPr lang="de-DE"/>
            </a:defPPr>
            <a:lvl1pPr algn="just">
              <a:defRPr sz="1400" b="0" i="0">
                <a:effectLst/>
                <a:latin typeface="Arial" panose="02080604020202020204" pitchFamily="34" charset="0"/>
                <a:cs typeface="Arial" panose="02080604020202020204" pitchFamily="34" charset="0"/>
              </a:defRPr>
            </a:lvl1pPr>
          </a:lstStyle>
          <a:p>
            <a:r>
              <a:rPr lang="en-GB" sz="800" noProof="0" dirty="0">
                <a:solidFill>
                  <a:schemeClr val="bg1">
                    <a:lumMod val="65000"/>
                  </a:schemeClr>
                </a:solidFill>
              </a:rPr>
              <a:t>DISCLAIMER: This presentation has been generated for illustration purposes only</a:t>
            </a:r>
            <a:r>
              <a:rPr lang="de-AT" sz="800" dirty="0">
                <a:solidFill>
                  <a:schemeClr val="bg1">
                    <a:lumMod val="65000"/>
                  </a:schemeClr>
                </a:solidFill>
              </a:rPr>
              <a:t>.</a:t>
            </a:r>
          </a:p>
        </p:txBody>
      </p:sp>
      <p:pic>
        <p:nvPicPr>
          <p:cNvPr id="5" name="Picture 4"/>
          <p:cNvPicPr>
            <a:picLocks noChangeAspect="1"/>
          </p:cNvPicPr>
          <p:nvPr/>
        </p:nvPicPr>
        <p:blipFill>
          <a:blip r:embed="rId4"/>
          <a:stretch>
            <a:fillRect/>
          </a:stretch>
        </p:blipFill>
        <p:spPr>
          <a:xfrm>
            <a:off x="9005570" y="2665095"/>
            <a:ext cx="1143635" cy="117792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6416" y="739405"/>
            <a:ext cx="3798001" cy="396586"/>
          </a:xfrm>
          <a:prstGeom prst="rect">
            <a:avLst/>
          </a:prstGeom>
          <a:noFill/>
          <a:ln>
            <a:noFill/>
          </a:ln>
        </p:spPr>
        <p:txBody>
          <a:bodyPr lIns="0" rIns="0"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solidFill>
                  <a:srgbClr val="1A3A64"/>
                </a:solidFill>
                <a:latin typeface="Arial" panose="02080604020202020204" pitchFamily="34" charset="0"/>
                <a:cs typeface="Arial" panose="02080604020202020204" pitchFamily="34" charset="0"/>
              </a:rPr>
              <a:t>Introduction</a:t>
            </a:r>
            <a:endParaRPr lang="en-US" sz="1400" dirty="0">
              <a:solidFill>
                <a:srgbClr val="1A3A64"/>
              </a:solidFill>
            </a:endParaRPr>
          </a:p>
        </p:txBody>
      </p:sp>
      <p:sp>
        <p:nvSpPr>
          <p:cNvPr id="2" name="TextBox 3"/>
          <p:cNvSpPr txBox="1"/>
          <p:nvPr/>
        </p:nvSpPr>
        <p:spPr>
          <a:xfrm>
            <a:off x="3868420" y="121424"/>
            <a:ext cx="7915910" cy="430887"/>
          </a:xfrm>
          <a:prstGeom prst="rect">
            <a:avLst/>
          </a:prstGeom>
          <a:noFill/>
        </p:spPr>
        <p:txBody>
          <a:bodyPr wrap="square" lIns="0" tIns="0" rIns="0" bIns="0" rtlCol="0" anchor="ctr">
            <a:spAutoFit/>
            <a:scene3d>
              <a:camera prst="orthographicFront"/>
              <a:lightRig rig="threePt" dir="t"/>
            </a:scene3d>
          </a:bodyPr>
          <a:lstStyle/>
          <a:p>
            <a:pPr algn="ctr"/>
            <a:r>
              <a:rPr lang="en-GB" sz="1400" b="1" dirty="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Moment Tensor Inversion for Moderate to Strong</a:t>
            </a:r>
            <a:r>
              <a:rPr lang="en-US" altLang="en-GB" sz="1400" b="1" dirty="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 </a:t>
            </a:r>
            <a:r>
              <a:rPr lang="en-GB" sz="1400" b="1" dirty="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Earthquakes in Albania and Surrounding </a:t>
            </a:r>
            <a:r>
              <a:rPr lang="en-GB" sz="1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Region</a:t>
            </a:r>
            <a:r>
              <a:rPr lang="en-GB" sz="1400" b="1" dirty="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 </a:t>
            </a:r>
            <a:r>
              <a:rPr lang="en-GB" sz="1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Using </a:t>
            </a:r>
            <a:r>
              <a:rPr lang="en-GB" sz="1400" b="1" dirty="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Grond</a:t>
            </a:r>
          </a:p>
        </p:txBody>
      </p:sp>
      <p:sp>
        <p:nvSpPr>
          <p:cNvPr id="11" name="TextBox 3"/>
          <p:cNvSpPr txBox="1"/>
          <p:nvPr/>
        </p:nvSpPr>
        <p:spPr>
          <a:xfrm>
            <a:off x="96181" y="1058081"/>
            <a:ext cx="3776878" cy="1292662"/>
          </a:xfrm>
          <a:prstGeom prst="rect">
            <a:avLst/>
          </a:prstGeom>
          <a:noFill/>
        </p:spPr>
        <p:txBody>
          <a:bodyPr wrap="square" lIns="0" tIns="0" rIns="0" bIns="0">
            <a:spAutoFit/>
          </a:bodyPr>
          <a:lstStyle>
            <a:defPPr>
              <a:defRPr lang="de-DE"/>
            </a:defPPr>
            <a:lvl1pPr algn="just">
              <a:defRPr sz="1400" b="0" i="0">
                <a:effectLst/>
                <a:latin typeface="Arial" panose="02080604020202020204" pitchFamily="34" charset="0"/>
                <a:cs typeface="Arial" panose="02080604020202020204" pitchFamily="34" charset="0"/>
              </a:defRPr>
            </a:lvl1pPr>
          </a:lstStyle>
          <a:p>
            <a:r>
              <a:rPr lang="en-US" sz="1200" dirty="0"/>
              <a:t>Albania is one of the most seismically active regions of the Alpine–Mediterranean belt. In our study, we present the distribution of 6,551 earthquakes with magnitudes greater than 3.0 recorded between 2000 and 2024. From this seismicity, only 122 events provided focal mechanisms of satisfactory quality, enabling a reliable analysis of faulting processes. </a:t>
            </a:r>
            <a:endParaRPr lang="en-GB" sz="1200" dirty="0"/>
          </a:p>
        </p:txBody>
      </p:sp>
      <p:sp>
        <p:nvSpPr>
          <p:cNvPr id="13" name="TextBox 3"/>
          <p:cNvSpPr txBox="1"/>
          <p:nvPr/>
        </p:nvSpPr>
        <p:spPr>
          <a:xfrm>
            <a:off x="4121674" y="1041571"/>
            <a:ext cx="3884930" cy="3542829"/>
          </a:xfrm>
          <a:prstGeom prst="rect">
            <a:avLst/>
          </a:prstGeom>
          <a:noFill/>
        </p:spPr>
        <p:txBody>
          <a:bodyPr wrap="square" lIns="0" tIns="0" rIns="0" bIns="0">
            <a:spAutoFit/>
          </a:bodyPr>
          <a:lstStyle/>
          <a:p>
            <a:pPr algn="just">
              <a:lnSpc>
                <a:spcPct val="107000"/>
              </a:lnSpc>
              <a:spcAft>
                <a:spcPts val="800"/>
              </a:spcAft>
            </a:pPr>
            <a:r>
              <a:rPr lang="en-US" sz="1200" dirty="0">
                <a:latin typeface="Arial" panose="02080604020202020204" pitchFamily="34" charset="0"/>
                <a:cs typeface="Arial" panose="02080604020202020204" pitchFamily="34" charset="0"/>
              </a:rPr>
              <a:t>Moment tensor inversion was carried out with </a:t>
            </a:r>
            <a:r>
              <a:rPr lang="en-US" sz="1200" dirty="0" err="1">
                <a:latin typeface="Arial" panose="02080604020202020204" pitchFamily="34" charset="0"/>
                <a:cs typeface="Arial" panose="02080604020202020204" pitchFamily="34" charset="0"/>
              </a:rPr>
              <a:t>Grond</a:t>
            </a:r>
            <a:r>
              <a:rPr lang="en-US" sz="1200" dirty="0">
                <a:latin typeface="Arial" panose="02080604020202020204" pitchFamily="34" charset="0"/>
                <a:cs typeface="Arial" panose="02080604020202020204" pitchFamily="34" charset="0"/>
              </a:rPr>
              <a:t> (part of the </a:t>
            </a:r>
            <a:r>
              <a:rPr lang="en-US" sz="1200" dirty="0" err="1">
                <a:latin typeface="Arial" panose="02080604020202020204" pitchFamily="34" charset="0"/>
                <a:cs typeface="Arial" panose="02080604020202020204" pitchFamily="34" charset="0"/>
              </a:rPr>
              <a:t>Pyrocko</a:t>
            </a:r>
            <a:r>
              <a:rPr lang="en-US" sz="1200" dirty="0">
                <a:latin typeface="Arial" panose="02080604020202020204" pitchFamily="34" charset="0"/>
                <a:cs typeface="Arial" panose="02080604020202020204" pitchFamily="34" charset="0"/>
              </a:rPr>
              <a:t> package), which applies Bayesian and residual bootstrapping to quantify uncertainties and ensure stable solutions. The inversion process compares observed and synthetic waveforms through a weighted misfit function, balancing the contributions of different stations and data types. Model optimization is achieved using the BABO algorithm, which explores a wide range of possible solutions without assuming a fixed model </a:t>
            </a:r>
            <a:r>
              <a:rPr lang="en-US" sz="1200" dirty="0" err="1">
                <a:latin typeface="Arial" panose="02080604020202020204" pitchFamily="34" charset="0"/>
                <a:cs typeface="Arial" panose="02080604020202020204" pitchFamily="34" charset="0"/>
              </a:rPr>
              <a:t>shape.Forward</a:t>
            </a:r>
            <a:r>
              <a:rPr lang="en-US" sz="1200" dirty="0">
                <a:latin typeface="Arial" panose="02080604020202020204" pitchFamily="34" charset="0"/>
                <a:cs typeface="Arial" panose="02080604020202020204" pitchFamily="34" charset="0"/>
              </a:rPr>
              <a:t> modeling relied on Green’s Functions generated with </a:t>
            </a:r>
            <a:r>
              <a:rPr lang="en-US" sz="1200" dirty="0" err="1">
                <a:latin typeface="Arial" panose="02080604020202020204" pitchFamily="34" charset="0"/>
                <a:cs typeface="Arial" panose="02080604020202020204" pitchFamily="34" charset="0"/>
              </a:rPr>
              <a:t>Fomosto</a:t>
            </a:r>
            <a:r>
              <a:rPr lang="en-US" sz="1200" dirty="0">
                <a:latin typeface="Arial" panose="02080604020202020204" pitchFamily="34" charset="0"/>
                <a:cs typeface="Arial" panose="02080604020202020204" pitchFamily="34" charset="0"/>
              </a:rPr>
              <a:t> QSEIS, based on a 1D velocity model of Albania (</a:t>
            </a:r>
            <a:r>
              <a:rPr lang="en-US" sz="1200" dirty="0" err="1">
                <a:latin typeface="Arial" panose="02080604020202020204" pitchFamily="34" charset="0"/>
                <a:cs typeface="Arial" panose="02080604020202020204" pitchFamily="34" charset="0"/>
              </a:rPr>
              <a:t>Ormeni</a:t>
            </a:r>
            <a:r>
              <a:rPr lang="en-US" sz="1200" dirty="0">
                <a:latin typeface="Arial" panose="02080604020202020204" pitchFamily="34" charset="0"/>
                <a:cs typeface="Arial" panose="02080604020202020204" pitchFamily="34" charset="0"/>
              </a:rPr>
              <a:t>, 2011). This pre-computation increases efficiency by avoiding repeated waveform simulations. Waveforms were filtered in the 0.01–0.07 Hz band, and three-component data were processed and quality-controlled using </a:t>
            </a:r>
            <a:r>
              <a:rPr lang="en-US" sz="1200" dirty="0" err="1">
                <a:latin typeface="Arial" panose="02080604020202020204" pitchFamily="34" charset="0"/>
                <a:cs typeface="Arial" panose="02080604020202020204" pitchFamily="34" charset="0"/>
              </a:rPr>
              <a:t>Snuffler</a:t>
            </a:r>
            <a:r>
              <a:rPr lang="en-US" sz="1200" dirty="0">
                <a:latin typeface="Arial" panose="02080604020202020204" pitchFamily="34" charset="0"/>
                <a:cs typeface="Arial" panose="02080604020202020204" pitchFamily="34" charset="0"/>
              </a:rPr>
              <a:t>. Inversions were carried out in both time- and frequency-domain configurations, depending on event characteristics.</a:t>
            </a:r>
            <a:endParaRPr lang="en-GB" sz="1200" dirty="0">
              <a:latin typeface="Arial" panose="02080604020202020204" pitchFamily="34" charset="0"/>
              <a:cs typeface="Arial" panose="02080604020202020204" pitchFamily="34" charset="0"/>
              <a:hlinkClick r:id="rId3"/>
            </a:endParaRPr>
          </a:p>
        </p:txBody>
      </p:sp>
      <p:sp>
        <p:nvSpPr>
          <p:cNvPr id="26" name="Title 1"/>
          <p:cNvSpPr txBox="1"/>
          <p:nvPr/>
        </p:nvSpPr>
        <p:spPr>
          <a:xfrm>
            <a:off x="11490959" y="868536"/>
            <a:ext cx="701041" cy="396586"/>
          </a:xfrm>
          <a:prstGeom prst="rect">
            <a:avLst/>
          </a:prstGeom>
        </p:spPr>
        <p:txBody>
          <a:bodyPr lIns="0" tIns="0" rIns="0" bIns="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50" b="1" dirty="0" err="1">
                <a:solidFill>
                  <a:srgbClr val="1B3B65"/>
                </a:solidFill>
                <a:latin typeface="Arial" panose="02080604020202020204" pitchFamily="34" charset="0"/>
                <a:cs typeface="Arial" panose="02080604020202020204" pitchFamily="34" charset="0"/>
                <a:sym typeface="+mn-ea"/>
              </a:rPr>
              <a:t>P1.2-275</a:t>
            </a:r>
            <a:endParaRPr lang="en-US" sz="2800" b="1" dirty="0">
              <a:solidFill>
                <a:srgbClr val="1B3B65"/>
              </a:solidFill>
              <a:latin typeface="Arial" panose="02080604020202020204" pitchFamily="34" charset="0"/>
              <a:cs typeface="Arial" panose="02080604020202020204" pitchFamily="34" charset="0"/>
            </a:endParaRPr>
          </a:p>
        </p:txBody>
      </p:sp>
      <p:sp>
        <p:nvSpPr>
          <p:cNvPr id="3" name="TextBox 3"/>
          <p:cNvSpPr txBox="1"/>
          <p:nvPr/>
        </p:nvSpPr>
        <p:spPr>
          <a:xfrm>
            <a:off x="1499869" y="417486"/>
            <a:ext cx="7005320" cy="208915"/>
          </a:xfrm>
          <a:prstGeom prst="rect">
            <a:avLst/>
          </a:prstGeom>
          <a:noFill/>
        </p:spPr>
        <p:txBody>
          <a:bodyPr wrap="square" lIns="0" tIns="0" rIns="0" bIns="0" rtlCol="0" anchor="t">
            <a:normAutofit/>
          </a:bodyPr>
          <a:lstStyle/>
          <a:p>
            <a:pPr algn="ctr"/>
            <a:r>
              <a:rPr lang="en-US" altLang="en-GB" sz="1200" b="1" dirty="0">
                <a:solidFill>
                  <a:schemeClr val="bg1"/>
                </a:solidFill>
                <a:latin typeface="Arial" panose="02080604020202020204" pitchFamily="34" charset="0"/>
                <a:cs typeface="Arial" panose="02080604020202020204" pitchFamily="34" charset="0"/>
                <a:sym typeface="+mn-ea"/>
              </a:rPr>
              <a:t>O</a:t>
            </a:r>
            <a:r>
              <a:rPr lang="en-GB" sz="1200" b="1" dirty="0">
                <a:solidFill>
                  <a:schemeClr val="bg1"/>
                </a:solidFill>
                <a:latin typeface="Arial" panose="02080604020202020204" pitchFamily="34" charset="0"/>
                <a:cs typeface="Arial" panose="02080604020202020204" pitchFamily="34" charset="0"/>
                <a:sym typeface="+mn-ea"/>
              </a:rPr>
              <a:t>. </a:t>
            </a:r>
            <a:r>
              <a:rPr lang="en-US" altLang="en-GB" sz="1200" b="1" dirty="0">
                <a:solidFill>
                  <a:schemeClr val="bg1"/>
                </a:solidFill>
                <a:latin typeface="Arial" panose="02080604020202020204" pitchFamily="34" charset="0"/>
                <a:cs typeface="Arial" panose="02080604020202020204" pitchFamily="34" charset="0"/>
                <a:sym typeface="+mn-ea"/>
              </a:rPr>
              <a:t>Gjuzi</a:t>
            </a:r>
            <a:r>
              <a:rPr lang="en-GB" sz="1200" b="1" dirty="0">
                <a:solidFill>
                  <a:schemeClr val="bg1"/>
                </a:solidFill>
                <a:latin typeface="Arial" panose="02080604020202020204" pitchFamily="34" charset="0"/>
                <a:cs typeface="Arial" panose="02080604020202020204" pitchFamily="34" charset="0"/>
                <a:sym typeface="+mn-ea"/>
              </a:rPr>
              <a:t>, </a:t>
            </a:r>
            <a:r>
              <a:rPr lang="en-US" altLang="en-GB" sz="1200" b="1" dirty="0">
                <a:solidFill>
                  <a:schemeClr val="bg1"/>
                </a:solidFill>
                <a:latin typeface="Arial" panose="02080604020202020204" pitchFamily="34" charset="0"/>
                <a:cs typeface="Arial" panose="02080604020202020204" pitchFamily="34" charset="0"/>
                <a:sym typeface="+mn-ea"/>
              </a:rPr>
              <a:t>D</a:t>
            </a:r>
            <a:r>
              <a:rPr lang="en-GB" sz="1200" b="1" dirty="0">
                <a:solidFill>
                  <a:schemeClr val="bg1"/>
                </a:solidFill>
                <a:latin typeface="Arial" panose="02080604020202020204" pitchFamily="34" charset="0"/>
                <a:cs typeface="Arial" panose="02080604020202020204" pitchFamily="34" charset="0"/>
                <a:sym typeface="+mn-ea"/>
              </a:rPr>
              <a:t>. </a:t>
            </a:r>
            <a:r>
              <a:rPr lang="en-US" altLang="en-GB" sz="1200" b="1" dirty="0">
                <a:solidFill>
                  <a:schemeClr val="bg1"/>
                </a:solidFill>
                <a:latin typeface="Arial" panose="02080604020202020204" pitchFamily="34" charset="0"/>
                <a:cs typeface="Arial" panose="02080604020202020204" pitchFamily="34" charset="0"/>
                <a:sym typeface="+mn-ea"/>
              </a:rPr>
              <a:t>Muçaj</a:t>
            </a:r>
            <a:r>
              <a:rPr lang="en-GB" sz="1200" b="1" dirty="0">
                <a:solidFill>
                  <a:schemeClr val="bg1"/>
                </a:solidFill>
                <a:latin typeface="Arial" panose="02080604020202020204" pitchFamily="34" charset="0"/>
                <a:cs typeface="Arial" panose="02080604020202020204" pitchFamily="34" charset="0"/>
                <a:sym typeface="+mn-ea"/>
              </a:rPr>
              <a:t>, </a:t>
            </a:r>
            <a:r>
              <a:rPr lang="en-US" altLang="en-GB" sz="1200" b="1" dirty="0">
                <a:solidFill>
                  <a:schemeClr val="bg1"/>
                </a:solidFill>
                <a:latin typeface="Arial" panose="02080604020202020204" pitchFamily="34" charset="0"/>
                <a:cs typeface="Arial" panose="02080604020202020204" pitchFamily="34" charset="0"/>
                <a:sym typeface="+mn-ea"/>
              </a:rPr>
              <a:t>Rr</a:t>
            </a:r>
            <a:r>
              <a:rPr lang="en-GB" sz="1200" b="1" dirty="0">
                <a:solidFill>
                  <a:schemeClr val="bg1"/>
                </a:solidFill>
                <a:latin typeface="Arial" panose="02080604020202020204" pitchFamily="34" charset="0"/>
                <a:cs typeface="Arial" panose="02080604020202020204" pitchFamily="34" charset="0"/>
                <a:sym typeface="+mn-ea"/>
              </a:rPr>
              <a:t>. </a:t>
            </a:r>
            <a:r>
              <a:rPr lang="en-US" altLang="en-GB" sz="1200" b="1" dirty="0">
                <a:solidFill>
                  <a:schemeClr val="bg1"/>
                </a:solidFill>
                <a:latin typeface="Arial" panose="02080604020202020204" pitchFamily="34" charset="0"/>
                <a:cs typeface="Arial" panose="02080604020202020204" pitchFamily="34" charset="0"/>
                <a:sym typeface="+mn-ea"/>
              </a:rPr>
              <a:t>Ormeni</a:t>
            </a:r>
            <a:r>
              <a:rPr lang="en-GB" sz="1200" b="1" dirty="0">
                <a:solidFill>
                  <a:schemeClr val="bg1"/>
                </a:solidFill>
                <a:latin typeface="Arial" panose="02080604020202020204" pitchFamily="34" charset="0"/>
                <a:cs typeface="Arial" panose="02080604020202020204" pitchFamily="34" charset="0"/>
                <a:sym typeface="+mn-ea"/>
              </a:rPr>
              <a:t> </a:t>
            </a:r>
            <a:endParaRPr lang="en-US" sz="1200" b="1" dirty="0">
              <a:solidFill>
                <a:schemeClr val="bg1"/>
              </a:solidFill>
              <a:latin typeface="Arial" panose="02080604020202020204" pitchFamily="34" charset="0"/>
              <a:cs typeface="Arial" panose="02080604020202020204" pitchFamily="34" charset="0"/>
            </a:endParaRPr>
          </a:p>
        </p:txBody>
      </p:sp>
      <p:sp>
        <p:nvSpPr>
          <p:cNvPr id="7" name="Title 1"/>
          <p:cNvSpPr txBox="1"/>
          <p:nvPr/>
        </p:nvSpPr>
        <p:spPr>
          <a:xfrm>
            <a:off x="4837826" y="644402"/>
            <a:ext cx="1939529" cy="396586"/>
          </a:xfrm>
          <a:prstGeom prst="rect">
            <a:avLst/>
          </a:prstGeom>
          <a:noFill/>
          <a:ln>
            <a:noFill/>
          </a:ln>
        </p:spPr>
        <p:txBody>
          <a:bodyPr lIns="0" rIns="0"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400" b="1" dirty="0">
                <a:solidFill>
                  <a:schemeClr val="tx2">
                    <a:lumMod val="90000"/>
                    <a:lumOff val="10000"/>
                  </a:schemeClr>
                </a:solidFill>
                <a:latin typeface="Arial" panose="02080604020202020204" pitchFamily="34" charset="0"/>
                <a:cs typeface="Arial" panose="02080604020202020204" pitchFamily="34" charset="0"/>
                <a:sym typeface="+mn-ea"/>
              </a:rPr>
              <a:t>Methodology </a:t>
            </a:r>
            <a:endParaRPr lang="en-US" sz="1400" dirty="0">
              <a:solidFill>
                <a:srgbClr val="1A3A64"/>
              </a:solidFill>
            </a:endParaRPr>
          </a:p>
        </p:txBody>
      </p:sp>
      <p:sp>
        <p:nvSpPr>
          <p:cNvPr id="9" name="Title 1"/>
          <p:cNvSpPr txBox="1"/>
          <p:nvPr/>
        </p:nvSpPr>
        <p:spPr>
          <a:xfrm>
            <a:off x="8158392" y="664663"/>
            <a:ext cx="3798001" cy="396586"/>
          </a:xfrm>
          <a:prstGeom prst="rect">
            <a:avLst/>
          </a:prstGeom>
          <a:noFill/>
          <a:ln>
            <a:noFill/>
          </a:ln>
        </p:spPr>
        <p:txBody>
          <a:bodyPr lIns="0" rIns="0"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solidFill>
                  <a:srgbClr val="1A3A64"/>
                </a:solidFill>
                <a:latin typeface="Arial" panose="02080604020202020204" pitchFamily="34" charset="0"/>
                <a:cs typeface="Arial" panose="02080604020202020204" pitchFamily="34" charset="0"/>
              </a:rPr>
              <a:t>Results</a:t>
            </a:r>
            <a:endParaRPr lang="en-US" sz="1400" dirty="0">
              <a:solidFill>
                <a:srgbClr val="1A3A64"/>
              </a:solidFill>
            </a:endParaRPr>
          </a:p>
        </p:txBody>
      </p:sp>
      <p:sp>
        <p:nvSpPr>
          <p:cNvPr id="12" name="TextBox 11"/>
          <p:cNvSpPr txBox="1"/>
          <p:nvPr/>
        </p:nvSpPr>
        <p:spPr>
          <a:xfrm>
            <a:off x="-505967" y="6569074"/>
            <a:ext cx="3866387" cy="230832"/>
          </a:xfrm>
          <a:prstGeom prst="rect">
            <a:avLst/>
          </a:prstGeom>
          <a:noFill/>
        </p:spPr>
        <p:txBody>
          <a:bodyPr wrap="square">
            <a:spAutoFit/>
          </a:bodyPr>
          <a:lstStyle/>
          <a:p>
            <a:pPr lvl="2"/>
            <a:r>
              <a:rPr lang="en-US" sz="900" b="1" dirty="0">
                <a:latin typeface="Arial" panose="02080604020202020204" pitchFamily="34" charset="0"/>
                <a:cs typeface="Arial" panose="02080604020202020204" pitchFamily="34" charset="0"/>
              </a:rPr>
              <a:t>Regional seismicity of Albania (2000–2024, M≥3.0)</a:t>
            </a:r>
            <a:endParaRPr lang="en-GB" sz="900" b="1" dirty="0">
              <a:latin typeface="Arial" panose="02080604020202020204" pitchFamily="34" charset="0"/>
              <a:cs typeface="Arial" panose="02080604020202020204" pitchFamily="34" charset="0"/>
            </a:endParaRPr>
          </a:p>
        </p:txBody>
      </p:sp>
      <p:sp>
        <p:nvSpPr>
          <p:cNvPr id="17" name="Title 1"/>
          <p:cNvSpPr txBox="1"/>
          <p:nvPr/>
        </p:nvSpPr>
        <p:spPr>
          <a:xfrm>
            <a:off x="4028374" y="4801277"/>
            <a:ext cx="3798001" cy="396586"/>
          </a:xfrm>
          <a:prstGeom prst="rect">
            <a:avLst/>
          </a:prstGeom>
          <a:noFill/>
          <a:ln>
            <a:noFill/>
          </a:ln>
        </p:spPr>
        <p:txBody>
          <a:bodyPr lIns="0" rIns="0"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solidFill>
                  <a:srgbClr val="1A3A64"/>
                </a:solidFill>
                <a:latin typeface="Arial" panose="02080604020202020204" pitchFamily="34" charset="0"/>
                <a:cs typeface="Arial" panose="02080604020202020204" pitchFamily="34" charset="0"/>
              </a:rPr>
              <a:t>Conclusions</a:t>
            </a:r>
            <a:endParaRPr lang="en-US" sz="1400" dirty="0">
              <a:solidFill>
                <a:srgbClr val="1A3A64"/>
              </a:solidFill>
            </a:endParaRPr>
          </a:p>
        </p:txBody>
      </p:sp>
      <p:sp>
        <p:nvSpPr>
          <p:cNvPr id="18" name="TextBox 3"/>
          <p:cNvSpPr txBox="1"/>
          <p:nvPr/>
        </p:nvSpPr>
        <p:spPr>
          <a:xfrm>
            <a:off x="4121674" y="5259071"/>
            <a:ext cx="3798000" cy="1369029"/>
          </a:xfrm>
          <a:prstGeom prst="rect">
            <a:avLst/>
          </a:prstGeom>
          <a:noFill/>
        </p:spPr>
        <p:txBody>
          <a:bodyPr wrap="square" lIns="0" tIns="0" rIns="0" bIns="0">
            <a:spAutoFit/>
          </a:bodyPr>
          <a:lstStyle/>
          <a:p>
            <a:pPr algn="just">
              <a:lnSpc>
                <a:spcPct val="107000"/>
              </a:lnSpc>
              <a:spcAft>
                <a:spcPts val="800"/>
              </a:spcAft>
            </a:pPr>
            <a:r>
              <a:rPr lang="en-US" sz="1200" dirty="0" err="1">
                <a:latin typeface="Arial" panose="02080604020202020204" pitchFamily="34" charset="0"/>
                <a:ea typeface="Calibri" panose="020F0502020204030204" pitchFamily="34" charset="0"/>
                <a:cs typeface="Arial" panose="02080604020202020204" pitchFamily="34" charset="0"/>
              </a:rPr>
              <a:t>Grond</a:t>
            </a:r>
            <a:r>
              <a:rPr lang="en-US" sz="1200" dirty="0">
                <a:latin typeface="Arial" panose="02080604020202020204" pitchFamily="34" charset="0"/>
                <a:ea typeface="Calibri" panose="020F0502020204030204" pitchFamily="34" charset="0"/>
                <a:cs typeface="Arial" panose="02080604020202020204" pitchFamily="34" charset="0"/>
              </a:rPr>
              <a:t> (</a:t>
            </a:r>
            <a:r>
              <a:rPr lang="en-US" sz="1200" dirty="0" err="1">
                <a:latin typeface="Arial" panose="02080604020202020204" pitchFamily="34" charset="0"/>
                <a:ea typeface="Calibri" panose="020F0502020204030204" pitchFamily="34" charset="0"/>
                <a:cs typeface="Arial" panose="02080604020202020204" pitchFamily="34" charset="0"/>
              </a:rPr>
              <a:t>Pyrocko</a:t>
            </a:r>
            <a:r>
              <a:rPr lang="en-US" sz="1200" dirty="0">
                <a:latin typeface="Arial" panose="02080604020202020204" pitchFamily="34" charset="0"/>
                <a:ea typeface="Calibri" panose="020F0502020204030204" pitchFamily="34" charset="0"/>
                <a:cs typeface="Arial" panose="02080604020202020204" pitchFamily="34" charset="0"/>
              </a:rPr>
              <a:t>) provides stable and reliable moment tensor solutions for Albanian </a:t>
            </a:r>
            <a:r>
              <a:rPr lang="en-US" sz="1200" dirty="0" err="1">
                <a:latin typeface="Arial" panose="02080604020202020204" pitchFamily="34" charset="0"/>
                <a:ea typeface="Calibri" panose="020F0502020204030204" pitchFamily="34" charset="0"/>
                <a:cs typeface="Arial" panose="02080604020202020204" pitchFamily="34" charset="0"/>
              </a:rPr>
              <a:t>earthquakes.Results</a:t>
            </a:r>
            <a:r>
              <a:rPr lang="en-US" sz="1200" dirty="0">
                <a:latin typeface="Arial" panose="02080604020202020204" pitchFamily="34" charset="0"/>
                <a:ea typeface="Calibri" panose="020F0502020204030204" pitchFamily="34" charset="0"/>
                <a:cs typeface="Arial" panose="02080604020202020204" pitchFamily="34" charset="0"/>
              </a:rPr>
              <a:t> show a complex tectonic regime with thrust, normal, and strike-slip </a:t>
            </a:r>
            <a:r>
              <a:rPr lang="en-US" sz="1200" dirty="0" err="1">
                <a:latin typeface="Arial" panose="02080604020202020204" pitchFamily="34" charset="0"/>
                <a:ea typeface="Calibri" panose="020F0502020204030204" pitchFamily="34" charset="0"/>
                <a:cs typeface="Arial" panose="02080604020202020204" pitchFamily="34" charset="0"/>
              </a:rPr>
              <a:t>faulting.Probabilistic</a:t>
            </a:r>
            <a:r>
              <a:rPr lang="en-US" sz="1200" dirty="0">
                <a:latin typeface="Arial" panose="02080604020202020204" pitchFamily="34" charset="0"/>
                <a:ea typeface="Calibri" panose="020F0502020204030204" pitchFamily="34" charset="0"/>
                <a:cs typeface="Arial" panose="02080604020202020204" pitchFamily="34" charset="0"/>
              </a:rPr>
              <a:t> bootstrapping ensures robust parameters even with limited </a:t>
            </a:r>
            <a:r>
              <a:rPr lang="en-US" sz="1200" dirty="0" err="1">
                <a:latin typeface="Arial" panose="02080604020202020204" pitchFamily="34" charset="0"/>
                <a:ea typeface="Calibri" panose="020F0502020204030204" pitchFamily="34" charset="0"/>
                <a:cs typeface="Arial" panose="02080604020202020204" pitchFamily="34" charset="0"/>
              </a:rPr>
              <a:t>data.Grond</a:t>
            </a:r>
            <a:r>
              <a:rPr lang="en-US" sz="1200" dirty="0">
                <a:latin typeface="Arial" panose="02080604020202020204" pitchFamily="34" charset="0"/>
                <a:ea typeface="Calibri" panose="020F0502020204030204" pitchFamily="34" charset="0"/>
                <a:cs typeface="Arial" panose="02080604020202020204" pitchFamily="34" charset="0"/>
              </a:rPr>
              <a:t> proves effective for regional </a:t>
            </a:r>
            <a:r>
              <a:rPr lang="en-US" sz="1200" dirty="0" err="1">
                <a:latin typeface="Arial" panose="02080604020202020204" pitchFamily="34" charset="0"/>
                <a:ea typeface="Calibri" panose="020F0502020204030204" pitchFamily="34" charset="0"/>
                <a:cs typeface="Arial" panose="02080604020202020204" pitchFamily="34" charset="0"/>
              </a:rPr>
              <a:t>seismotectonic</a:t>
            </a:r>
            <a:r>
              <a:rPr lang="en-US" sz="1200" dirty="0">
                <a:latin typeface="Arial" panose="02080604020202020204" pitchFamily="34" charset="0"/>
                <a:ea typeface="Calibri" panose="020F0502020204030204" pitchFamily="34" charset="0"/>
                <a:cs typeface="Arial" panose="02080604020202020204" pitchFamily="34" charset="0"/>
              </a:rPr>
              <a:t> studies and for distinguishing natural vs. anthropogenic events.</a:t>
            </a:r>
            <a:endParaRPr lang="en-GB" sz="1200" dirty="0">
              <a:latin typeface="Arial" panose="02080604020202020204" pitchFamily="34" charset="0"/>
              <a:cs typeface="Arial" panose="02080604020202020204" pitchFamily="34" charset="0"/>
            </a:endParaRPr>
          </a:p>
        </p:txBody>
      </p:sp>
      <p:pic>
        <p:nvPicPr>
          <p:cNvPr id="10" name="Picture 9"/>
          <p:cNvPicPr>
            <a:picLocks noChangeAspect="1"/>
          </p:cNvPicPr>
          <p:nvPr/>
        </p:nvPicPr>
        <p:blipFill>
          <a:blip r:embed="rId4"/>
          <a:stretch>
            <a:fillRect/>
          </a:stretch>
        </p:blipFill>
        <p:spPr>
          <a:xfrm>
            <a:off x="11202035" y="5841365"/>
            <a:ext cx="906145" cy="933450"/>
          </a:xfrm>
          <a:prstGeom prst="rect">
            <a:avLst/>
          </a:prstGeom>
        </p:spPr>
      </p:pic>
      <p:pic>
        <p:nvPicPr>
          <p:cNvPr id="15" name="Picture 14" descr="MTI-Total"/>
          <p:cNvPicPr>
            <a:picLocks noChangeAspect="1"/>
          </p:cNvPicPr>
          <p:nvPr/>
        </p:nvPicPr>
        <p:blipFill>
          <a:blip r:embed="rId5"/>
          <a:stretch>
            <a:fillRect/>
          </a:stretch>
        </p:blipFill>
        <p:spPr>
          <a:xfrm>
            <a:off x="8255219" y="1086974"/>
            <a:ext cx="3793813" cy="455051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129" y="2381602"/>
            <a:ext cx="3002185" cy="424649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3868420" y="121424"/>
            <a:ext cx="7915910" cy="430887"/>
          </a:xfrm>
          <a:prstGeom prst="rect">
            <a:avLst/>
          </a:prstGeom>
          <a:noFill/>
        </p:spPr>
        <p:txBody>
          <a:bodyPr wrap="square" lIns="0" tIns="0" rIns="0" bIns="0" rtlCol="0" anchor="ctr">
            <a:spAutoFit/>
            <a:scene3d>
              <a:camera prst="orthographicFront"/>
              <a:lightRig rig="threePt" dir="t"/>
            </a:scene3d>
          </a:bodyPr>
          <a:lstStyle/>
          <a:p>
            <a:pPr algn="ctr"/>
            <a:r>
              <a:rPr lang="en-GB" sz="1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Moment Tensor Inversion for Moderate to Strong</a:t>
            </a:r>
            <a:r>
              <a:rPr lang="en-US" altLang="en-GB" sz="1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 </a:t>
            </a:r>
            <a:r>
              <a:rPr lang="en-GB" sz="1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Earthquakes in Albania and Surrounding Region</a:t>
            </a:r>
            <a:r>
              <a:rPr lang="en-GB" sz="1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 </a:t>
            </a:r>
            <a:r>
              <a:rPr lang="en-GB" sz="1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Using </a:t>
            </a:r>
            <a:r>
              <a:rPr lang="en-GB" sz="1400" b="1" dirty="0" err="1"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Grond</a:t>
            </a:r>
            <a:endParaRPr lang="en-GB" sz="1400" b="1" dirty="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endParaRPr>
          </a:p>
        </p:txBody>
      </p:sp>
      <p:sp>
        <p:nvSpPr>
          <p:cNvPr id="14" name="TextBox 3"/>
          <p:cNvSpPr txBox="1"/>
          <p:nvPr/>
        </p:nvSpPr>
        <p:spPr>
          <a:xfrm>
            <a:off x="7565826" y="1455437"/>
            <a:ext cx="4422973" cy="738664"/>
          </a:xfrm>
          <a:prstGeom prst="rect">
            <a:avLst/>
          </a:prstGeom>
          <a:noFill/>
        </p:spPr>
        <p:txBody>
          <a:bodyPr wrap="square" lIns="0" tIns="0" rIns="0" bIns="0">
            <a:spAutoFit/>
          </a:bodyPr>
          <a:lstStyle/>
          <a:p>
            <a:pPr algn="just"/>
            <a:r>
              <a:rPr lang="en-US" sz="1200" dirty="0" smtClean="0">
                <a:latin typeface="Arial" panose="02080604020202020204" pitchFamily="34" charset="0"/>
                <a:ea typeface="Calibri" panose="020F0502020204030204" pitchFamily="34" charset="0"/>
                <a:cs typeface="Arial" panose="02080604020202020204" pitchFamily="34" charset="0"/>
              </a:rPr>
              <a:t>Hudson's </a:t>
            </a:r>
            <a:r>
              <a:rPr lang="en-US" sz="1200" dirty="0">
                <a:latin typeface="Arial" panose="02080604020202020204" pitchFamily="34" charset="0"/>
                <a:ea typeface="Calibri" panose="020F0502020204030204" pitchFamily="34" charset="0"/>
                <a:cs typeface="Arial" panose="02080604020202020204" pitchFamily="34" charset="0"/>
              </a:rPr>
              <a:t>source type plot with the ensemble of bootstrap </a:t>
            </a:r>
            <a:r>
              <a:rPr lang="en-US" sz="1200" dirty="0" smtClean="0">
                <a:latin typeface="Arial" panose="02080604020202020204" pitchFamily="34" charset="0"/>
                <a:ea typeface="Calibri" panose="020F0502020204030204" pitchFamily="34" charset="0"/>
                <a:cs typeface="Arial" panose="02080604020202020204" pitchFamily="34" charset="0"/>
              </a:rPr>
              <a:t>solutions. For </a:t>
            </a:r>
            <a:r>
              <a:rPr lang="en-US" sz="1200" dirty="0">
                <a:latin typeface="Arial" panose="02080604020202020204" pitchFamily="34" charset="0"/>
                <a:ea typeface="Calibri" panose="020F0502020204030204" pitchFamily="34" charset="0"/>
                <a:cs typeface="Arial" panose="02080604020202020204" pitchFamily="34" charset="0"/>
              </a:rPr>
              <a:t>about 10% of the solutions (randomly chosen), the focal mechanism is depicted, others are represented as dots. The square marks the global best fitting solution. </a:t>
            </a:r>
            <a:endParaRPr lang="en-GB" sz="1200" dirty="0">
              <a:latin typeface="Arial" panose="02080604020202020204" pitchFamily="34" charset="0"/>
              <a:cs typeface="Arial" panose="02080604020202020204" pitchFamily="34" charset="0"/>
            </a:endParaRPr>
          </a:p>
        </p:txBody>
      </p:sp>
      <p:sp>
        <p:nvSpPr>
          <p:cNvPr id="26" name="Title 1"/>
          <p:cNvSpPr txBox="1"/>
          <p:nvPr/>
        </p:nvSpPr>
        <p:spPr>
          <a:xfrm>
            <a:off x="11490959" y="868536"/>
            <a:ext cx="701041" cy="396586"/>
          </a:xfrm>
          <a:prstGeom prst="rect">
            <a:avLst/>
          </a:prstGeom>
        </p:spPr>
        <p:txBody>
          <a:bodyPr lIns="0" tIns="0" rIns="0" bIns="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50" b="1" dirty="0" err="1">
                <a:solidFill>
                  <a:srgbClr val="1B3B65"/>
                </a:solidFill>
                <a:latin typeface="Arial" panose="02080604020202020204" pitchFamily="34" charset="0"/>
                <a:cs typeface="Arial" panose="02080604020202020204" pitchFamily="34" charset="0"/>
                <a:sym typeface="+mn-ea"/>
              </a:rPr>
              <a:t>P1.2-275</a:t>
            </a:r>
            <a:endParaRPr lang="en-US" sz="2800" b="1" dirty="0">
              <a:solidFill>
                <a:srgbClr val="1B3B65"/>
              </a:solidFill>
              <a:latin typeface="Arial" panose="02080604020202020204" pitchFamily="34" charset="0"/>
              <a:cs typeface="Arial" panose="02080604020202020204" pitchFamily="34" charset="0"/>
            </a:endParaRPr>
          </a:p>
        </p:txBody>
      </p:sp>
      <p:sp>
        <p:nvSpPr>
          <p:cNvPr id="3" name="TextBox 3"/>
          <p:cNvSpPr txBox="1"/>
          <p:nvPr/>
        </p:nvSpPr>
        <p:spPr>
          <a:xfrm>
            <a:off x="1557687" y="404878"/>
            <a:ext cx="7005320" cy="208915"/>
          </a:xfrm>
          <a:prstGeom prst="rect">
            <a:avLst/>
          </a:prstGeom>
          <a:noFill/>
        </p:spPr>
        <p:txBody>
          <a:bodyPr wrap="square" lIns="0" tIns="0" rIns="0" bIns="0" rtlCol="0" anchor="t">
            <a:normAutofit/>
          </a:bodyPr>
          <a:lstStyle/>
          <a:p>
            <a:pPr algn="ctr"/>
            <a:r>
              <a:rPr lang="en-US" altLang="en-GB" sz="1200" smtClean="0">
                <a:solidFill>
                  <a:schemeClr val="bg1"/>
                </a:solidFill>
                <a:latin typeface="Arial" panose="02080604020202020204" pitchFamily="34" charset="0"/>
                <a:cs typeface="Arial" panose="02080604020202020204" pitchFamily="34" charset="0"/>
                <a:sym typeface="+mn-ea"/>
              </a:rPr>
              <a:t>O</a:t>
            </a:r>
            <a:r>
              <a:rPr lang="en-GB" sz="1200" smtClean="0">
                <a:solidFill>
                  <a:schemeClr val="bg1"/>
                </a:solidFill>
                <a:latin typeface="Arial" panose="02080604020202020204" pitchFamily="34" charset="0"/>
                <a:cs typeface="Arial" panose="02080604020202020204" pitchFamily="34" charset="0"/>
                <a:sym typeface="+mn-ea"/>
              </a:rPr>
              <a:t>. </a:t>
            </a:r>
            <a:r>
              <a:rPr lang="en-US" altLang="en-GB" sz="1200" smtClean="0">
                <a:solidFill>
                  <a:schemeClr val="bg1"/>
                </a:solidFill>
                <a:latin typeface="Arial" panose="02080604020202020204" pitchFamily="34" charset="0"/>
                <a:cs typeface="Arial" panose="02080604020202020204" pitchFamily="34" charset="0"/>
                <a:sym typeface="+mn-ea"/>
              </a:rPr>
              <a:t>Gjuzi</a:t>
            </a:r>
            <a:r>
              <a:rPr lang="en-GB" sz="1200" smtClean="0">
                <a:solidFill>
                  <a:schemeClr val="bg1"/>
                </a:solidFill>
                <a:latin typeface="Arial" panose="02080604020202020204" pitchFamily="34" charset="0"/>
                <a:cs typeface="Arial" panose="02080604020202020204" pitchFamily="34" charset="0"/>
                <a:sym typeface="+mn-ea"/>
              </a:rPr>
              <a:t>, </a:t>
            </a:r>
            <a:r>
              <a:rPr lang="en-US" altLang="en-GB" sz="1200" smtClean="0">
                <a:solidFill>
                  <a:schemeClr val="bg1"/>
                </a:solidFill>
                <a:latin typeface="Arial" panose="02080604020202020204" pitchFamily="34" charset="0"/>
                <a:cs typeface="Arial" panose="02080604020202020204" pitchFamily="34" charset="0"/>
                <a:sym typeface="+mn-ea"/>
              </a:rPr>
              <a:t>D</a:t>
            </a:r>
            <a:r>
              <a:rPr lang="en-GB" sz="1200" smtClean="0">
                <a:solidFill>
                  <a:schemeClr val="bg1"/>
                </a:solidFill>
                <a:latin typeface="Arial" panose="02080604020202020204" pitchFamily="34" charset="0"/>
                <a:cs typeface="Arial" panose="02080604020202020204" pitchFamily="34" charset="0"/>
                <a:sym typeface="+mn-ea"/>
              </a:rPr>
              <a:t>. </a:t>
            </a:r>
            <a:r>
              <a:rPr lang="en-US" altLang="en-GB" sz="1200" smtClean="0">
                <a:solidFill>
                  <a:schemeClr val="bg1"/>
                </a:solidFill>
                <a:latin typeface="Arial" panose="02080604020202020204" pitchFamily="34" charset="0"/>
                <a:cs typeface="Arial" panose="02080604020202020204" pitchFamily="34" charset="0"/>
                <a:sym typeface="+mn-ea"/>
              </a:rPr>
              <a:t>Muçaj</a:t>
            </a:r>
            <a:r>
              <a:rPr lang="en-GB" sz="1200" smtClean="0">
                <a:solidFill>
                  <a:schemeClr val="bg1"/>
                </a:solidFill>
                <a:latin typeface="Arial" panose="02080604020202020204" pitchFamily="34" charset="0"/>
                <a:cs typeface="Arial" panose="02080604020202020204" pitchFamily="34" charset="0"/>
                <a:sym typeface="+mn-ea"/>
              </a:rPr>
              <a:t>, </a:t>
            </a:r>
            <a:r>
              <a:rPr lang="en-US" altLang="en-GB" sz="1200" smtClean="0">
                <a:solidFill>
                  <a:schemeClr val="bg1"/>
                </a:solidFill>
                <a:latin typeface="Arial" panose="02080604020202020204" pitchFamily="34" charset="0"/>
                <a:cs typeface="Arial" panose="02080604020202020204" pitchFamily="34" charset="0"/>
                <a:sym typeface="+mn-ea"/>
              </a:rPr>
              <a:t>Rr</a:t>
            </a:r>
            <a:r>
              <a:rPr lang="en-GB" sz="1200" smtClean="0">
                <a:solidFill>
                  <a:schemeClr val="bg1"/>
                </a:solidFill>
                <a:latin typeface="Arial" panose="02080604020202020204" pitchFamily="34" charset="0"/>
                <a:cs typeface="Arial" panose="02080604020202020204" pitchFamily="34" charset="0"/>
                <a:sym typeface="+mn-ea"/>
              </a:rPr>
              <a:t>. </a:t>
            </a:r>
            <a:r>
              <a:rPr lang="en-US" altLang="en-GB" sz="1200" smtClean="0">
                <a:solidFill>
                  <a:schemeClr val="bg1"/>
                </a:solidFill>
                <a:latin typeface="Arial" panose="02080604020202020204" pitchFamily="34" charset="0"/>
                <a:cs typeface="Arial" panose="02080604020202020204" pitchFamily="34" charset="0"/>
                <a:sym typeface="+mn-ea"/>
              </a:rPr>
              <a:t>Ormeni</a:t>
            </a:r>
            <a:r>
              <a:rPr lang="en-GB" sz="1200" smtClean="0">
                <a:solidFill>
                  <a:schemeClr val="bg1"/>
                </a:solidFill>
                <a:latin typeface="Arial" panose="02080604020202020204" pitchFamily="34" charset="0"/>
                <a:cs typeface="Arial" panose="02080604020202020204" pitchFamily="34" charset="0"/>
                <a:sym typeface="+mn-ea"/>
              </a:rPr>
              <a:t> </a:t>
            </a:r>
            <a:endParaRPr lang="en-US" sz="1200" dirty="0">
              <a:solidFill>
                <a:schemeClr val="bg1"/>
              </a:solidFill>
              <a:latin typeface="Arial" panose="02080604020202020204" pitchFamily="34" charset="0"/>
              <a:cs typeface="Arial" panose="02080604020202020204" pitchFamily="34" charset="0"/>
            </a:endParaRPr>
          </a:p>
        </p:txBody>
      </p:sp>
      <p:sp>
        <p:nvSpPr>
          <p:cNvPr id="7" name="Title 1"/>
          <p:cNvSpPr txBox="1"/>
          <p:nvPr/>
        </p:nvSpPr>
        <p:spPr>
          <a:xfrm>
            <a:off x="3922569" y="1106333"/>
            <a:ext cx="3798001" cy="396586"/>
          </a:xfrm>
          <a:prstGeom prst="rect">
            <a:avLst/>
          </a:prstGeom>
          <a:noFill/>
          <a:ln>
            <a:noFill/>
          </a:ln>
        </p:spPr>
        <p:txBody>
          <a:bodyPr lIns="0" rIns="0"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400" b="1" dirty="0">
                <a:solidFill>
                  <a:schemeClr val="tx2">
                    <a:lumMod val="90000"/>
                    <a:lumOff val="10000"/>
                  </a:schemeClr>
                </a:solidFill>
                <a:latin typeface="Arial" panose="02080604020202020204" pitchFamily="34" charset="0"/>
                <a:cs typeface="Arial" panose="02080604020202020204" pitchFamily="34" charset="0"/>
                <a:sym typeface="+mn-ea"/>
              </a:rPr>
              <a:t>Bootstrap Misfit </a:t>
            </a:r>
            <a:endParaRPr lang="en-US" sz="1400" dirty="0">
              <a:solidFill>
                <a:srgbClr val="1A3A64"/>
              </a:solidFill>
            </a:endParaRPr>
          </a:p>
        </p:txBody>
      </p:sp>
      <p:sp>
        <p:nvSpPr>
          <p:cNvPr id="9" name="Title 1"/>
          <p:cNvSpPr txBox="1"/>
          <p:nvPr/>
        </p:nvSpPr>
        <p:spPr>
          <a:xfrm>
            <a:off x="7801407" y="1106333"/>
            <a:ext cx="3798001" cy="396586"/>
          </a:xfrm>
          <a:prstGeom prst="rect">
            <a:avLst/>
          </a:prstGeom>
          <a:noFill/>
          <a:ln>
            <a:noFill/>
          </a:ln>
        </p:spPr>
        <p:txBody>
          <a:bodyPr lIns="0" rIns="0"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solidFill>
                  <a:srgbClr val="1A3A64"/>
                </a:solidFill>
                <a:latin typeface="Arial" panose="02080604020202020204" pitchFamily="34" charset="0"/>
                <a:cs typeface="Arial" panose="02080604020202020204" pitchFamily="34" charset="0"/>
              </a:rPr>
              <a:t>Hudson Plot</a:t>
            </a:r>
          </a:p>
          <a:p>
            <a:endParaRPr lang="en-US" sz="1400" dirty="0">
              <a:solidFill>
                <a:srgbClr val="1A3A64"/>
              </a:solidFill>
            </a:endParaRPr>
          </a:p>
        </p:txBody>
      </p:sp>
      <p:sp>
        <p:nvSpPr>
          <p:cNvPr id="17" name="Title 1"/>
          <p:cNvSpPr txBox="1"/>
          <p:nvPr/>
        </p:nvSpPr>
        <p:spPr>
          <a:xfrm>
            <a:off x="95588" y="4297223"/>
            <a:ext cx="1868870" cy="546550"/>
          </a:xfrm>
          <a:prstGeom prst="rect">
            <a:avLst/>
          </a:prstGeom>
          <a:noFill/>
          <a:ln>
            <a:noFill/>
          </a:ln>
        </p:spPr>
        <p:txBody>
          <a:bodyPr lIns="0" rIns="0"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a:solidFill>
                  <a:srgbClr val="1A3A64"/>
                </a:solidFill>
                <a:latin typeface="Arial" panose="02080604020202020204" pitchFamily="34" charset="0"/>
                <a:cs typeface="Arial" panose="02080604020202020204" pitchFamily="34" charset="0"/>
              </a:rPr>
              <a:t>MT Location </a:t>
            </a:r>
            <a:endParaRPr lang="en-US" sz="1400" dirty="0">
              <a:solidFill>
                <a:srgbClr val="1A3A64"/>
              </a:solidFill>
            </a:endParaRPr>
          </a:p>
        </p:txBody>
      </p:sp>
      <p:pic>
        <p:nvPicPr>
          <p:cNvPr id="10" name="Picture 9"/>
          <p:cNvPicPr>
            <a:picLocks noChangeAspect="1"/>
          </p:cNvPicPr>
          <p:nvPr/>
        </p:nvPicPr>
        <p:blipFill>
          <a:blip r:embed="rId3"/>
          <a:stretch>
            <a:fillRect/>
          </a:stretch>
        </p:blipFill>
        <p:spPr>
          <a:xfrm>
            <a:off x="5435863" y="5828571"/>
            <a:ext cx="906145" cy="933450"/>
          </a:xfrm>
          <a:prstGeom prst="rect">
            <a:avLst/>
          </a:prstGeom>
        </p:spPr>
      </p:pic>
      <p:pic>
        <p:nvPicPr>
          <p:cNvPr id="96" name="Picture 95" descr="bootstrap.default.main.d100"/>
          <p:cNvPicPr>
            <a:picLocks noChangeAspect="1"/>
          </p:cNvPicPr>
          <p:nvPr/>
        </p:nvPicPr>
        <p:blipFill>
          <a:blip r:embed="rId4"/>
          <a:stretch>
            <a:fillRect/>
          </a:stretch>
        </p:blipFill>
        <p:spPr>
          <a:xfrm>
            <a:off x="4612360" y="1553661"/>
            <a:ext cx="2816928" cy="2112696"/>
          </a:xfrm>
          <a:prstGeom prst="rect">
            <a:avLst/>
          </a:prstGeom>
        </p:spPr>
      </p:pic>
      <p:sp>
        <p:nvSpPr>
          <p:cNvPr id="64" name="TextBox 3"/>
          <p:cNvSpPr txBox="1"/>
          <p:nvPr/>
        </p:nvSpPr>
        <p:spPr>
          <a:xfrm>
            <a:off x="43731" y="1356149"/>
            <a:ext cx="4118263" cy="738664"/>
          </a:xfrm>
          <a:prstGeom prst="rect">
            <a:avLst/>
          </a:prstGeom>
          <a:noFill/>
        </p:spPr>
        <p:txBody>
          <a:bodyPr wrap="square" lIns="0" tIns="0" rIns="0" bIns="0">
            <a:spAutoFit/>
          </a:bodyPr>
          <a:lstStyle/>
          <a:p>
            <a:pPr algn="just"/>
            <a:r>
              <a:rPr lang="en-US" sz="1200" dirty="0">
                <a:latin typeface="Arial" panose="02080604020202020204" pitchFamily="34" charset="0"/>
                <a:ea typeface="Calibri" panose="020F0502020204030204" pitchFamily="34" charset="0"/>
                <a:cs typeface="Arial" panose="02080604020202020204" pitchFamily="34" charset="0"/>
              </a:rPr>
              <a:t>Observed and synthetic waveforms are compared for the best-fitting solution. Plots show station info, tapering, residuals, and misfit contribution. Good agreement between traces indicates reliable inversion results.</a:t>
            </a:r>
            <a:endParaRPr lang="en-GB" sz="1200" dirty="0">
              <a:latin typeface="Arial" panose="02080604020202020204" pitchFamily="34" charset="0"/>
              <a:cs typeface="Arial" panose="02080604020202020204" pitchFamily="34" charset="0"/>
            </a:endParaRPr>
          </a:p>
        </p:txBody>
      </p:sp>
      <p:pic>
        <p:nvPicPr>
          <p:cNvPr id="67" name="Picture 66" descr="fits_waveform.default.fig_td.rayleigh_Z_1_0.d100"/>
          <p:cNvPicPr>
            <a:picLocks noChangeAspect="1"/>
          </p:cNvPicPr>
          <p:nvPr/>
        </p:nvPicPr>
        <p:blipFill>
          <a:blip r:embed="rId5"/>
          <a:stretch>
            <a:fillRect/>
          </a:stretch>
        </p:blipFill>
        <p:spPr>
          <a:xfrm>
            <a:off x="1964458" y="2181659"/>
            <a:ext cx="1882786" cy="1043193"/>
          </a:xfrm>
          <a:prstGeom prst="rect">
            <a:avLst/>
          </a:prstGeom>
        </p:spPr>
      </p:pic>
      <p:pic>
        <p:nvPicPr>
          <p:cNvPr id="68" name="Picture 67" descr="fits_waveform.default.fig_td.love_T_5_0.d100"/>
          <p:cNvPicPr>
            <a:picLocks noChangeAspect="1"/>
          </p:cNvPicPr>
          <p:nvPr/>
        </p:nvPicPr>
        <p:blipFill>
          <a:blip r:embed="rId6"/>
          <a:stretch>
            <a:fillRect/>
          </a:stretch>
        </p:blipFill>
        <p:spPr>
          <a:xfrm>
            <a:off x="43731" y="2197330"/>
            <a:ext cx="1826752" cy="1011852"/>
          </a:xfrm>
          <a:prstGeom prst="rect">
            <a:avLst/>
          </a:prstGeom>
        </p:spPr>
      </p:pic>
      <p:pic>
        <p:nvPicPr>
          <p:cNvPr id="69" name="Picture 68" descr="fits_waveform.default.fig_td.rayleigh_R_4_0.d100"/>
          <p:cNvPicPr>
            <a:picLocks noChangeAspect="1"/>
          </p:cNvPicPr>
          <p:nvPr/>
        </p:nvPicPr>
        <p:blipFill>
          <a:blip r:embed="rId7"/>
          <a:stretch>
            <a:fillRect/>
          </a:stretch>
        </p:blipFill>
        <p:spPr>
          <a:xfrm>
            <a:off x="36778" y="3271618"/>
            <a:ext cx="1852212" cy="1025605"/>
          </a:xfrm>
          <a:prstGeom prst="rect">
            <a:avLst/>
          </a:prstGeom>
        </p:spPr>
      </p:pic>
      <p:sp>
        <p:nvSpPr>
          <p:cNvPr id="70" name="TextBox 3"/>
          <p:cNvSpPr txBox="1"/>
          <p:nvPr/>
        </p:nvSpPr>
        <p:spPr>
          <a:xfrm>
            <a:off x="4523227" y="3935431"/>
            <a:ext cx="2816928" cy="2031325"/>
          </a:xfrm>
          <a:prstGeom prst="rect">
            <a:avLst/>
          </a:prstGeom>
          <a:noFill/>
        </p:spPr>
        <p:txBody>
          <a:bodyPr wrap="square" lIns="0" tIns="0" rIns="0" bIns="0">
            <a:spAutoFit/>
          </a:bodyPr>
          <a:lstStyle/>
          <a:p>
            <a:pPr algn="just"/>
            <a:r>
              <a:rPr lang="en-US" sz="1200" dirty="0">
                <a:latin typeface="Arial" panose="02080604020202020204" pitchFamily="34" charset="0"/>
                <a:ea typeface="Calibri" panose="020F0502020204030204" pitchFamily="34" charset="0"/>
                <a:cs typeface="Arial" panose="02080604020202020204" pitchFamily="34" charset="0"/>
              </a:rPr>
              <a:t>Bootstrap misfit analysis was used to evaluate the stability of the inversion results. By comparing individual bootstrap configurations, we assess whether solutions converge toward a consistent region in model space. In our case, the majority of bootstrap runs show similar convergence patterns, indicating robust solutions, while minor deviations may reflect data noise or station orientation effects.</a:t>
            </a:r>
          </a:p>
        </p:txBody>
      </p:sp>
      <p:sp>
        <p:nvSpPr>
          <p:cNvPr id="71" name="Title 1"/>
          <p:cNvSpPr txBox="1"/>
          <p:nvPr/>
        </p:nvSpPr>
        <p:spPr>
          <a:xfrm>
            <a:off x="-112574" y="948614"/>
            <a:ext cx="3798001" cy="396586"/>
          </a:xfrm>
          <a:prstGeom prst="rect">
            <a:avLst/>
          </a:prstGeom>
          <a:noFill/>
          <a:ln>
            <a:noFill/>
          </a:ln>
        </p:spPr>
        <p:txBody>
          <a:bodyPr lIns="0" rIns="0"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400" b="1" dirty="0">
                <a:solidFill>
                  <a:schemeClr val="tx2">
                    <a:lumMod val="90000"/>
                    <a:lumOff val="10000"/>
                  </a:schemeClr>
                </a:solidFill>
                <a:latin typeface="Arial" panose="02080604020202020204" pitchFamily="34" charset="0"/>
                <a:cs typeface="Arial" panose="02080604020202020204" pitchFamily="34" charset="0"/>
                <a:sym typeface="+mn-ea"/>
              </a:rPr>
              <a:t>Waveform Fits for Best Model </a:t>
            </a:r>
            <a:endParaRPr lang="en-US" sz="1400" dirty="0">
              <a:solidFill>
                <a:srgbClr val="1A3A64"/>
              </a:solidFill>
            </a:endParaRPr>
          </a:p>
        </p:txBody>
      </p:sp>
      <p:pic>
        <p:nvPicPr>
          <p:cNvPr id="11" name="Picture 10"/>
          <p:cNvPicPr>
            <a:picLocks noChangeAspect="1"/>
          </p:cNvPicPr>
          <p:nvPr/>
        </p:nvPicPr>
        <p:blipFill rotWithShape="1">
          <a:blip r:embed="rId8"/>
          <a:srcRect l="4911" t="4478" r="7976" b="5735"/>
          <a:stretch/>
        </p:blipFill>
        <p:spPr>
          <a:xfrm>
            <a:off x="8380018" y="2270295"/>
            <a:ext cx="3033134" cy="2540314"/>
          </a:xfrm>
          <a:prstGeom prst="rect">
            <a:avLst/>
          </a:prstGeom>
        </p:spPr>
      </p:pic>
      <p:sp>
        <p:nvSpPr>
          <p:cNvPr id="72" name="TextBox 3"/>
          <p:cNvSpPr txBox="1"/>
          <p:nvPr/>
        </p:nvSpPr>
        <p:spPr>
          <a:xfrm>
            <a:off x="43730" y="4951094"/>
            <a:ext cx="1920727" cy="1292662"/>
          </a:xfrm>
          <a:prstGeom prst="rect">
            <a:avLst/>
          </a:prstGeom>
          <a:noFill/>
        </p:spPr>
        <p:txBody>
          <a:bodyPr wrap="square" lIns="0" tIns="0" rIns="0" bIns="0">
            <a:spAutoFit/>
          </a:bodyPr>
          <a:lstStyle/>
          <a:p>
            <a:pPr algn="just"/>
            <a:r>
              <a:rPr lang="en-US" sz="1200" dirty="0" smtClean="0">
                <a:latin typeface="Arial" panose="02080604020202020204" pitchFamily="34" charset="0"/>
                <a:ea typeface="Calibri" panose="020F0502020204030204" pitchFamily="34" charset="0"/>
                <a:cs typeface="Arial" panose="02080604020202020204" pitchFamily="34" charset="0"/>
              </a:rPr>
              <a:t>Plot </a:t>
            </a:r>
            <a:r>
              <a:rPr lang="en-US" sz="1200" dirty="0">
                <a:latin typeface="Arial" panose="02080604020202020204" pitchFamily="34" charset="0"/>
                <a:ea typeface="Calibri" panose="020F0502020204030204" pitchFamily="34" charset="0"/>
                <a:cs typeface="Arial" panose="02080604020202020204" pitchFamily="34" charset="0"/>
              </a:rPr>
              <a:t>of best solutions in three cross-sections within the defined search space. Symbols show double-couple mechanisms, while colors represent misfit (red = low, blue = high).</a:t>
            </a:r>
            <a:endParaRPr lang="en-GB" sz="1200" dirty="0">
              <a:latin typeface="Arial" panose="02080604020202020204" pitchFamily="34" charset="0"/>
              <a:cs typeface="Arial" panose="02080604020202020204" pitchFamily="34" charset="0"/>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1878" y="4581892"/>
            <a:ext cx="2154051" cy="2154051"/>
          </a:xfrm>
          <a:prstGeom prst="rect">
            <a:avLst/>
          </a:prstGeom>
        </p:spPr>
      </p:pic>
      <p:sp>
        <p:nvSpPr>
          <p:cNvPr id="73" name="Title 1"/>
          <p:cNvSpPr txBox="1"/>
          <p:nvPr/>
        </p:nvSpPr>
        <p:spPr>
          <a:xfrm>
            <a:off x="1561720" y="678426"/>
            <a:ext cx="9045320" cy="396586"/>
          </a:xfrm>
          <a:prstGeom prst="rect">
            <a:avLst/>
          </a:prstGeom>
          <a:noFill/>
          <a:ln>
            <a:noFill/>
          </a:ln>
        </p:spPr>
        <p:txBody>
          <a:bodyPr lIns="0" rIns="0"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err="1">
                <a:solidFill>
                  <a:schemeClr val="tx2">
                    <a:lumMod val="90000"/>
                    <a:lumOff val="10000"/>
                  </a:schemeClr>
                </a:solidFill>
                <a:latin typeface="Arial" panose="02080604020202020204" pitchFamily="34" charset="0"/>
                <a:cs typeface="Arial" panose="02080604020202020204" pitchFamily="34" charset="0"/>
                <a:sym typeface="+mn-ea"/>
              </a:rPr>
              <a:t>Grond</a:t>
            </a:r>
            <a:r>
              <a:rPr lang="en-US" sz="1800" b="1" dirty="0">
                <a:solidFill>
                  <a:schemeClr val="tx2">
                    <a:lumMod val="90000"/>
                    <a:lumOff val="10000"/>
                  </a:schemeClr>
                </a:solidFill>
                <a:latin typeface="Arial" panose="02080604020202020204" pitchFamily="34" charset="0"/>
                <a:cs typeface="Arial" panose="02080604020202020204" pitchFamily="34" charset="0"/>
                <a:sym typeface="+mn-ea"/>
              </a:rPr>
              <a:t> Results: Visual Quality Assessment</a:t>
            </a:r>
            <a:endParaRPr lang="en-US" sz="1800" dirty="0">
              <a:solidFill>
                <a:srgbClr val="1A3A64"/>
              </a:solidFill>
            </a:endParaRP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5827" y="5618315"/>
            <a:ext cx="3369506" cy="1119362"/>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41150" y="5587450"/>
            <a:ext cx="1116516" cy="1116516"/>
          </a:xfrm>
          <a:prstGeom prst="rect">
            <a:avLst/>
          </a:prstGeom>
        </p:spPr>
      </p:pic>
      <p:sp>
        <p:nvSpPr>
          <p:cNvPr id="74" name="TextBox 3"/>
          <p:cNvSpPr txBox="1"/>
          <p:nvPr/>
        </p:nvSpPr>
        <p:spPr>
          <a:xfrm>
            <a:off x="7475106" y="5000719"/>
            <a:ext cx="4842958" cy="553998"/>
          </a:xfrm>
          <a:prstGeom prst="rect">
            <a:avLst/>
          </a:prstGeom>
          <a:noFill/>
        </p:spPr>
        <p:txBody>
          <a:bodyPr wrap="square" lIns="0" tIns="0" rIns="0" bIns="0">
            <a:spAutoFit/>
          </a:bodyPr>
          <a:lstStyle/>
          <a:p>
            <a:pPr algn="ctr"/>
            <a:endParaRPr lang="en-US" sz="1200" b="1" dirty="0" smtClean="0">
              <a:solidFill>
                <a:schemeClr val="tx2">
                  <a:lumMod val="90000"/>
                  <a:lumOff val="10000"/>
                </a:schemeClr>
              </a:solidFill>
              <a:latin typeface="Arial" panose="02080604020202020204" pitchFamily="34" charset="0"/>
              <a:ea typeface="Calibri" panose="020F0502020204030204" pitchFamily="34" charset="0"/>
              <a:cs typeface="Arial" panose="02080604020202020204" pitchFamily="34" charset="0"/>
            </a:endParaRPr>
          </a:p>
          <a:p>
            <a:pPr algn="just"/>
            <a:r>
              <a:rPr lang="en-US" sz="1200" dirty="0" smtClean="0">
                <a:latin typeface="Arial" panose="02080604020202020204" pitchFamily="34" charset="0"/>
                <a:ea typeface="Calibri" panose="020F0502020204030204" pitchFamily="34" charset="0"/>
                <a:cs typeface="Arial" panose="02080604020202020204" pitchFamily="34" charset="0"/>
              </a:rPr>
              <a:t>Shows </a:t>
            </a:r>
            <a:r>
              <a:rPr lang="en-US" sz="1200" dirty="0">
                <a:latin typeface="Arial" panose="02080604020202020204" pitchFamily="34" charset="0"/>
                <a:ea typeface="Calibri" panose="020F0502020204030204" pitchFamily="34" charset="0"/>
                <a:cs typeface="Arial" panose="02080604020202020204" pitchFamily="34" charset="0"/>
              </a:rPr>
              <a:t>solution uncertainty; clear black–white fields = stable </a:t>
            </a:r>
            <a:r>
              <a:rPr lang="en-US" sz="1200" dirty="0" smtClean="0">
                <a:latin typeface="Arial" panose="02080604020202020204" pitchFamily="34" charset="0"/>
                <a:ea typeface="Calibri" panose="020F0502020204030204" pitchFamily="34" charset="0"/>
                <a:cs typeface="Arial" panose="02080604020202020204" pitchFamily="34" charset="0"/>
              </a:rPr>
              <a:t>result</a:t>
            </a:r>
          </a:p>
          <a:p>
            <a:pPr algn="just"/>
            <a:r>
              <a:rPr lang="en-US" sz="1200" dirty="0" smtClean="0">
                <a:latin typeface="Arial" panose="02080604020202020204" pitchFamily="34" charset="0"/>
                <a:ea typeface="Calibri" panose="020F0502020204030204" pitchFamily="34" charset="0"/>
                <a:cs typeface="Arial" panose="02080604020202020204" pitchFamily="34" charset="0"/>
              </a:rPr>
              <a:t>Best </a:t>
            </a:r>
            <a:r>
              <a:rPr lang="en-US" sz="1200" dirty="0">
                <a:latin typeface="Arial" panose="02080604020202020204" pitchFamily="34" charset="0"/>
                <a:ea typeface="Calibri" panose="020F0502020204030204" pitchFamily="34" charset="0"/>
                <a:cs typeface="Arial" panose="02080604020202020204" pitchFamily="34" charset="0"/>
              </a:rPr>
              <a:t>solution split into isotropic, </a:t>
            </a:r>
            <a:r>
              <a:rPr lang="en-US" sz="1200" dirty="0" err="1">
                <a:latin typeface="Arial" panose="02080604020202020204" pitchFamily="34" charset="0"/>
                <a:ea typeface="Calibri" panose="020F0502020204030204" pitchFamily="34" charset="0"/>
                <a:cs typeface="Arial" panose="02080604020202020204" pitchFamily="34" charset="0"/>
              </a:rPr>
              <a:t>deviatoric</a:t>
            </a:r>
            <a:r>
              <a:rPr lang="en-US" sz="1200" dirty="0">
                <a:latin typeface="Arial" panose="02080604020202020204" pitchFamily="34" charset="0"/>
                <a:ea typeface="Calibri" panose="020F0502020204030204" pitchFamily="34" charset="0"/>
                <a:cs typeface="Arial" panose="02080604020202020204" pitchFamily="34" charset="0"/>
              </a:rPr>
              <a:t>, DC; consistency = stability</a:t>
            </a:r>
            <a:endParaRPr lang="en-GB" sz="1200" dirty="0">
              <a:latin typeface="Arial" panose="02080604020202020204" pitchFamily="34" charset="0"/>
              <a:cs typeface="Arial" panose="02080604020202020204" pitchFamily="34" charset="0"/>
            </a:endParaRPr>
          </a:p>
        </p:txBody>
      </p:sp>
      <p:sp>
        <p:nvSpPr>
          <p:cNvPr id="75" name="Title 1"/>
          <p:cNvSpPr txBox="1"/>
          <p:nvPr/>
        </p:nvSpPr>
        <p:spPr>
          <a:xfrm>
            <a:off x="7475106" y="4752800"/>
            <a:ext cx="4513694" cy="396586"/>
          </a:xfrm>
          <a:prstGeom prst="rect">
            <a:avLst/>
          </a:prstGeom>
          <a:noFill/>
          <a:ln>
            <a:noFill/>
          </a:ln>
        </p:spPr>
        <p:txBody>
          <a:bodyPr lIns="0" rIns="0"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smtClean="0">
                <a:solidFill>
                  <a:srgbClr val="1A3A64"/>
                </a:solidFill>
                <a:latin typeface="Arial" panose="02080604020202020204" pitchFamily="34" charset="0"/>
                <a:cs typeface="Arial" panose="02080604020202020204" pitchFamily="34" charset="0"/>
              </a:rPr>
              <a:t>MT Decomposition &amp; </a:t>
            </a:r>
            <a:r>
              <a:rPr lang="en-US" sz="1400" b="1" dirty="0">
                <a:solidFill>
                  <a:srgbClr val="1A3A64"/>
                </a:solidFill>
                <a:latin typeface="Arial" panose="02080604020202020204" pitchFamily="34" charset="0"/>
                <a:cs typeface="Arial" panose="02080604020202020204" pitchFamily="34" charset="0"/>
              </a:rPr>
              <a:t>Fuzzy </a:t>
            </a:r>
            <a:r>
              <a:rPr lang="en-US" sz="1400" b="1" dirty="0" smtClean="0">
                <a:solidFill>
                  <a:srgbClr val="1A3A64"/>
                </a:solidFill>
                <a:latin typeface="Arial" panose="02080604020202020204" pitchFamily="34" charset="0"/>
                <a:cs typeface="Arial" panose="02080604020202020204" pitchFamily="34" charset="0"/>
              </a:rPr>
              <a:t>MT</a:t>
            </a:r>
            <a:endParaRPr lang="en-US" sz="1400" b="1" dirty="0">
              <a:solidFill>
                <a:srgbClr val="1A3A64"/>
              </a:solidFill>
              <a:latin typeface="Arial" panose="02080604020202020204" pitchFamily="34" charset="0"/>
              <a:cs typeface="Arial" panose="0208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3868420" y="121424"/>
            <a:ext cx="7915910" cy="430887"/>
          </a:xfrm>
          <a:prstGeom prst="rect">
            <a:avLst/>
          </a:prstGeom>
          <a:noFill/>
        </p:spPr>
        <p:txBody>
          <a:bodyPr wrap="square" lIns="0" tIns="0" rIns="0" bIns="0" rtlCol="0" anchor="ctr">
            <a:spAutoFit/>
            <a:scene3d>
              <a:camera prst="orthographicFront"/>
              <a:lightRig rig="threePt" dir="t"/>
            </a:scene3d>
          </a:bodyPr>
          <a:lstStyle/>
          <a:p>
            <a:pPr algn="ctr"/>
            <a:r>
              <a:rPr lang="en-GB" sz="1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Moment Tensor Inversion for Moderate to Strong</a:t>
            </a:r>
            <a:r>
              <a:rPr lang="en-US" altLang="en-GB" sz="1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 </a:t>
            </a:r>
            <a:r>
              <a:rPr lang="en-GB" sz="1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Earthquakes in Albania and Surrounding Region</a:t>
            </a:r>
            <a:r>
              <a:rPr lang="en-GB" sz="1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 </a:t>
            </a:r>
            <a:r>
              <a:rPr lang="en-GB" sz="1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Using </a:t>
            </a:r>
            <a:r>
              <a:rPr lang="en-GB" sz="1400" b="1" dirty="0" err="1"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rPr>
              <a:t>Grond</a:t>
            </a:r>
            <a:endParaRPr lang="en-GB" sz="1400" b="1" dirty="0">
              <a:ln w="9525" cmpd="sng">
                <a:solidFill>
                  <a:schemeClr val="accent1"/>
                </a:solidFill>
                <a:prstDash val="solid"/>
              </a:ln>
              <a:solidFill>
                <a:srgbClr val="70AD47">
                  <a:tint val="1000"/>
                </a:srgbClr>
              </a:solidFill>
              <a:effectLst>
                <a:glow rad="38100">
                  <a:schemeClr val="accent1">
                    <a:alpha val="40000"/>
                  </a:schemeClr>
                </a:glow>
              </a:effectLst>
              <a:latin typeface="Arial" panose="02080604020202020204" pitchFamily="34" charset="0"/>
              <a:cs typeface="Arial" panose="02080604020202020204" pitchFamily="34" charset="0"/>
              <a:sym typeface="+mn-ea"/>
            </a:endParaRPr>
          </a:p>
        </p:txBody>
      </p:sp>
      <p:sp>
        <p:nvSpPr>
          <p:cNvPr id="26" name="Title 1"/>
          <p:cNvSpPr txBox="1"/>
          <p:nvPr/>
        </p:nvSpPr>
        <p:spPr>
          <a:xfrm>
            <a:off x="11490959" y="868536"/>
            <a:ext cx="701041" cy="396586"/>
          </a:xfrm>
          <a:prstGeom prst="rect">
            <a:avLst/>
          </a:prstGeom>
        </p:spPr>
        <p:txBody>
          <a:bodyPr lIns="0" tIns="0" rIns="0" bIns="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50" b="1" dirty="0" err="1">
                <a:solidFill>
                  <a:srgbClr val="1B3B65"/>
                </a:solidFill>
                <a:latin typeface="Arial" panose="02080604020202020204" pitchFamily="34" charset="0"/>
                <a:cs typeface="Arial" panose="02080604020202020204" pitchFamily="34" charset="0"/>
                <a:sym typeface="+mn-ea"/>
              </a:rPr>
              <a:t>P1.2-275</a:t>
            </a:r>
            <a:endParaRPr lang="en-US" sz="2800" b="1" dirty="0">
              <a:solidFill>
                <a:srgbClr val="1B3B65"/>
              </a:solidFill>
              <a:latin typeface="Arial" panose="02080604020202020204" pitchFamily="34" charset="0"/>
              <a:cs typeface="Arial" panose="02080604020202020204" pitchFamily="34" charset="0"/>
            </a:endParaRPr>
          </a:p>
        </p:txBody>
      </p:sp>
      <p:sp>
        <p:nvSpPr>
          <p:cNvPr id="3" name="TextBox 3"/>
          <p:cNvSpPr txBox="1"/>
          <p:nvPr/>
        </p:nvSpPr>
        <p:spPr>
          <a:xfrm>
            <a:off x="1557687" y="404878"/>
            <a:ext cx="7005320" cy="208915"/>
          </a:xfrm>
          <a:prstGeom prst="rect">
            <a:avLst/>
          </a:prstGeom>
          <a:noFill/>
        </p:spPr>
        <p:txBody>
          <a:bodyPr wrap="square" lIns="0" tIns="0" rIns="0" bIns="0" rtlCol="0" anchor="t">
            <a:normAutofit/>
          </a:bodyPr>
          <a:lstStyle/>
          <a:p>
            <a:pPr algn="ctr"/>
            <a:r>
              <a:rPr lang="en-US" altLang="en-GB" sz="1200" smtClean="0">
                <a:solidFill>
                  <a:schemeClr val="bg1"/>
                </a:solidFill>
                <a:latin typeface="Arial" panose="02080604020202020204" pitchFamily="34" charset="0"/>
                <a:cs typeface="Arial" panose="02080604020202020204" pitchFamily="34" charset="0"/>
                <a:sym typeface="+mn-ea"/>
              </a:rPr>
              <a:t>O</a:t>
            </a:r>
            <a:r>
              <a:rPr lang="en-GB" sz="1200" smtClean="0">
                <a:solidFill>
                  <a:schemeClr val="bg1"/>
                </a:solidFill>
                <a:latin typeface="Arial" panose="02080604020202020204" pitchFamily="34" charset="0"/>
                <a:cs typeface="Arial" panose="02080604020202020204" pitchFamily="34" charset="0"/>
                <a:sym typeface="+mn-ea"/>
              </a:rPr>
              <a:t>. </a:t>
            </a:r>
            <a:r>
              <a:rPr lang="en-US" altLang="en-GB" sz="1200" smtClean="0">
                <a:solidFill>
                  <a:schemeClr val="bg1"/>
                </a:solidFill>
                <a:latin typeface="Arial" panose="02080604020202020204" pitchFamily="34" charset="0"/>
                <a:cs typeface="Arial" panose="02080604020202020204" pitchFamily="34" charset="0"/>
                <a:sym typeface="+mn-ea"/>
              </a:rPr>
              <a:t>Gjuzi</a:t>
            </a:r>
            <a:r>
              <a:rPr lang="en-GB" sz="1200" smtClean="0">
                <a:solidFill>
                  <a:schemeClr val="bg1"/>
                </a:solidFill>
                <a:latin typeface="Arial" panose="02080604020202020204" pitchFamily="34" charset="0"/>
                <a:cs typeface="Arial" panose="02080604020202020204" pitchFamily="34" charset="0"/>
                <a:sym typeface="+mn-ea"/>
              </a:rPr>
              <a:t>, </a:t>
            </a:r>
            <a:r>
              <a:rPr lang="en-US" altLang="en-GB" sz="1200" smtClean="0">
                <a:solidFill>
                  <a:schemeClr val="bg1"/>
                </a:solidFill>
                <a:latin typeface="Arial" panose="02080604020202020204" pitchFamily="34" charset="0"/>
                <a:cs typeface="Arial" panose="02080604020202020204" pitchFamily="34" charset="0"/>
                <a:sym typeface="+mn-ea"/>
              </a:rPr>
              <a:t>D</a:t>
            </a:r>
            <a:r>
              <a:rPr lang="en-GB" sz="1200" smtClean="0">
                <a:solidFill>
                  <a:schemeClr val="bg1"/>
                </a:solidFill>
                <a:latin typeface="Arial" panose="02080604020202020204" pitchFamily="34" charset="0"/>
                <a:cs typeface="Arial" panose="02080604020202020204" pitchFamily="34" charset="0"/>
                <a:sym typeface="+mn-ea"/>
              </a:rPr>
              <a:t>. </a:t>
            </a:r>
            <a:r>
              <a:rPr lang="en-US" altLang="en-GB" sz="1200" smtClean="0">
                <a:solidFill>
                  <a:schemeClr val="bg1"/>
                </a:solidFill>
                <a:latin typeface="Arial" panose="02080604020202020204" pitchFamily="34" charset="0"/>
                <a:cs typeface="Arial" panose="02080604020202020204" pitchFamily="34" charset="0"/>
                <a:sym typeface="+mn-ea"/>
              </a:rPr>
              <a:t>Muçaj</a:t>
            </a:r>
            <a:r>
              <a:rPr lang="en-GB" sz="1200" smtClean="0">
                <a:solidFill>
                  <a:schemeClr val="bg1"/>
                </a:solidFill>
                <a:latin typeface="Arial" panose="02080604020202020204" pitchFamily="34" charset="0"/>
                <a:cs typeface="Arial" panose="02080604020202020204" pitchFamily="34" charset="0"/>
                <a:sym typeface="+mn-ea"/>
              </a:rPr>
              <a:t>, </a:t>
            </a:r>
            <a:r>
              <a:rPr lang="en-US" altLang="en-GB" sz="1200" smtClean="0">
                <a:solidFill>
                  <a:schemeClr val="bg1"/>
                </a:solidFill>
                <a:latin typeface="Arial" panose="02080604020202020204" pitchFamily="34" charset="0"/>
                <a:cs typeface="Arial" panose="02080604020202020204" pitchFamily="34" charset="0"/>
                <a:sym typeface="+mn-ea"/>
              </a:rPr>
              <a:t>Rr</a:t>
            </a:r>
            <a:r>
              <a:rPr lang="en-GB" sz="1200" smtClean="0">
                <a:solidFill>
                  <a:schemeClr val="bg1"/>
                </a:solidFill>
                <a:latin typeface="Arial" panose="02080604020202020204" pitchFamily="34" charset="0"/>
                <a:cs typeface="Arial" panose="02080604020202020204" pitchFamily="34" charset="0"/>
                <a:sym typeface="+mn-ea"/>
              </a:rPr>
              <a:t>. </a:t>
            </a:r>
            <a:r>
              <a:rPr lang="en-US" altLang="en-GB" sz="1200" smtClean="0">
                <a:solidFill>
                  <a:schemeClr val="bg1"/>
                </a:solidFill>
                <a:latin typeface="Arial" panose="02080604020202020204" pitchFamily="34" charset="0"/>
                <a:cs typeface="Arial" panose="02080604020202020204" pitchFamily="34" charset="0"/>
                <a:sym typeface="+mn-ea"/>
              </a:rPr>
              <a:t>Ormeni</a:t>
            </a:r>
            <a:r>
              <a:rPr lang="en-GB" sz="1200" smtClean="0">
                <a:solidFill>
                  <a:schemeClr val="bg1"/>
                </a:solidFill>
                <a:latin typeface="Arial" panose="02080604020202020204" pitchFamily="34" charset="0"/>
                <a:cs typeface="Arial" panose="02080604020202020204" pitchFamily="34" charset="0"/>
                <a:sym typeface="+mn-ea"/>
              </a:rPr>
              <a:t> </a:t>
            </a:r>
            <a:endParaRPr lang="en-US" sz="1200" dirty="0">
              <a:solidFill>
                <a:schemeClr val="bg1"/>
              </a:solidFill>
              <a:latin typeface="Arial" panose="02080604020202020204" pitchFamily="34" charset="0"/>
              <a:cs typeface="Arial" panose="02080604020202020204" pitchFamily="34" charset="0"/>
            </a:endParaRPr>
          </a:p>
        </p:txBody>
      </p:sp>
      <p:sp>
        <p:nvSpPr>
          <p:cNvPr id="9" name="Title 1"/>
          <p:cNvSpPr txBox="1"/>
          <p:nvPr/>
        </p:nvSpPr>
        <p:spPr>
          <a:xfrm>
            <a:off x="2418081" y="835765"/>
            <a:ext cx="8053568" cy="396586"/>
          </a:xfrm>
          <a:prstGeom prst="rect">
            <a:avLst/>
          </a:prstGeom>
          <a:noFill/>
          <a:ln>
            <a:noFill/>
          </a:ln>
        </p:spPr>
        <p:txBody>
          <a:bodyPr lIns="0" rIns="0" anchor="ct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400" b="1" dirty="0" smtClean="0">
                <a:solidFill>
                  <a:srgbClr val="1A3A64"/>
                </a:solidFill>
                <a:latin typeface="Arial" panose="02080604020202020204" pitchFamily="34" charset="0"/>
                <a:cs typeface="Arial" panose="02080604020202020204" pitchFamily="34" charset="0"/>
              </a:rPr>
              <a:t>Video illustration of Seismic activity of Albania</a:t>
            </a:r>
            <a:endParaRPr lang="en-US" sz="1400" dirty="0">
              <a:solidFill>
                <a:srgbClr val="1A3A64"/>
              </a:solidFill>
            </a:endParaRPr>
          </a:p>
        </p:txBody>
      </p:sp>
      <p:pic>
        <p:nvPicPr>
          <p:cNvPr id="25" name="ISC-2000-2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28041" y="835765"/>
            <a:ext cx="10480040" cy="5894889"/>
          </a:xfrm>
        </p:spPr>
      </p:pic>
    </p:spTree>
    <p:extLst>
      <p:ext uri="{BB962C8B-B14F-4D97-AF65-F5344CB8AC3E}">
        <p14:creationId xmlns:p14="http://schemas.microsoft.com/office/powerpoint/2010/main" val="235687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4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E-POSTER Template_visual dr 26_250609</Template>
  <TotalTime>122</TotalTime>
  <Words>694</Words>
  <Application>Microsoft Office PowerPoint</Application>
  <PresentationFormat>Widescreen</PresentationFormat>
  <Paragraphs>43</Paragraphs>
  <Slides>4</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Aptos</vt:lpstr>
      <vt:lpstr>Aptos Display</vt:lpstr>
      <vt:lpstr>Arial</vt:lpstr>
      <vt:lpstr>Calibri</vt:lpstr>
      <vt:lpstr>Times New Roman</vt:lpstr>
      <vt:lpstr>Office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HASSANI Hossein</dc:creator>
  <cp:lastModifiedBy>Gerti</cp:lastModifiedBy>
  <cp:revision>29</cp:revision>
  <dcterms:created xsi:type="dcterms:W3CDTF">2025-08-08T14:45:14Z</dcterms:created>
  <dcterms:modified xsi:type="dcterms:W3CDTF">2025-08-16T21:33:31Z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0x01010032AC10656680304EA4A371A737EC296E</vt:lpwstr>
  </property>
  <property fmtid="{D5CDD505-2E9C-101B-9397-08002B2CF9AE}" pid="3" name="MediaServiceImageTags">
    <vt:lpwstr/>
  </property>
  <property fmtid="{D5CDD505-2E9C-101B-9397-08002B2CF9AE}" pid="4" name="ICV">
    <vt:lpwstr/>
  </property>
  <property fmtid="{D5CDD505-2E9C-101B-9397-08002B2CF9AE}" pid="5" name="KSOProductBuildVer">
    <vt:lpwstr>1033-11.1.0.11711</vt:lpwstr>
  </property>
</Properties>
</file>