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8"/>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A64"/>
    <a:srgbClr val="BCCB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94660"/>
  </p:normalViewPr>
  <p:slideViewPr>
    <p:cSldViewPr snapToGrid="0">
      <p:cViewPr varScale="1">
        <p:scale>
          <a:sx n="81" d="100"/>
          <a:sy n="81" d="100"/>
        </p:scale>
        <p:origin x="52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0" y="-6466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pPr algn="ctr"/>
            <a:r>
              <a:rPr lang="en-US" sz="2400" b="1" noProof="0" dirty="0">
                <a:solidFill>
                  <a:srgbClr val="1A3A64"/>
                </a:solidFill>
                <a:latin typeface="Arial" panose="020B0604020202020204" pitchFamily="34" charset="0"/>
                <a:cs typeface="Arial" panose="020B0604020202020204" pitchFamily="34" charset="0"/>
              </a:rPr>
              <a:t>Advancing Focal Depth Estimation Techniques: A Case Study from Mongolia</a:t>
            </a:r>
          </a:p>
          <a:p>
            <a:endParaRPr lang="en-GB" sz="2400" b="1" noProof="0"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2" y="2320148"/>
            <a:ext cx="10272988" cy="502511"/>
          </a:xfrm>
          <a:prstGeom prst="rect">
            <a:avLst/>
          </a:prstGeom>
          <a:noFill/>
        </p:spPr>
        <p:txBody>
          <a:bodyPr wrap="square" lIns="0" tIns="0" rIns="0" bIns="0" rtlCol="0" anchor="ctr">
            <a:normAutofit/>
          </a:bodyPr>
          <a:lstStyle/>
          <a:p>
            <a:r>
              <a:rPr lang="en-GB" noProof="0" dirty="0">
                <a:solidFill>
                  <a:srgbClr val="1A3A64"/>
                </a:solidFill>
                <a:latin typeface="Arial" panose="020B0604020202020204" pitchFamily="34" charset="0"/>
                <a:cs typeface="Arial" panose="020B0604020202020204" pitchFamily="34" charset="0"/>
              </a:rPr>
              <a:t>L. Dagzinmaa¹, M. Ulziibat¹</a:t>
            </a: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pPr algn="l"/>
            <a:r>
              <a:rPr lang="en-US" sz="1400" i="1" dirty="0">
                <a:solidFill>
                  <a:schemeClr val="tx2"/>
                </a:solidFill>
                <a:latin typeface="Arial" panose="020B0604020202020204" pitchFamily="34" charset="0"/>
                <a:cs typeface="Arial" panose="020B0604020202020204" pitchFamily="34" charset="0"/>
              </a:rPr>
              <a:t>¹Institute of Astronomy and Geophysics, Mongolian Academy of Sciences</a:t>
            </a:r>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We applied the Depth Scanning Algorithm (DSA) to over 6,000 earthquakes in the </a:t>
            </a:r>
            <a:r>
              <a:rPr lang="en-US" dirty="0" err="1"/>
              <a:t>Mogod</a:t>
            </a:r>
            <a:r>
              <a:rPr lang="en-US" dirty="0"/>
              <a:t> fault zone, Mongolia. Reliable depths were determined for 3,388 events, showing that most seismicity occurs at shallow depths (2–10 km), while some deeper events (~20–30 km) reveal complex fault structures and tectonic processes.</a:t>
            </a:r>
          </a:p>
        </p:txBody>
      </p:sp>
      <p:pic>
        <p:nvPicPr>
          <p:cNvPr id="4" name="Picture 3">
            <a:extLst>
              <a:ext uri="{FF2B5EF4-FFF2-40B4-BE49-F238E27FC236}">
                <a16:creationId xmlns:a16="http://schemas.microsoft.com/office/drawing/2014/main" id="{5AF398CB-CFD4-437F-81B2-C85622CD0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0122" y="2442712"/>
            <a:ext cx="1839007" cy="1338797"/>
          </a:xfrm>
          <a:prstGeom prst="rect">
            <a:avLst/>
          </a:prstGeom>
        </p:spPr>
      </p:pic>
      <p:sp>
        <p:nvSpPr>
          <p:cNvPr id="13" name="TextBox 12">
            <a:extLst>
              <a:ext uri="{FF2B5EF4-FFF2-40B4-BE49-F238E27FC236}">
                <a16:creationId xmlns:a16="http://schemas.microsoft.com/office/drawing/2014/main" id="{B09AAD4C-86DE-4E7E-B63E-116837B358F6}"/>
              </a:ext>
            </a:extLst>
          </p:cNvPr>
          <p:cNvSpPr txBox="1"/>
          <p:nvPr/>
        </p:nvSpPr>
        <p:spPr>
          <a:xfrm>
            <a:off x="11424971" y="750228"/>
            <a:ext cx="872896"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1A3A64"/>
                </a:solidFill>
                <a:effectLst/>
                <a:uLnTx/>
                <a:uFillTx/>
                <a:latin typeface="Arial" panose="020B0604020202020204" pitchFamily="34" charset="0"/>
                <a:ea typeface="+mn-ea"/>
                <a:cs typeface="Arial" panose="020B0604020202020204" pitchFamily="34" charset="0"/>
              </a:rPr>
              <a:t>P1.2-681</a:t>
            </a:r>
            <a:endParaRPr kumimoji="0" lang="en-GB" sz="1050" b="1" i="0" u="none" strike="noStrike" kern="1200" cap="none" spc="0" normalizeH="0" baseline="0" noProof="0" dirty="0">
              <a:ln>
                <a:noFill/>
              </a:ln>
              <a:solidFill>
                <a:srgbClr val="1A3A6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D0F4E91-506D-41F5-A625-C078758C6BDB}"/>
              </a:ext>
            </a:extLst>
          </p:cNvPr>
          <p:cNvSpPr txBox="1"/>
          <p:nvPr/>
        </p:nvSpPr>
        <p:spPr>
          <a:xfrm>
            <a:off x="131577" y="768890"/>
            <a:ext cx="3818123" cy="3600986"/>
          </a:xfrm>
          <a:prstGeom prst="rect">
            <a:avLst/>
          </a:prstGeom>
          <a:noFill/>
        </p:spPr>
        <p:txBody>
          <a:bodyPr wrap="square" rtlCol="0">
            <a:spAutoFit/>
          </a:bodyPr>
          <a:lstStyle/>
          <a:p>
            <a:pPr algn="ctr"/>
            <a:r>
              <a:rPr lang="en-US" sz="1200" dirty="0">
                <a:solidFill>
                  <a:srgbClr val="002060"/>
                </a:solidFill>
                <a:latin typeface="Arial" panose="020B0604020202020204" pitchFamily="34" charset="0"/>
                <a:cs typeface="Arial" panose="020B0604020202020204" pitchFamily="34" charset="0"/>
              </a:rPr>
              <a:t>OBJECTIVE &amp; INTRODUCTION </a:t>
            </a:r>
          </a:p>
          <a:p>
            <a:pPr algn="just"/>
            <a:r>
              <a:rPr lang="en-US" sz="1200" dirty="0">
                <a:latin typeface="Arial" panose="020B0604020202020204" pitchFamily="34" charset="0"/>
                <a:cs typeface="Arial" panose="020B0604020202020204" pitchFamily="34" charset="0"/>
              </a:rPr>
              <a:t>Focal depth is a key parameter in earthquake monitoring, providing critical insights into seismic source processes and hazard assessment. Accurate depth estimation improves our understanding of local tectonics, fault behavior, and earthquake risk. In this study, we apply the </a:t>
            </a:r>
            <a:r>
              <a:rPr lang="en-US" sz="1200" b="1" dirty="0">
                <a:latin typeface="Arial" panose="020B0604020202020204" pitchFamily="34" charset="0"/>
                <a:cs typeface="Arial" panose="020B0604020202020204" pitchFamily="34" charset="0"/>
              </a:rPr>
              <a:t>Depth Scanning Algorithm </a:t>
            </a:r>
            <a:r>
              <a:rPr lang="en-US" sz="1200" dirty="0">
                <a:latin typeface="Arial" panose="020B0604020202020204" pitchFamily="34" charset="0"/>
                <a:cs typeface="Arial" panose="020B0604020202020204" pitchFamily="34" charset="0"/>
              </a:rPr>
              <a:t>(</a:t>
            </a:r>
            <a:r>
              <a:rPr lang="en-US" sz="1200" b="1" dirty="0">
                <a:latin typeface="Arial" panose="020B0604020202020204" pitchFamily="34" charset="0"/>
                <a:cs typeface="Arial" panose="020B0604020202020204" pitchFamily="34" charset="0"/>
              </a:rPr>
              <a:t>DSA</a:t>
            </a:r>
            <a:r>
              <a:rPr lang="en-US" sz="1200" dirty="0">
                <a:latin typeface="Arial" panose="020B0604020202020204" pitchFamily="34" charset="0"/>
                <a:cs typeface="Arial" panose="020B0604020202020204" pitchFamily="34" charset="0"/>
              </a:rPr>
              <a:t>) to determine absolute focal depths of earthquakes in the </a:t>
            </a:r>
            <a:r>
              <a:rPr lang="en-US" sz="1200" dirty="0" err="1">
                <a:latin typeface="Arial" panose="020B0604020202020204" pitchFamily="34" charset="0"/>
                <a:cs typeface="Arial" panose="020B0604020202020204" pitchFamily="34" charset="0"/>
              </a:rPr>
              <a:t>Mogod</a:t>
            </a:r>
            <a:r>
              <a:rPr lang="en-US" sz="1200" dirty="0">
                <a:latin typeface="Arial" panose="020B0604020202020204" pitchFamily="34" charset="0"/>
                <a:cs typeface="Arial" panose="020B0604020202020204" pitchFamily="34" charset="0"/>
              </a:rPr>
              <a:t> fault zone, a seismically active region in Mongolia. This work is part of an international collaboration with the Korea Institute of Geoscience and Mineral Resources (</a:t>
            </a:r>
            <a:r>
              <a:rPr lang="en-US" sz="1200" b="1" dirty="0">
                <a:latin typeface="Arial" panose="020B0604020202020204" pitchFamily="34" charset="0"/>
                <a:cs typeface="Arial" panose="020B0604020202020204" pitchFamily="34" charset="0"/>
              </a:rPr>
              <a:t>KIGAM</a:t>
            </a:r>
            <a:r>
              <a:rPr lang="en-US" sz="1200" dirty="0">
                <a:latin typeface="Arial" panose="020B0604020202020204" pitchFamily="34" charset="0"/>
                <a:cs typeface="Arial" panose="020B0604020202020204" pitchFamily="34" charset="0"/>
              </a:rPr>
              <a:t>), under which </a:t>
            </a:r>
            <a:r>
              <a:rPr lang="en-US" sz="1200" b="1" dirty="0">
                <a:latin typeface="Arial" panose="020B0604020202020204" pitchFamily="34" charset="0"/>
                <a:cs typeface="Arial" panose="020B0604020202020204" pitchFamily="34" charset="0"/>
              </a:rPr>
              <a:t>10 temporary seismic stations </a:t>
            </a:r>
            <a:r>
              <a:rPr lang="en-US" sz="1200" dirty="0">
                <a:latin typeface="Arial" panose="020B0604020202020204" pitchFamily="34" charset="0"/>
                <a:cs typeface="Arial" panose="020B0604020202020204" pitchFamily="34" charset="0"/>
              </a:rPr>
              <a:t>were deployed to enhance network coverage. These additional stations enable more precise event localization and provide an opportunity to test automated depth determination tools, ultimately contributing to enhanced seismic monitoring and a deeper understanding of regional seismicity.</a:t>
            </a:r>
          </a:p>
        </p:txBody>
      </p:sp>
      <p:pic>
        <p:nvPicPr>
          <p:cNvPr id="10" name="Picture 9">
            <a:extLst>
              <a:ext uri="{FF2B5EF4-FFF2-40B4-BE49-F238E27FC236}">
                <a16:creationId xmlns:a16="http://schemas.microsoft.com/office/drawing/2014/main" id="{B38A03CF-D095-4306-BF1E-BACA2FF44006}"/>
              </a:ext>
            </a:extLst>
          </p:cNvPr>
          <p:cNvPicPr>
            <a:picLocks noChangeAspect="1"/>
          </p:cNvPicPr>
          <p:nvPr/>
        </p:nvPicPr>
        <p:blipFill>
          <a:blip r:embed="rId2"/>
          <a:stretch>
            <a:fillRect/>
          </a:stretch>
        </p:blipFill>
        <p:spPr>
          <a:xfrm>
            <a:off x="-29735" y="4265332"/>
            <a:ext cx="4062931" cy="1499843"/>
          </a:xfrm>
          <a:prstGeom prst="rect">
            <a:avLst/>
          </a:prstGeom>
        </p:spPr>
      </p:pic>
      <p:pic>
        <p:nvPicPr>
          <p:cNvPr id="12" name="Picture 11">
            <a:extLst>
              <a:ext uri="{FF2B5EF4-FFF2-40B4-BE49-F238E27FC236}">
                <a16:creationId xmlns:a16="http://schemas.microsoft.com/office/drawing/2014/main" id="{04BA331F-D209-41A1-BDEA-DA3C8E836C9D}"/>
              </a:ext>
            </a:extLst>
          </p:cNvPr>
          <p:cNvPicPr>
            <a:picLocks noChangeAspect="1"/>
          </p:cNvPicPr>
          <p:nvPr/>
        </p:nvPicPr>
        <p:blipFill>
          <a:blip r:embed="rId3"/>
          <a:stretch>
            <a:fillRect/>
          </a:stretch>
        </p:blipFill>
        <p:spPr>
          <a:xfrm>
            <a:off x="4022701" y="960708"/>
            <a:ext cx="3388831" cy="4397937"/>
          </a:xfrm>
          <a:prstGeom prst="rect">
            <a:avLst/>
          </a:prstGeom>
        </p:spPr>
      </p:pic>
      <p:sp>
        <p:nvSpPr>
          <p:cNvPr id="16" name="TextBox 15">
            <a:extLst>
              <a:ext uri="{FF2B5EF4-FFF2-40B4-BE49-F238E27FC236}">
                <a16:creationId xmlns:a16="http://schemas.microsoft.com/office/drawing/2014/main" id="{F9AEE735-C933-4A7D-8002-6D4689443CD2}"/>
              </a:ext>
            </a:extLst>
          </p:cNvPr>
          <p:cNvSpPr txBox="1"/>
          <p:nvPr/>
        </p:nvSpPr>
        <p:spPr>
          <a:xfrm>
            <a:off x="4022701" y="5481793"/>
            <a:ext cx="3188900" cy="830997"/>
          </a:xfrm>
          <a:prstGeom prst="rect">
            <a:avLst/>
          </a:prstGeom>
          <a:noFill/>
        </p:spPr>
        <p:txBody>
          <a:bodyPr wrap="square">
            <a:spAutoFit/>
          </a:bodyPr>
          <a:lstStyle/>
          <a:p>
            <a:pPr algn="just"/>
            <a:r>
              <a:rPr lang="en-US" sz="1200" dirty="0">
                <a:latin typeface="Arial" panose="020B0604020202020204" pitchFamily="34" charset="0"/>
                <a:cs typeface="Arial" panose="020B0604020202020204" pitchFamily="34" charset="0"/>
              </a:rPr>
              <a:t>Figure 2. Distribution of the KIGAM experiments along the “</a:t>
            </a:r>
            <a:r>
              <a:rPr lang="en-US" sz="1200" dirty="0" err="1">
                <a:latin typeface="Arial" panose="020B0604020202020204" pitchFamily="34" charset="0"/>
                <a:cs typeface="Arial" panose="020B0604020202020204" pitchFamily="34" charset="0"/>
              </a:rPr>
              <a:t>Mogod</a:t>
            </a:r>
            <a:r>
              <a:rPr lang="en-US" sz="1200" dirty="0">
                <a:latin typeface="Arial" panose="020B0604020202020204" pitchFamily="34" charset="0"/>
                <a:cs typeface="Arial" panose="020B0604020202020204" pitchFamily="34" charset="0"/>
              </a:rPr>
              <a:t>” fault. (The map developed by </a:t>
            </a:r>
            <a:r>
              <a:rPr lang="en-US" sz="1200" dirty="0" err="1">
                <a:latin typeface="Arial" panose="020B0604020202020204" pitchFamily="34" charset="0"/>
                <a:cs typeface="Arial" panose="020B0604020202020204" pitchFamily="34" charset="0"/>
              </a:rPr>
              <a:t>A.Amarmend</a:t>
            </a:r>
            <a:r>
              <a:rPr lang="en-US" sz="1200" dirty="0">
                <a:latin typeface="Arial" panose="020B0604020202020204" pitchFamily="34" charset="0"/>
                <a:cs typeface="Arial" panose="020B0604020202020204" pitchFamily="34" charset="0"/>
              </a:rPr>
              <a:t>, researcher from IAG, EEW laboratory)</a:t>
            </a:r>
          </a:p>
        </p:txBody>
      </p:sp>
      <p:sp>
        <p:nvSpPr>
          <p:cNvPr id="18" name="TextBox 17">
            <a:extLst>
              <a:ext uri="{FF2B5EF4-FFF2-40B4-BE49-F238E27FC236}">
                <a16:creationId xmlns:a16="http://schemas.microsoft.com/office/drawing/2014/main" id="{E4868213-5208-469D-BCAC-4901B148DDF0}"/>
              </a:ext>
            </a:extLst>
          </p:cNvPr>
          <p:cNvSpPr txBox="1"/>
          <p:nvPr/>
        </p:nvSpPr>
        <p:spPr>
          <a:xfrm>
            <a:off x="203200" y="5765175"/>
            <a:ext cx="3589867" cy="461665"/>
          </a:xfrm>
          <a:prstGeom prst="rect">
            <a:avLst/>
          </a:prstGeom>
          <a:noFill/>
        </p:spPr>
        <p:txBody>
          <a:bodyPr wrap="square">
            <a:spAutoFit/>
          </a:bodyPr>
          <a:lstStyle/>
          <a:p>
            <a:pPr algn="just"/>
            <a:r>
              <a:rPr lang="en-US" sz="1200" dirty="0">
                <a:latin typeface="Arial" panose="020B0604020202020204" pitchFamily="34" charset="0"/>
                <a:cs typeface="Arial" panose="020B0604020202020204" pitchFamily="34" charset="0"/>
              </a:rPr>
              <a:t>Figure 1. “</a:t>
            </a:r>
            <a:r>
              <a:rPr lang="en-US" sz="1200" dirty="0" err="1">
                <a:latin typeface="Arial" panose="020B0604020202020204" pitchFamily="34" charset="0"/>
                <a:cs typeface="Arial" panose="020B0604020202020204" pitchFamily="34" charset="0"/>
              </a:rPr>
              <a:t>Mogod</a:t>
            </a:r>
            <a:r>
              <a:rPr lang="en-US" sz="1200" dirty="0">
                <a:latin typeface="Arial" panose="020B0604020202020204" pitchFamily="34" charset="0"/>
                <a:cs typeface="Arial" panose="020B0604020202020204" pitchFamily="34" charset="0"/>
              </a:rPr>
              <a:t>” fault and the fence at the station MG01</a:t>
            </a:r>
          </a:p>
        </p:txBody>
      </p:sp>
      <p:sp>
        <p:nvSpPr>
          <p:cNvPr id="20" name="TextBox 19">
            <a:extLst>
              <a:ext uri="{FF2B5EF4-FFF2-40B4-BE49-F238E27FC236}">
                <a16:creationId xmlns:a16="http://schemas.microsoft.com/office/drawing/2014/main" id="{F5BEFF09-94CB-4B00-BA7F-358822BF8CD4}"/>
              </a:ext>
            </a:extLst>
          </p:cNvPr>
          <p:cNvSpPr txBox="1"/>
          <p:nvPr/>
        </p:nvSpPr>
        <p:spPr>
          <a:xfrm>
            <a:off x="7484533" y="692053"/>
            <a:ext cx="4478868" cy="1015663"/>
          </a:xfrm>
          <a:prstGeom prst="rect">
            <a:avLst/>
          </a:prstGeom>
          <a:noFill/>
        </p:spPr>
        <p:txBody>
          <a:bodyPr wrap="square">
            <a:spAutoFit/>
          </a:bodyPr>
          <a:lstStyle/>
          <a:p>
            <a:pPr algn="ctr"/>
            <a:r>
              <a:rPr lang="en-US" sz="1200" dirty="0">
                <a:solidFill>
                  <a:srgbClr val="002060"/>
                </a:solidFill>
                <a:latin typeface="Arial" panose="020B0604020202020204" pitchFamily="34" charset="0"/>
                <a:cs typeface="Arial" panose="020B0604020202020204" pitchFamily="34" charset="0"/>
              </a:rPr>
              <a:t> DATA </a:t>
            </a:r>
          </a:p>
          <a:p>
            <a:pPr algn="just"/>
            <a:r>
              <a:rPr lang="en-US" sz="1200" b="1" dirty="0">
                <a:latin typeface="Arial" panose="020B0604020202020204" pitchFamily="34" charset="0"/>
                <a:cs typeface="Arial" panose="020B0604020202020204" pitchFamily="34" charset="0"/>
              </a:rPr>
              <a:t>Dataset:</a:t>
            </a:r>
            <a:r>
              <a:rPr lang="en-US" sz="1200" dirty="0">
                <a:latin typeface="Arial" panose="020B0604020202020204" pitchFamily="34" charset="0"/>
                <a:cs typeface="Arial" panose="020B0604020202020204" pitchFamily="34" charset="0"/>
              </a:rPr>
              <a:t> 6,356 seismic events (Dec 2022 – Aug 2024) from the KG network.</a:t>
            </a:r>
          </a:p>
          <a:p>
            <a:pPr algn="just"/>
            <a:r>
              <a:rPr lang="en-US" sz="1200" b="1" dirty="0">
                <a:latin typeface="Arial" panose="020B0604020202020204" pitchFamily="34" charset="0"/>
                <a:cs typeface="Arial" panose="020B0604020202020204" pitchFamily="34" charset="0"/>
              </a:rPr>
              <a:t>DSA Results:</a:t>
            </a:r>
            <a:r>
              <a:rPr lang="en-US" sz="1200" dirty="0">
                <a:latin typeface="Arial" panose="020B0604020202020204" pitchFamily="34" charset="0"/>
                <a:cs typeface="Arial" panose="020B0604020202020204" pitchFamily="34" charset="0"/>
              </a:rPr>
              <a:t> Reliable focal depths obtained for 3,388 events by identifying depth phases (</a:t>
            </a:r>
            <a:r>
              <a:rPr lang="en-US" sz="1200" i="1" dirty="0" err="1">
                <a:latin typeface="Arial" panose="020B0604020202020204" pitchFamily="34" charset="0"/>
                <a:cs typeface="Arial" panose="020B0604020202020204" pitchFamily="34" charset="0"/>
              </a:rPr>
              <a:t>pPg</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sPg</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sPmS</a:t>
            </a:r>
            <a:r>
              <a:rPr lang="en-US" sz="1200" dirty="0">
                <a:latin typeface="Arial" panose="020B0604020202020204" pitchFamily="34" charset="0"/>
                <a:cs typeface="Arial" panose="020B0604020202020204" pitchFamily="34" charset="0"/>
              </a:rPr>
              <a:t>).</a:t>
            </a:r>
          </a:p>
        </p:txBody>
      </p:sp>
      <p:pic>
        <p:nvPicPr>
          <p:cNvPr id="22" name="Picture 21">
            <a:extLst>
              <a:ext uri="{FF2B5EF4-FFF2-40B4-BE49-F238E27FC236}">
                <a16:creationId xmlns:a16="http://schemas.microsoft.com/office/drawing/2014/main" id="{073C1897-D4C5-4DBC-B347-37495828D778}"/>
              </a:ext>
            </a:extLst>
          </p:cNvPr>
          <p:cNvPicPr>
            <a:picLocks noChangeAspect="1"/>
          </p:cNvPicPr>
          <p:nvPr/>
        </p:nvPicPr>
        <p:blipFill>
          <a:blip r:embed="rId4"/>
          <a:stretch>
            <a:fillRect/>
          </a:stretch>
        </p:blipFill>
        <p:spPr>
          <a:xfrm>
            <a:off x="7500144" y="1752681"/>
            <a:ext cx="4447645" cy="4243326"/>
          </a:xfrm>
          <a:prstGeom prst="rect">
            <a:avLst/>
          </a:prstGeom>
        </p:spPr>
      </p:pic>
      <p:sp>
        <p:nvSpPr>
          <p:cNvPr id="24" name="TextBox 23">
            <a:extLst>
              <a:ext uri="{FF2B5EF4-FFF2-40B4-BE49-F238E27FC236}">
                <a16:creationId xmlns:a16="http://schemas.microsoft.com/office/drawing/2014/main" id="{9E32F0E5-8781-4795-B5A8-E5444A5CF009}"/>
              </a:ext>
            </a:extLst>
          </p:cNvPr>
          <p:cNvSpPr txBox="1"/>
          <p:nvPr/>
        </p:nvSpPr>
        <p:spPr>
          <a:xfrm>
            <a:off x="7500144" y="6072988"/>
            <a:ext cx="4327407" cy="646331"/>
          </a:xfrm>
          <a:prstGeom prst="rect">
            <a:avLst/>
          </a:prstGeom>
          <a:noFill/>
        </p:spPr>
        <p:txBody>
          <a:bodyPr wrap="square">
            <a:spAutoFit/>
          </a:bodyPr>
          <a:lstStyle/>
          <a:p>
            <a:pPr algn="just"/>
            <a:r>
              <a:rPr lang="mn-MN" sz="1200" dirty="0">
                <a:latin typeface="Arial" panose="020B0604020202020204" pitchFamily="34" charset="0"/>
                <a:ea typeface="Calibri" panose="020F0502020204030204" pitchFamily="34" charset="0"/>
                <a:cs typeface="Arial" panose="020B0604020202020204" pitchFamily="34" charset="0"/>
              </a:rPr>
              <a:t>Figure </a:t>
            </a:r>
            <a:r>
              <a:rPr lang="en-US" sz="1200" dirty="0">
                <a:latin typeface="Arial" panose="020B0604020202020204" pitchFamily="34" charset="0"/>
                <a:ea typeface="Calibri" panose="020F0502020204030204" pitchFamily="34" charset="0"/>
                <a:cs typeface="Arial" panose="020B0604020202020204" pitchFamily="34" charset="0"/>
              </a:rPr>
              <a:t>3. Epicenter distribution of all earthquakes utilized for Depth Scanning Algorithm (DSA) calculations from December 19, 2022, to August 26, 2024.</a:t>
            </a:r>
          </a:p>
        </p:txBody>
      </p:sp>
      <p:sp>
        <p:nvSpPr>
          <p:cNvPr id="17" name="TextBox 16">
            <a:extLst>
              <a:ext uri="{FF2B5EF4-FFF2-40B4-BE49-F238E27FC236}">
                <a16:creationId xmlns:a16="http://schemas.microsoft.com/office/drawing/2014/main" id="{74A83AFC-8151-471E-A032-634B88F76BE3}"/>
              </a:ext>
            </a:extLst>
          </p:cNvPr>
          <p:cNvSpPr txBox="1"/>
          <p:nvPr/>
        </p:nvSpPr>
        <p:spPr>
          <a:xfrm>
            <a:off x="3606823" y="103700"/>
            <a:ext cx="7609417" cy="584775"/>
          </a:xfrm>
          <a:prstGeom prst="rect">
            <a:avLst/>
          </a:prstGeom>
          <a:noFill/>
        </p:spPr>
        <p:txBody>
          <a:bodyPr wrap="square">
            <a:spAutoFit/>
          </a:bodyPr>
          <a:lstStyle/>
          <a:p>
            <a:r>
              <a:rPr lang="en-US" sz="1600" b="1" noProof="0" dirty="0">
                <a:solidFill>
                  <a:schemeClr val="bg1"/>
                </a:solidFill>
                <a:latin typeface="Arial" panose="020B0604020202020204" pitchFamily="34" charset="0"/>
                <a:cs typeface="Arial" panose="020B0604020202020204" pitchFamily="34" charset="0"/>
              </a:rPr>
              <a:t>Advancing Focal Depth Estimation Techniques: A Case Study from Mongolia</a:t>
            </a: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B3C6A43-3E12-4ACF-9C52-4E1533BB708E}"/>
              </a:ext>
            </a:extLst>
          </p:cNvPr>
          <p:cNvSpPr txBox="1"/>
          <p:nvPr/>
        </p:nvSpPr>
        <p:spPr>
          <a:xfrm>
            <a:off x="4952020" y="647088"/>
            <a:ext cx="6100232" cy="461665"/>
          </a:xfrm>
          <a:prstGeom prst="rect">
            <a:avLst/>
          </a:prstGeom>
          <a:noFill/>
        </p:spPr>
        <p:txBody>
          <a:bodyPr wrap="square">
            <a:spAutoFit/>
          </a:bodyPr>
          <a:lstStyle/>
          <a:p>
            <a:r>
              <a:rPr lang="en-GB" sz="1200" noProof="0" dirty="0">
                <a:solidFill>
                  <a:srgbClr val="1A3A64"/>
                </a:solidFill>
                <a:latin typeface="Arial" panose="020B0604020202020204" pitchFamily="34" charset="0"/>
                <a:cs typeface="Arial" panose="020B0604020202020204" pitchFamily="34" charset="0"/>
              </a:rPr>
              <a:t>L. Dagzinmaa¹, M. Ulziibat¹</a:t>
            </a:r>
          </a:p>
          <a:p>
            <a:endParaRPr lang="en-GB" sz="1200" noProof="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D0F4E91-506D-41F5-A625-C078758C6BDB}"/>
              </a:ext>
            </a:extLst>
          </p:cNvPr>
          <p:cNvSpPr txBox="1"/>
          <p:nvPr/>
        </p:nvSpPr>
        <p:spPr>
          <a:xfrm>
            <a:off x="84668" y="812340"/>
            <a:ext cx="6066944" cy="1969770"/>
          </a:xfrm>
          <a:prstGeom prst="rect">
            <a:avLst/>
          </a:prstGeom>
          <a:noFill/>
        </p:spPr>
        <p:txBody>
          <a:bodyPr wrap="square" rtlCol="0">
            <a:spAutoFit/>
          </a:bodyPr>
          <a:lstStyle/>
          <a:p>
            <a:pPr algn="just"/>
            <a:r>
              <a:rPr lang="en-US" sz="1200" dirty="0">
                <a:solidFill>
                  <a:srgbClr val="002060"/>
                </a:solidFill>
                <a:latin typeface="Arial" panose="020B0604020202020204" pitchFamily="34" charset="0"/>
                <a:cs typeface="Arial" panose="020B0604020202020204" pitchFamily="34" charset="0"/>
              </a:rPr>
              <a:t>METHODS &amp; PROCEDURE </a:t>
            </a:r>
          </a:p>
          <a:p>
            <a:pPr algn="just"/>
            <a:r>
              <a:rPr lang="en-US" sz="1200" b="1" dirty="0">
                <a:latin typeface="Arial" panose="020B0604020202020204" pitchFamily="34" charset="0"/>
                <a:cs typeface="Arial" panose="020B0604020202020204" pitchFamily="34" charset="0"/>
              </a:rPr>
              <a:t>Depth Scanning Algorithm (DSA):</a:t>
            </a:r>
            <a:r>
              <a:rPr lang="en-US" sz="1200" dirty="0">
                <a:latin typeface="Arial" panose="020B0604020202020204" pitchFamily="34" charset="0"/>
                <a:cs typeface="Arial" panose="020B0604020202020204" pitchFamily="34" charset="0"/>
              </a:rPr>
              <a:t> Identifies depth phases (</a:t>
            </a:r>
            <a:r>
              <a:rPr lang="en-US" sz="1200" dirty="0" err="1">
                <a:latin typeface="Arial" panose="020B0604020202020204" pitchFamily="34" charset="0"/>
                <a:cs typeface="Arial" panose="020B0604020202020204" pitchFamily="34" charset="0"/>
              </a:rPr>
              <a:t>pPg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sPg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sPmS</a:t>
            </a:r>
            <a:r>
              <a:rPr lang="en-US" sz="1200" dirty="0">
                <a:latin typeface="Arial" panose="020B0604020202020204" pitchFamily="34" charset="0"/>
                <a:cs typeface="Arial" panose="020B0604020202020204" pitchFamily="34" charset="0"/>
              </a:rPr>
              <a:t>) in local and regional waveforms.</a:t>
            </a:r>
          </a:p>
          <a:p>
            <a:pPr algn="just"/>
            <a:r>
              <a:rPr lang="en-US" sz="1200" b="1" dirty="0">
                <a:latin typeface="Arial" panose="020B0604020202020204" pitchFamily="34" charset="0"/>
                <a:cs typeface="Arial" panose="020B0604020202020204" pitchFamily="34" charset="0"/>
              </a:rPr>
              <a:t>Velocity Model:</a:t>
            </a:r>
            <a:r>
              <a:rPr lang="en-US" sz="1200" dirty="0">
                <a:latin typeface="Arial" panose="020B0604020202020204" pitchFamily="34" charset="0"/>
                <a:cs typeface="Arial" panose="020B0604020202020204" pitchFamily="34" charset="0"/>
              </a:rPr>
              <a:t> 1D four-layer AK135 model (sediment, upper crust, lower crust, mantle) used for synthetic seismograms.</a:t>
            </a:r>
          </a:p>
          <a:p>
            <a:pPr algn="just"/>
            <a:r>
              <a:rPr lang="en-US" sz="1200" b="1" dirty="0">
                <a:latin typeface="Arial" panose="020B0604020202020204" pitchFamily="34" charset="0"/>
                <a:cs typeface="Arial" panose="020B0604020202020204" pitchFamily="34" charset="0"/>
              </a:rPr>
              <a:t>Procedure:</a:t>
            </a:r>
            <a:endParaRPr lang="en-US" sz="1200"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1200" dirty="0">
                <a:latin typeface="Arial" panose="020B0604020202020204" pitchFamily="34" charset="0"/>
                <a:cs typeface="Arial" panose="020B0604020202020204" pitchFamily="34" charset="0"/>
              </a:rPr>
              <a:t>Select events and retrieve waveforms.</a:t>
            </a:r>
          </a:p>
          <a:p>
            <a:pPr marL="742950" lvl="1" indent="-285750" algn="just">
              <a:buFont typeface="Arial" panose="020B0604020202020204" pitchFamily="34" charset="0"/>
              <a:buChar char="•"/>
            </a:pPr>
            <a:r>
              <a:rPr lang="en-US" sz="1200" dirty="0">
                <a:latin typeface="Arial" panose="020B0604020202020204" pitchFamily="34" charset="0"/>
                <a:cs typeface="Arial" panose="020B0604020202020204" pitchFamily="34" charset="0"/>
              </a:rPr>
              <a:t>Compare observed depth-phase arrivals with synthetic travel times.</a:t>
            </a:r>
          </a:p>
          <a:p>
            <a:pPr marL="742950" lvl="1" indent="-285750" algn="just">
              <a:buFont typeface="Arial" panose="020B0604020202020204" pitchFamily="34" charset="0"/>
              <a:buChar char="•"/>
            </a:pPr>
            <a:r>
              <a:rPr lang="en-US" sz="1200" dirty="0">
                <a:latin typeface="Arial" panose="020B0604020202020204" pitchFamily="34" charset="0"/>
                <a:cs typeface="Arial" panose="020B0604020202020204" pitchFamily="34" charset="0"/>
              </a:rPr>
              <a:t>Determine focal depth from best-fitting matches.</a:t>
            </a:r>
          </a:p>
          <a:p>
            <a:pPr algn="ctr"/>
            <a:endParaRPr lang="en-US" sz="1400" dirty="0">
              <a:solidFill>
                <a:srgbClr val="00206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9AEE735-C933-4A7D-8002-6D4689443CD2}"/>
              </a:ext>
            </a:extLst>
          </p:cNvPr>
          <p:cNvSpPr txBox="1"/>
          <p:nvPr/>
        </p:nvSpPr>
        <p:spPr>
          <a:xfrm>
            <a:off x="3748" y="4737305"/>
            <a:ext cx="3716865" cy="830997"/>
          </a:xfrm>
          <a:prstGeom prst="rect">
            <a:avLst/>
          </a:prstGeom>
          <a:noFill/>
        </p:spPr>
        <p:txBody>
          <a:bodyPr wrap="square">
            <a:spAutoFit/>
          </a:bodyPr>
          <a:lstStyle/>
          <a:p>
            <a:pPr algn="just">
              <a:spcBef>
                <a:spcPts val="600"/>
              </a:spcBef>
              <a:spcAft>
                <a:spcPts val="1000"/>
              </a:spcAft>
            </a:pPr>
            <a:r>
              <a:rPr lang="mn-MN" sz="1200" dirty="0">
                <a:latin typeface="Arial" panose="020B0604020202020204" pitchFamily="34" charset="0"/>
                <a:ea typeface="Calibri" panose="020F0502020204030204" pitchFamily="34" charset="0"/>
                <a:cs typeface="Arial" panose="020B0604020202020204" pitchFamily="34" charset="0"/>
              </a:rPr>
              <a:t>Figure </a:t>
            </a:r>
            <a:r>
              <a:rPr lang="en-US" sz="1200" dirty="0">
                <a:latin typeface="Arial" panose="020B0604020202020204" pitchFamily="34" charset="0"/>
                <a:ea typeface="Calibri" panose="020F0502020204030204" pitchFamily="34" charset="0"/>
                <a:cs typeface="Arial" panose="020B0604020202020204" pitchFamily="34" charset="0"/>
              </a:rPr>
              <a:t>4</a:t>
            </a:r>
            <a:r>
              <a:rPr lang="mn-MN" sz="1200" dirty="0">
                <a:latin typeface="Arial" panose="020B0604020202020204" pitchFamily="34" charset="0"/>
                <a:ea typeface="Calibri" panose="020F0502020204030204" pitchFamily="34" charset="0"/>
                <a:cs typeface="Arial" panose="020B0604020202020204" pitchFamily="34" charset="0"/>
              </a:rPr>
              <a:t>. </a:t>
            </a:r>
            <a:r>
              <a:rPr lang="en-US" sz="1200" dirty="0">
                <a:latin typeface="Arial" panose="020B0604020202020204" pitchFamily="34" charset="0"/>
                <a:ea typeface="Calibri" panose="020F0502020204030204" pitchFamily="34" charset="0"/>
                <a:cs typeface="Arial" panose="020B0604020202020204" pitchFamily="34" charset="0"/>
              </a:rPr>
              <a:t>R</a:t>
            </a:r>
            <a:r>
              <a:rPr lang="en-US" sz="1200" dirty="0">
                <a:latin typeface="Arial" panose="020B0604020202020204" pitchFamily="34" charset="0"/>
                <a:cs typeface="Arial" panose="020B0604020202020204" pitchFamily="34" charset="0"/>
              </a:rPr>
              <a:t>ay paths of depth phases and example synthetic seismograms (</a:t>
            </a:r>
            <a:r>
              <a:rPr lang="en-US" sz="1200" dirty="0" err="1">
                <a:latin typeface="Arial" panose="020B0604020202020204" pitchFamily="34" charset="0"/>
                <a:cs typeface="Arial" panose="020B0604020202020204" pitchFamily="34" charset="0"/>
              </a:rPr>
              <a:t>Pg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sPg</a:t>
            </a:r>
            <a:r>
              <a:rPr lang="en-US" sz="1200" dirty="0">
                <a:latin typeface="Arial" panose="020B0604020202020204" pitchFamily="34" charset="0"/>
                <a:cs typeface="Arial" panose="020B0604020202020204" pitchFamily="34" charset="0"/>
              </a:rPr>
              <a:t>) for 50–100 km distances, showing how focal depth affects phase identification.</a:t>
            </a:r>
            <a:endParaRPr lang="en-US" sz="1200" dirty="0">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5BEFF09-94CB-4B00-BA7F-358822BF8CD4}"/>
              </a:ext>
            </a:extLst>
          </p:cNvPr>
          <p:cNvSpPr txBox="1"/>
          <p:nvPr/>
        </p:nvSpPr>
        <p:spPr>
          <a:xfrm>
            <a:off x="6270631" y="808917"/>
            <a:ext cx="5851522" cy="2523768"/>
          </a:xfrm>
          <a:prstGeom prst="rect">
            <a:avLst/>
          </a:prstGeom>
          <a:noFill/>
        </p:spPr>
        <p:txBody>
          <a:bodyPr wrap="square">
            <a:spAutoFit/>
          </a:bodyPr>
          <a:lstStyle/>
          <a:p>
            <a:pPr algn="ctr"/>
            <a:r>
              <a:rPr lang="en-US" sz="1200" dirty="0">
                <a:solidFill>
                  <a:srgbClr val="002060"/>
                </a:solidFill>
                <a:latin typeface="Arial" panose="020B0604020202020204" pitchFamily="34" charset="0"/>
                <a:cs typeface="Arial" panose="020B0604020202020204" pitchFamily="34" charset="0"/>
              </a:rPr>
              <a:t>RESULT &amp; DISCUSSION</a:t>
            </a:r>
          </a:p>
          <a:p>
            <a:pPr marL="171450" indent="-171450" algn="just" eaLnBrk="0" fontAlgn="base" hangingPunct="0">
              <a:spcBef>
                <a:spcPct val="0"/>
              </a:spcBef>
              <a:spcAft>
                <a:spcPct val="0"/>
              </a:spcAft>
              <a:buFont typeface="Wingdings" panose="05000000000000000000" pitchFamily="2" charset="2"/>
              <a:buChar char="§"/>
              <a:defRPr/>
            </a:pPr>
            <a:r>
              <a:rPr lang="mn-MN" altLang="mn-MN" sz="1200" dirty="0">
                <a:solidFill>
                  <a:prstClr val="black"/>
                </a:solidFill>
                <a:latin typeface="Arial" panose="020B0604020202020204" pitchFamily="34" charset="0"/>
              </a:rPr>
              <a:t>Focal depths: </a:t>
            </a:r>
            <a:r>
              <a:rPr lang="mn-MN" altLang="mn-MN" sz="1200" b="1" dirty="0">
                <a:solidFill>
                  <a:prstClr val="black"/>
                </a:solidFill>
                <a:latin typeface="Arial" panose="020B0604020202020204" pitchFamily="34" charset="0"/>
              </a:rPr>
              <a:t>2–30 km</a:t>
            </a:r>
            <a:r>
              <a:rPr lang="mn-MN" altLang="mn-MN" sz="1200" dirty="0">
                <a:solidFill>
                  <a:prstClr val="black"/>
                </a:solidFill>
                <a:latin typeface="Arial" panose="020B0604020202020204" pitchFamily="34" charset="0"/>
              </a:rPr>
              <a:t>; over </a:t>
            </a:r>
            <a:r>
              <a:rPr lang="mn-MN" altLang="mn-MN" sz="1200" b="1" dirty="0">
                <a:solidFill>
                  <a:prstClr val="black"/>
                </a:solidFill>
                <a:latin typeface="Arial" panose="020B0604020202020204" pitchFamily="34" charset="0"/>
              </a:rPr>
              <a:t>70% shallow (2–10 km)</a:t>
            </a:r>
            <a:r>
              <a:rPr lang="mn-MN" altLang="mn-MN" sz="1200" dirty="0">
                <a:solidFill>
                  <a:prstClr val="black"/>
                </a:solidFill>
                <a:latin typeface="Arial" panose="020B0604020202020204" pitchFamily="34" charset="0"/>
              </a:rPr>
              <a:t>.</a:t>
            </a:r>
            <a:r>
              <a:rPr lang="en-US" altLang="mn-MN" sz="1200" dirty="0">
                <a:solidFill>
                  <a:prstClr val="black"/>
                </a:solidFill>
                <a:latin typeface="Arial" panose="020B0604020202020204" pitchFamily="34" charset="0"/>
              </a:rPr>
              <a:t> </a:t>
            </a:r>
            <a:r>
              <a:rPr lang="mn-MN" altLang="mn-MN" sz="1200" dirty="0">
                <a:solidFill>
                  <a:prstClr val="black"/>
                </a:solidFill>
                <a:latin typeface="Arial" panose="020B0604020202020204" pitchFamily="34" charset="0"/>
              </a:rPr>
              <a:t>Deeper events (&gt;20 km) </a:t>
            </a:r>
            <a:r>
              <a:rPr lang="en-US" altLang="mn-MN" sz="1200" dirty="0">
                <a:solidFill>
                  <a:prstClr val="black"/>
                </a:solidFill>
                <a:latin typeface="Arial" panose="020B0604020202020204" pitchFamily="34" charset="0"/>
              </a:rPr>
              <a:t>are </a:t>
            </a:r>
            <a:r>
              <a:rPr lang="mn-MN" altLang="mn-MN" sz="1200" dirty="0">
                <a:solidFill>
                  <a:prstClr val="black"/>
                </a:solidFill>
                <a:latin typeface="Arial" panose="020B0604020202020204" pitchFamily="34" charset="0"/>
              </a:rPr>
              <a:t>likely linked to tectonic structure changes.</a:t>
            </a:r>
          </a:p>
          <a:p>
            <a:pPr marL="171450" indent="-171450" algn="just" eaLnBrk="0" fontAlgn="base" hangingPunct="0">
              <a:spcBef>
                <a:spcPct val="0"/>
              </a:spcBef>
              <a:spcAft>
                <a:spcPct val="0"/>
              </a:spcAft>
              <a:buFont typeface="Wingdings" panose="05000000000000000000" pitchFamily="2" charset="2"/>
              <a:buChar char="§"/>
              <a:defRPr/>
            </a:pPr>
            <a:r>
              <a:rPr lang="mn-MN" altLang="mn-MN" sz="1200" b="1" dirty="0">
                <a:solidFill>
                  <a:prstClr val="black"/>
                </a:solidFill>
                <a:latin typeface="Arial" panose="020B0604020202020204" pitchFamily="34" charset="0"/>
              </a:rPr>
              <a:t>Cross-sections</a:t>
            </a:r>
            <a:r>
              <a:rPr lang="mn-MN" altLang="mn-MN" sz="1200" dirty="0">
                <a:solidFill>
                  <a:prstClr val="black"/>
                </a:solidFill>
                <a:latin typeface="Arial" panose="020B0604020202020204" pitchFamily="34" charset="0"/>
              </a:rPr>
              <a:t> revealed variable fault geometries:</a:t>
            </a:r>
            <a:r>
              <a:rPr lang="en-US" altLang="mn-MN" sz="1200" dirty="0">
                <a:solidFill>
                  <a:prstClr val="black"/>
                </a:solidFill>
                <a:latin typeface="Arial" panose="020B0604020202020204" pitchFamily="34" charset="0"/>
              </a:rPr>
              <a:t> </a:t>
            </a:r>
            <a:r>
              <a:rPr lang="mn-MN" altLang="mn-MN" sz="1200" dirty="0">
                <a:solidFill>
                  <a:prstClr val="black"/>
                </a:solidFill>
                <a:latin typeface="Arial" panose="020B0604020202020204" pitchFamily="34" charset="0"/>
              </a:rPr>
              <a:t>Some vertical seismic clusters.</a:t>
            </a:r>
            <a:endParaRPr lang="en-US" altLang="mn-MN" sz="1200" dirty="0">
              <a:solidFill>
                <a:prstClr val="black"/>
              </a:solidFill>
              <a:latin typeface="Arial" panose="020B0604020202020204" pitchFamily="34" charset="0"/>
            </a:endParaRPr>
          </a:p>
          <a:p>
            <a:pPr marL="171450" indent="-171450" algn="just" eaLnBrk="0" fontAlgn="base" hangingPunct="0">
              <a:spcBef>
                <a:spcPct val="0"/>
              </a:spcBef>
              <a:spcAft>
                <a:spcPct val="0"/>
              </a:spcAft>
              <a:buFont typeface="Wingdings" panose="05000000000000000000" pitchFamily="2" charset="2"/>
              <a:buChar char="§"/>
            </a:pPr>
            <a:r>
              <a:rPr lang="mn-MN" altLang="mn-MN" sz="1200" dirty="0">
                <a:latin typeface="Arial" panose="020B0604020202020204" pitchFamily="34" charset="0"/>
                <a:cs typeface="Arial" panose="020B0604020202020204" pitchFamily="34" charset="0"/>
              </a:rPr>
              <a:t>Shallow seismicity dominates, reflecting brittle deformation in the upper crust.</a:t>
            </a:r>
            <a:endParaRPr lang="en-US" altLang="mn-MN" sz="1200" dirty="0">
              <a:latin typeface="Arial" panose="020B0604020202020204" pitchFamily="34" charset="0"/>
              <a:cs typeface="Arial" panose="020B0604020202020204" pitchFamily="34" charset="0"/>
            </a:endParaRPr>
          </a:p>
          <a:p>
            <a:pPr marL="171450" indent="-171450" algn="just" eaLnBrk="0" fontAlgn="base" hangingPunct="0">
              <a:spcBef>
                <a:spcPct val="0"/>
              </a:spcBef>
              <a:spcAft>
                <a:spcPct val="0"/>
              </a:spcAft>
              <a:buFont typeface="Wingdings" panose="05000000000000000000" pitchFamily="2" charset="2"/>
              <a:buChar char="§"/>
            </a:pPr>
            <a:r>
              <a:rPr lang="mn-MN" altLang="mn-MN" sz="1200" dirty="0">
                <a:latin typeface="Arial" panose="020B0604020202020204" pitchFamily="34" charset="0"/>
                <a:cs typeface="Arial" panose="020B0604020202020204" pitchFamily="34" charset="0"/>
              </a:rPr>
              <a:t>Sub-cross-sections highlight </a:t>
            </a:r>
            <a:r>
              <a:rPr lang="mn-MN" altLang="mn-MN" sz="1200" b="1" dirty="0">
                <a:latin typeface="Arial" panose="020B0604020202020204" pitchFamily="34" charset="0"/>
                <a:cs typeface="Arial" panose="020B0604020202020204" pitchFamily="34" charset="0"/>
              </a:rPr>
              <a:t>heterogeneous stress fields</a:t>
            </a:r>
            <a:r>
              <a:rPr lang="mn-MN" altLang="mn-MN" sz="1200" dirty="0">
                <a:latin typeface="Arial" panose="020B0604020202020204" pitchFamily="34" charset="0"/>
                <a:cs typeface="Arial" panose="020B0604020202020204" pitchFamily="34" charset="0"/>
              </a:rPr>
              <a:t>.</a:t>
            </a:r>
            <a:endParaRPr lang="en-US" altLang="mn-MN" sz="1200" dirty="0">
              <a:latin typeface="Arial" panose="020B0604020202020204" pitchFamily="34" charset="0"/>
              <a:cs typeface="Arial" panose="020B0604020202020204" pitchFamily="34" charset="0"/>
            </a:endParaRPr>
          </a:p>
          <a:p>
            <a:pPr marL="171450" indent="-171450" algn="just" eaLnBrk="0" fontAlgn="base" hangingPunct="0">
              <a:spcBef>
                <a:spcPct val="0"/>
              </a:spcBef>
              <a:spcAft>
                <a:spcPct val="0"/>
              </a:spcAft>
              <a:buFont typeface="Wingdings" panose="05000000000000000000" pitchFamily="2" charset="2"/>
              <a:buChar char="§"/>
            </a:pPr>
            <a:r>
              <a:rPr lang="mn-MN" altLang="mn-MN" sz="1200" dirty="0">
                <a:latin typeface="Arial" panose="020B0604020202020204" pitchFamily="34" charset="0"/>
                <a:cs typeface="Arial" panose="020B0604020202020204" pitchFamily="34" charset="0"/>
              </a:rPr>
              <a:t>DSA proved </a:t>
            </a:r>
            <a:r>
              <a:rPr lang="mn-MN" altLang="mn-MN" sz="1200" b="1" dirty="0">
                <a:latin typeface="Arial" panose="020B0604020202020204" pitchFamily="34" charset="0"/>
                <a:cs typeface="Arial" panose="020B0604020202020204" pitchFamily="34" charset="0"/>
              </a:rPr>
              <a:t>effective for automated focal depth estimation</a:t>
            </a:r>
            <a:r>
              <a:rPr lang="mn-MN" altLang="mn-MN" sz="1200" dirty="0">
                <a:latin typeface="Arial" panose="020B0604020202020204" pitchFamily="34" charset="0"/>
                <a:cs typeface="Arial" panose="020B0604020202020204" pitchFamily="34" charset="0"/>
              </a:rPr>
              <a:t>, especially with dense local networks.</a:t>
            </a:r>
            <a:endParaRPr lang="en-US" altLang="mn-MN" sz="1200" dirty="0">
              <a:latin typeface="Arial" panose="020B0604020202020204" pitchFamily="34" charset="0"/>
              <a:cs typeface="Arial" panose="020B0604020202020204" pitchFamily="34" charset="0"/>
            </a:endParaRPr>
          </a:p>
          <a:p>
            <a:pPr marL="171450" indent="-171450" algn="just" eaLnBrk="0" fontAlgn="base" hangingPunct="0">
              <a:spcBef>
                <a:spcPct val="0"/>
              </a:spcBef>
              <a:spcAft>
                <a:spcPct val="0"/>
              </a:spcAft>
              <a:buFont typeface="Wingdings" panose="05000000000000000000" pitchFamily="2" charset="2"/>
              <a:buChar char="§"/>
            </a:pPr>
            <a:r>
              <a:rPr lang="en-US" sz="1200" dirty="0">
                <a:latin typeface="Arial" panose="020B0604020202020204" pitchFamily="34" charset="0"/>
                <a:cs typeface="Arial" panose="020B0604020202020204" pitchFamily="34" charset="0"/>
              </a:rPr>
              <a:t>Refine depth estimates with regional velocity models &amp; alternative methods (</a:t>
            </a:r>
            <a:r>
              <a:rPr lang="en-US" sz="1200" dirty="0" err="1">
                <a:latin typeface="Arial" panose="020B0604020202020204" pitchFamily="34" charset="0"/>
                <a:cs typeface="Arial" panose="020B0604020202020204" pitchFamily="34" charset="0"/>
              </a:rPr>
              <a:t>PhaseNet</a:t>
            </a:r>
            <a:r>
              <a:rPr lang="en-US" sz="1200" dirty="0">
                <a:latin typeface="Arial" panose="020B0604020202020204" pitchFamily="34" charset="0"/>
                <a:cs typeface="Arial" panose="020B0604020202020204" pitchFamily="34" charset="0"/>
              </a:rPr>
              <a:t>, double-difference).</a:t>
            </a:r>
            <a:endParaRPr lang="mn-MN" altLang="mn-MN" sz="1200" dirty="0">
              <a:latin typeface="Arial" panose="020B0604020202020204" pitchFamily="34" charset="0"/>
              <a:cs typeface="Arial" panose="020B0604020202020204" pitchFamily="34" charset="0"/>
            </a:endParaRPr>
          </a:p>
          <a:p>
            <a:pPr algn="just" eaLnBrk="0" fontAlgn="base" hangingPunct="0">
              <a:spcBef>
                <a:spcPct val="0"/>
              </a:spcBef>
              <a:spcAft>
                <a:spcPct val="0"/>
              </a:spcAft>
              <a:defRPr/>
            </a:pPr>
            <a:endParaRPr lang="mn-MN" altLang="mn-MN" sz="1200" dirty="0">
              <a:solidFill>
                <a:prstClr val="black"/>
              </a:solidFill>
              <a:latin typeface="Arial" panose="020B0604020202020204" pitchFamily="34" charset="0"/>
            </a:endParaRPr>
          </a:p>
          <a:p>
            <a:pPr algn="ctr"/>
            <a:endParaRPr lang="en-US" sz="1400" dirty="0">
              <a:solidFill>
                <a:srgbClr val="002060"/>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5EB327B3-BD21-4AD3-879D-06F48DFF9B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47" y="2591334"/>
            <a:ext cx="3650766" cy="2119691"/>
          </a:xfrm>
          <a:prstGeom prst="rect">
            <a:avLst/>
          </a:prstGeom>
          <a:noFill/>
        </p:spPr>
      </p:pic>
      <p:pic>
        <p:nvPicPr>
          <p:cNvPr id="21" name="Picture 20">
            <a:extLst>
              <a:ext uri="{FF2B5EF4-FFF2-40B4-BE49-F238E27FC236}">
                <a16:creationId xmlns:a16="http://schemas.microsoft.com/office/drawing/2014/main" id="{895077CB-CFC4-4C85-A96D-7A427FFC8F9F}"/>
              </a:ext>
            </a:extLst>
          </p:cNvPr>
          <p:cNvPicPr>
            <a:picLocks noChangeAspect="1"/>
          </p:cNvPicPr>
          <p:nvPr/>
        </p:nvPicPr>
        <p:blipFill rotWithShape="1">
          <a:blip r:embed="rId3"/>
          <a:srcRect r="1600"/>
          <a:stretch/>
        </p:blipFill>
        <p:spPr>
          <a:xfrm>
            <a:off x="6396959" y="2922343"/>
            <a:ext cx="2847561" cy="3374544"/>
          </a:xfrm>
          <a:prstGeom prst="rect">
            <a:avLst/>
          </a:prstGeom>
        </p:spPr>
      </p:pic>
      <p:sp>
        <p:nvSpPr>
          <p:cNvPr id="17" name="Rectangle 2">
            <a:extLst>
              <a:ext uri="{FF2B5EF4-FFF2-40B4-BE49-F238E27FC236}">
                <a16:creationId xmlns:a16="http://schemas.microsoft.com/office/drawing/2014/main" id="{CA7BD890-4D8A-4CB1-8BCB-687F2DC17C69}"/>
              </a:ext>
            </a:extLst>
          </p:cNvPr>
          <p:cNvSpPr>
            <a:spLocks noChangeArrowheads="1"/>
          </p:cNvSpPr>
          <p:nvPr/>
        </p:nvSpPr>
        <p:spPr bwMode="auto">
          <a:xfrm>
            <a:off x="1524001" y="-176728"/>
            <a:ext cx="184731" cy="369332"/>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mn-MN"/>
          </a:p>
        </p:txBody>
      </p:sp>
      <p:pic>
        <p:nvPicPr>
          <p:cNvPr id="25" name="Picture 24">
            <a:extLst>
              <a:ext uri="{FF2B5EF4-FFF2-40B4-BE49-F238E27FC236}">
                <a16:creationId xmlns:a16="http://schemas.microsoft.com/office/drawing/2014/main" id="{758790FD-5959-42F5-BF4C-B044838664C2}"/>
              </a:ext>
            </a:extLst>
          </p:cNvPr>
          <p:cNvPicPr>
            <a:picLocks noChangeAspect="1"/>
          </p:cNvPicPr>
          <p:nvPr/>
        </p:nvPicPr>
        <p:blipFill rotWithShape="1">
          <a:blip r:embed="rId4"/>
          <a:srcRect l="39665" t="14916" b="8083"/>
          <a:stretch/>
        </p:blipFill>
        <p:spPr>
          <a:xfrm>
            <a:off x="9367920" y="2950534"/>
            <a:ext cx="2701703" cy="2085262"/>
          </a:xfrm>
          <a:prstGeom prst="rect">
            <a:avLst/>
          </a:prstGeom>
        </p:spPr>
      </p:pic>
      <p:sp>
        <p:nvSpPr>
          <p:cNvPr id="27" name="TextBox 26">
            <a:extLst>
              <a:ext uri="{FF2B5EF4-FFF2-40B4-BE49-F238E27FC236}">
                <a16:creationId xmlns:a16="http://schemas.microsoft.com/office/drawing/2014/main" id="{D79428B2-801D-4388-93BD-49D964FB8717}"/>
              </a:ext>
            </a:extLst>
          </p:cNvPr>
          <p:cNvSpPr txBox="1"/>
          <p:nvPr/>
        </p:nvSpPr>
        <p:spPr>
          <a:xfrm>
            <a:off x="6222774" y="6292667"/>
            <a:ext cx="5410208" cy="461665"/>
          </a:xfrm>
          <a:prstGeom prst="rect">
            <a:avLst/>
          </a:prstGeom>
          <a:noFill/>
        </p:spPr>
        <p:txBody>
          <a:bodyPr wrap="square">
            <a:spAutoFit/>
          </a:bodyPr>
          <a:lstStyle/>
          <a:p>
            <a:pPr algn="just"/>
            <a:r>
              <a:rPr lang="mn-MN" sz="1200" dirty="0">
                <a:latin typeface="Arial" panose="020B0604020202020204" pitchFamily="34" charset="0"/>
                <a:ea typeface="Calibri" panose="020F0502020204030204" pitchFamily="34" charset="0"/>
                <a:cs typeface="Arial" panose="020B0604020202020204" pitchFamily="34" charset="0"/>
              </a:rPr>
              <a:t>Figure </a:t>
            </a:r>
            <a:r>
              <a:rPr lang="en-US" sz="1200" dirty="0">
                <a:latin typeface="Arial" panose="020B0604020202020204" pitchFamily="34" charset="0"/>
                <a:ea typeface="Calibri" panose="020F0502020204030204" pitchFamily="34" charset="0"/>
                <a:cs typeface="Arial" panose="020B0604020202020204" pitchFamily="34" charset="0"/>
              </a:rPr>
              <a:t>6. DSA map-view location plot illustrating the depth distribution of seismic events, with a color bar representing the depth ranges</a:t>
            </a:r>
            <a:endParaRPr lang="mn-MN" sz="12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D9E91BB-E5E2-4430-8B9D-5AA3F8B8884C}"/>
              </a:ext>
            </a:extLst>
          </p:cNvPr>
          <p:cNvSpPr txBox="1"/>
          <p:nvPr/>
        </p:nvSpPr>
        <p:spPr>
          <a:xfrm>
            <a:off x="9405628" y="4969807"/>
            <a:ext cx="2701702" cy="1015663"/>
          </a:xfrm>
          <a:prstGeom prst="rect">
            <a:avLst/>
          </a:prstGeom>
          <a:noFill/>
        </p:spPr>
        <p:txBody>
          <a:bodyPr wrap="square">
            <a:spAutoFit/>
          </a:bodyPr>
          <a:lstStyle/>
          <a:p>
            <a:pPr algn="just"/>
            <a:r>
              <a:rPr lang="mn-MN" sz="1200" dirty="0">
                <a:latin typeface="Arial" panose="020B0604020202020204" pitchFamily="34" charset="0"/>
                <a:ea typeface="Calibri" panose="020F0502020204030204" pitchFamily="34" charset="0"/>
                <a:cs typeface="Arial" panose="020B0604020202020204" pitchFamily="34" charset="0"/>
              </a:rPr>
              <a:t>Figure </a:t>
            </a:r>
            <a:r>
              <a:rPr lang="en-US" sz="1200" dirty="0">
                <a:latin typeface="Arial" panose="020B0604020202020204" pitchFamily="34" charset="0"/>
                <a:ea typeface="Calibri" panose="020F0502020204030204" pitchFamily="34" charset="0"/>
                <a:cs typeface="Arial" panose="020B0604020202020204" pitchFamily="34" charset="0"/>
              </a:rPr>
              <a:t>5.</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ea typeface="Calibri" panose="020F0502020204030204" pitchFamily="34" charset="0"/>
                <a:cs typeface="Arial" panose="020B0604020202020204" pitchFamily="34" charset="0"/>
              </a:rPr>
              <a:t>A histogram of the depth distribution by the number of events. It’s providing a visual summary of the focal depth characteristics in the dataset</a:t>
            </a:r>
            <a:endParaRPr lang="en-US" sz="1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470075D-DA84-48AA-B9FB-9ED97C66EB47}"/>
              </a:ext>
            </a:extLst>
          </p:cNvPr>
          <p:cNvSpPr txBox="1"/>
          <p:nvPr/>
        </p:nvSpPr>
        <p:spPr>
          <a:xfrm>
            <a:off x="5532750" y="594070"/>
            <a:ext cx="6100232" cy="461665"/>
          </a:xfrm>
          <a:prstGeom prst="rect">
            <a:avLst/>
          </a:prstGeom>
          <a:noFill/>
        </p:spPr>
        <p:txBody>
          <a:bodyPr wrap="square">
            <a:spAutoFit/>
          </a:bodyPr>
          <a:lstStyle/>
          <a:p>
            <a:r>
              <a:rPr lang="en-GB" sz="1200" noProof="0" dirty="0">
                <a:solidFill>
                  <a:srgbClr val="1A3A64"/>
                </a:solidFill>
                <a:latin typeface="Arial" panose="020B0604020202020204" pitchFamily="34" charset="0"/>
                <a:cs typeface="Arial" panose="020B0604020202020204" pitchFamily="34" charset="0"/>
              </a:rPr>
              <a:t>L. Dagzinmaa¹, M. Ulziibat¹</a:t>
            </a:r>
          </a:p>
          <a:p>
            <a:endParaRPr lang="en-GB" sz="1200" noProof="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FAA5E87-9ADA-42C7-A1EE-987120CFFA18}"/>
              </a:ext>
            </a:extLst>
          </p:cNvPr>
          <p:cNvPicPr>
            <a:picLocks noChangeAspect="1"/>
          </p:cNvPicPr>
          <p:nvPr/>
        </p:nvPicPr>
        <p:blipFill>
          <a:blip r:embed="rId5"/>
          <a:stretch>
            <a:fillRect/>
          </a:stretch>
        </p:blipFill>
        <p:spPr>
          <a:xfrm>
            <a:off x="3758324" y="2625202"/>
            <a:ext cx="2374085" cy="1910156"/>
          </a:xfrm>
          <a:prstGeom prst="rect">
            <a:avLst/>
          </a:prstGeom>
        </p:spPr>
      </p:pic>
      <p:sp>
        <p:nvSpPr>
          <p:cNvPr id="22" name="TextBox 21">
            <a:extLst>
              <a:ext uri="{FF2B5EF4-FFF2-40B4-BE49-F238E27FC236}">
                <a16:creationId xmlns:a16="http://schemas.microsoft.com/office/drawing/2014/main" id="{3EEF7480-4E11-4B49-9B40-D7B04B38F3A4}"/>
              </a:ext>
            </a:extLst>
          </p:cNvPr>
          <p:cNvSpPr txBox="1"/>
          <p:nvPr/>
        </p:nvSpPr>
        <p:spPr>
          <a:xfrm>
            <a:off x="3758324" y="4550159"/>
            <a:ext cx="2341049" cy="1015663"/>
          </a:xfrm>
          <a:prstGeom prst="rect">
            <a:avLst/>
          </a:prstGeom>
          <a:noFill/>
        </p:spPr>
        <p:txBody>
          <a:bodyPr wrap="square">
            <a:spAutoFit/>
          </a:bodyPr>
          <a:lstStyle/>
          <a:p>
            <a:pPr algn="just"/>
            <a:r>
              <a:rPr lang="mn-MN" sz="1200" dirty="0">
                <a:effectLst/>
                <a:latin typeface="Arial" panose="020B0604020202020204" pitchFamily="34" charset="0"/>
                <a:ea typeface="Calibri" panose="020F0502020204030204" pitchFamily="34" charset="0"/>
                <a:cs typeface="Arial" panose="020B0604020202020204" pitchFamily="34" charset="0"/>
              </a:rPr>
              <a:t>Figure </a:t>
            </a:r>
            <a:r>
              <a:rPr lang="en-US" sz="1200" dirty="0">
                <a:latin typeface="Arial" panose="020B0604020202020204" pitchFamily="34" charset="0"/>
                <a:ea typeface="Calibri" panose="020F0502020204030204" pitchFamily="34" charset="0"/>
                <a:cs typeface="Arial" panose="020B0604020202020204" pitchFamily="34" charset="0"/>
              </a:rPr>
              <a:t>5</a:t>
            </a:r>
            <a:r>
              <a:rPr lang="en-US" sz="1200" dirty="0">
                <a:effectLst/>
                <a:latin typeface="Arial" panose="020B0604020202020204" pitchFamily="34" charset="0"/>
                <a:ea typeface="Calibri" panose="020F0502020204030204" pitchFamily="34" charset="0"/>
                <a:cs typeface="Arial" panose="020B0604020202020204" pitchFamily="34" charset="0"/>
              </a:rPr>
              <a:t>.</a:t>
            </a:r>
            <a:r>
              <a:rPr lang="mn-MN"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Velocity model used for synthetic calculations, showing the velocities of P-waves (blue line) and S-waves (red line).</a:t>
            </a:r>
            <a:endParaRPr lang="en-US" sz="12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1ECFEBA1-DDC2-48B3-95CE-450E51151191}"/>
              </a:ext>
            </a:extLst>
          </p:cNvPr>
          <p:cNvSpPr txBox="1"/>
          <p:nvPr/>
        </p:nvSpPr>
        <p:spPr>
          <a:xfrm>
            <a:off x="154953" y="5640768"/>
            <a:ext cx="5888964" cy="830997"/>
          </a:xfrm>
          <a:prstGeom prst="rect">
            <a:avLst/>
          </a:prstGeom>
          <a:noFill/>
        </p:spPr>
        <p:txBody>
          <a:bodyPr wrap="square">
            <a:spAutoFit/>
          </a:bodyPr>
          <a:lstStyle/>
          <a:p>
            <a:pPr algn="just"/>
            <a:r>
              <a:rPr lang="en-US" sz="1200" dirty="0">
                <a:latin typeface="Arial" panose="020B0604020202020204" pitchFamily="34" charset="0"/>
                <a:cs typeface="Arial" panose="020B0604020202020204" pitchFamily="34" charset="0"/>
              </a:rPr>
              <a:t>To estimate the focal depth of earthquakes, we applied the </a:t>
            </a:r>
            <a:r>
              <a:rPr lang="en-US" sz="1200" b="1" dirty="0">
                <a:latin typeface="Arial" panose="020B0604020202020204" pitchFamily="34" charset="0"/>
                <a:cs typeface="Arial" panose="020B0604020202020204" pitchFamily="34" charset="0"/>
              </a:rPr>
              <a:t>Depth Scanning Algorithm (DSA)</a:t>
            </a:r>
            <a:r>
              <a:rPr lang="en-US" sz="1200" dirty="0">
                <a:latin typeface="Arial" panose="020B0604020202020204" pitchFamily="34" charset="0"/>
                <a:cs typeface="Arial" panose="020B0604020202020204" pitchFamily="34" charset="0"/>
              </a:rPr>
              <a:t>, which systematically compares observed arrival times of depth phases with synthetic travel times from a 1D Earth model. The following steps summarize the full procedure, from data selection to depth determination.</a:t>
            </a:r>
          </a:p>
        </p:txBody>
      </p:sp>
      <p:sp>
        <p:nvSpPr>
          <p:cNvPr id="18" name="TextBox 17">
            <a:extLst>
              <a:ext uri="{FF2B5EF4-FFF2-40B4-BE49-F238E27FC236}">
                <a16:creationId xmlns:a16="http://schemas.microsoft.com/office/drawing/2014/main" id="{8D1FAE02-1710-4850-ADC3-080C6B4839D7}"/>
              </a:ext>
            </a:extLst>
          </p:cNvPr>
          <p:cNvSpPr txBox="1"/>
          <p:nvPr/>
        </p:nvSpPr>
        <p:spPr>
          <a:xfrm>
            <a:off x="3606823" y="103700"/>
            <a:ext cx="7609417" cy="584775"/>
          </a:xfrm>
          <a:prstGeom prst="rect">
            <a:avLst/>
          </a:prstGeom>
          <a:noFill/>
        </p:spPr>
        <p:txBody>
          <a:bodyPr wrap="square">
            <a:spAutoFit/>
          </a:bodyPr>
          <a:lstStyle/>
          <a:p>
            <a:r>
              <a:rPr lang="en-US" sz="1600" b="1" noProof="0" dirty="0">
                <a:solidFill>
                  <a:schemeClr val="bg1"/>
                </a:solidFill>
                <a:latin typeface="Arial" panose="020B0604020202020204" pitchFamily="34" charset="0"/>
                <a:cs typeface="Arial" panose="020B0604020202020204" pitchFamily="34" charset="0"/>
              </a:rPr>
              <a:t>Advancing Focal Depth Estimation Techniques: A Case Study from Mongolia</a:t>
            </a:r>
          </a:p>
          <a:p>
            <a:endParaRPr lang="en-GB" sz="1600" b="1"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69632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docProps/app.xml><?xml version="1.0" encoding="utf-8"?>
<Properties xmlns="http://schemas.openxmlformats.org/officeDocument/2006/extended-properties" xmlns:vt="http://schemas.openxmlformats.org/officeDocument/2006/docPropsVTypes">
  <Template>SnT2025_E-Poster Template_CLEAN_250702</Template>
  <TotalTime>48</TotalTime>
  <Words>695</Words>
  <Application>Microsoft Office PowerPoint</Application>
  <PresentationFormat>Widescreen</PresentationFormat>
  <Paragraphs>36</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Wingdings</vt:lpstr>
      <vt:lpstr>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Dagzinmaa Lkhagva</dc:creator>
  <cp:lastModifiedBy>Dagzinmaa Lkhagva</cp:lastModifiedBy>
  <cp:revision>8</cp:revision>
  <dcterms:created xsi:type="dcterms:W3CDTF">2025-08-31T13:42:58Z</dcterms:created>
  <dcterms:modified xsi:type="dcterms:W3CDTF">2025-08-31T15:08:43Z</dcterms:modified>
</cp:coreProperties>
</file>