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60" r:id="rId3"/>
    <p:sldId id="256"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 id="260"/>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23985-BCD1-426C-AC63-6B112347F15C}" v="11" dt="2025-08-29T14:45:51.0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4" autoAdjust="0"/>
    <p:restoredTop sz="95036" autoAdjust="0"/>
  </p:normalViewPr>
  <p:slideViewPr>
    <p:cSldViewPr snapToGrid="0">
      <p:cViewPr varScale="1">
        <p:scale>
          <a:sx n="70" d="100"/>
          <a:sy n="70"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 Sherif Mohamed" userId="10b1fa16-887f-4e95-980a-255ac56c2362" providerId="ADAL" clId="{18A23985-BCD1-426C-AC63-6B112347F15C}"/>
    <pc:docChg chg="undo custSel modSld">
      <pc:chgData name="ALI Sherif Mohamed" userId="10b1fa16-887f-4e95-980a-255ac56c2362" providerId="ADAL" clId="{18A23985-BCD1-426C-AC63-6B112347F15C}" dt="2025-08-29T14:46:49.056" v="690" actId="20577"/>
      <pc:docMkLst>
        <pc:docMk/>
      </pc:docMkLst>
      <pc:sldChg chg="addSp delSp modSp mod">
        <pc:chgData name="ALI Sherif Mohamed" userId="10b1fa16-887f-4e95-980a-255ac56c2362" providerId="ADAL" clId="{18A23985-BCD1-426C-AC63-6B112347F15C}" dt="2025-08-29T14:45:57.581" v="681" actId="1076"/>
        <pc:sldMkLst>
          <pc:docMk/>
          <pc:sldMk cId="1154237620" sldId="256"/>
        </pc:sldMkLst>
        <pc:spChg chg="add mod">
          <ac:chgData name="ALI Sherif Mohamed" userId="10b1fa16-887f-4e95-980a-255ac56c2362" providerId="ADAL" clId="{18A23985-BCD1-426C-AC63-6B112347F15C}" dt="2025-08-29T14:45:57.581" v="681" actId="1076"/>
          <ac:spMkLst>
            <pc:docMk/>
            <pc:sldMk cId="1154237620" sldId="256"/>
            <ac:spMk id="3" creationId="{C2BB6E34-EE2F-9CFD-5AEE-7429D2259148}"/>
          </ac:spMkLst>
        </pc:spChg>
        <pc:spChg chg="mod">
          <ac:chgData name="ALI Sherif Mohamed" userId="10b1fa16-887f-4e95-980a-255ac56c2362" providerId="ADAL" clId="{18A23985-BCD1-426C-AC63-6B112347F15C}" dt="2025-08-29T10:05:51.528" v="197" actId="1036"/>
          <ac:spMkLst>
            <pc:docMk/>
            <pc:sldMk cId="1154237620" sldId="256"/>
            <ac:spMk id="8" creationId="{E90810EB-C9FE-C1F2-4CE1-32C95CB36FE8}"/>
          </ac:spMkLst>
        </pc:spChg>
        <pc:spChg chg="add mod">
          <ac:chgData name="ALI Sherif Mohamed" userId="10b1fa16-887f-4e95-980a-255ac56c2362" providerId="ADAL" clId="{18A23985-BCD1-426C-AC63-6B112347F15C}" dt="2025-08-29T10:06:05.422" v="219" actId="1036"/>
          <ac:spMkLst>
            <pc:docMk/>
            <pc:sldMk cId="1154237620" sldId="256"/>
            <ac:spMk id="9" creationId="{72912371-D5B4-0BB6-265E-AB6D30BDB51F}"/>
          </ac:spMkLst>
        </pc:spChg>
        <pc:spChg chg="add mod">
          <ac:chgData name="ALI Sherif Mohamed" userId="10b1fa16-887f-4e95-980a-255ac56c2362" providerId="ADAL" clId="{18A23985-BCD1-426C-AC63-6B112347F15C}" dt="2025-08-29T10:04:40.637" v="179" actId="1076"/>
          <ac:spMkLst>
            <pc:docMk/>
            <pc:sldMk cId="1154237620" sldId="256"/>
            <ac:spMk id="11" creationId="{7CAEDBD6-78DC-ABB0-69AF-9E9F844EC8BC}"/>
          </ac:spMkLst>
        </pc:spChg>
        <pc:spChg chg="add mod">
          <ac:chgData name="ALI Sherif Mohamed" userId="10b1fa16-887f-4e95-980a-255ac56c2362" providerId="ADAL" clId="{18A23985-BCD1-426C-AC63-6B112347F15C}" dt="2025-08-29T10:05:44.366" v="186" actId="1035"/>
          <ac:spMkLst>
            <pc:docMk/>
            <pc:sldMk cId="1154237620" sldId="256"/>
            <ac:spMk id="15" creationId="{86D672B8-3A2B-4E94-F1A6-52397A3705A3}"/>
          </ac:spMkLst>
        </pc:spChg>
        <pc:spChg chg="mod">
          <ac:chgData name="ALI Sherif Mohamed" userId="10b1fa16-887f-4e95-980a-255ac56c2362" providerId="ADAL" clId="{18A23985-BCD1-426C-AC63-6B112347F15C}" dt="2025-08-29T10:23:41.817" v="300" actId="14100"/>
          <ac:spMkLst>
            <pc:docMk/>
            <pc:sldMk cId="1154237620" sldId="256"/>
            <ac:spMk id="20" creationId="{1E89CD43-FF80-3593-7026-BDF338BBFF94}"/>
          </ac:spMkLst>
        </pc:spChg>
        <pc:spChg chg="mod">
          <ac:chgData name="ALI Sherif Mohamed" userId="10b1fa16-887f-4e95-980a-255ac56c2362" providerId="ADAL" clId="{18A23985-BCD1-426C-AC63-6B112347F15C}" dt="2025-08-29T12:25:29.055" v="632" actId="1035"/>
          <ac:spMkLst>
            <pc:docMk/>
            <pc:sldMk cId="1154237620" sldId="256"/>
            <ac:spMk id="21" creationId="{E5B67DD5-AF62-4996-BFC8-D0709EAAF04C}"/>
          </ac:spMkLst>
        </pc:spChg>
        <pc:spChg chg="add mod">
          <ac:chgData name="ALI Sherif Mohamed" userId="10b1fa16-887f-4e95-980a-255ac56c2362" providerId="ADAL" clId="{18A23985-BCD1-426C-AC63-6B112347F15C}" dt="2025-08-29T10:30:45.267" v="365" actId="1036"/>
          <ac:spMkLst>
            <pc:docMk/>
            <pc:sldMk cId="1154237620" sldId="256"/>
            <ac:spMk id="22" creationId="{7C086C84-3BF4-F75D-A2B6-8576BF642940}"/>
          </ac:spMkLst>
        </pc:spChg>
        <pc:spChg chg="add mod">
          <ac:chgData name="ALI Sherif Mohamed" userId="10b1fa16-887f-4e95-980a-255ac56c2362" providerId="ADAL" clId="{18A23985-BCD1-426C-AC63-6B112347F15C}" dt="2025-08-29T10:42:03.576" v="446" actId="14100"/>
          <ac:spMkLst>
            <pc:docMk/>
            <pc:sldMk cId="1154237620" sldId="256"/>
            <ac:spMk id="24" creationId="{492550D0-A9BA-E5BB-424C-FFE42C98C17F}"/>
          </ac:spMkLst>
        </pc:spChg>
        <pc:spChg chg="add mod">
          <ac:chgData name="ALI Sherif Mohamed" userId="10b1fa16-887f-4e95-980a-255ac56c2362" providerId="ADAL" clId="{18A23985-BCD1-426C-AC63-6B112347F15C}" dt="2025-08-29T12:23:29.271" v="607"/>
          <ac:spMkLst>
            <pc:docMk/>
            <pc:sldMk cId="1154237620" sldId="256"/>
            <ac:spMk id="26" creationId="{29500803-12E4-71E2-37D5-7E6D0F2F4D9F}"/>
          </ac:spMkLst>
        </pc:spChg>
        <pc:spChg chg="add mod">
          <ac:chgData name="ALI Sherif Mohamed" userId="10b1fa16-887f-4e95-980a-255ac56c2362" providerId="ADAL" clId="{18A23985-BCD1-426C-AC63-6B112347F15C}" dt="2025-08-29T12:25:22.310" v="626" actId="1035"/>
          <ac:spMkLst>
            <pc:docMk/>
            <pc:sldMk cId="1154237620" sldId="256"/>
            <ac:spMk id="28" creationId="{BD4D2FE4-3F1C-B82B-10E8-7B1461F67B2F}"/>
          </ac:spMkLst>
        </pc:spChg>
        <pc:picChg chg="del">
          <ac:chgData name="ALI Sherif Mohamed" userId="10b1fa16-887f-4e95-980a-255ac56c2362" providerId="ADAL" clId="{18A23985-BCD1-426C-AC63-6B112347F15C}" dt="2025-08-29T12:19:55.063" v="524" actId="478"/>
          <ac:picMkLst>
            <pc:docMk/>
            <pc:sldMk cId="1154237620" sldId="256"/>
            <ac:picMk id="3" creationId="{00000000-0000-0000-0000-000000000000}"/>
          </ac:picMkLst>
        </pc:picChg>
        <pc:picChg chg="mod modCrop">
          <ac:chgData name="ALI Sherif Mohamed" userId="10b1fa16-887f-4e95-980a-255ac56c2362" providerId="ADAL" clId="{18A23985-BCD1-426C-AC63-6B112347F15C}" dt="2025-08-29T12:25:18.710" v="622" actId="1035"/>
          <ac:picMkLst>
            <pc:docMk/>
            <pc:sldMk cId="1154237620" sldId="256"/>
            <ac:picMk id="4" creationId="{00000000-0000-0000-0000-000000000000}"/>
          </ac:picMkLst>
        </pc:picChg>
        <pc:picChg chg="mod modCrop">
          <ac:chgData name="ALI Sherif Mohamed" userId="10b1fa16-887f-4e95-980a-255ac56c2362" providerId="ADAL" clId="{18A23985-BCD1-426C-AC63-6B112347F15C}" dt="2025-08-29T10:21:17.790" v="222" actId="14100"/>
          <ac:picMkLst>
            <pc:docMk/>
            <pc:sldMk cId="1154237620" sldId="256"/>
            <ac:picMk id="10" creationId="{00000000-0000-0000-0000-000000000000}"/>
          </ac:picMkLst>
        </pc:picChg>
        <pc:picChg chg="mod modCrop">
          <ac:chgData name="ALI Sherif Mohamed" userId="10b1fa16-887f-4e95-980a-255ac56c2362" providerId="ADAL" clId="{18A23985-BCD1-426C-AC63-6B112347F15C}" dt="2025-08-29T10:06:01.232" v="212" actId="14100"/>
          <ac:picMkLst>
            <pc:docMk/>
            <pc:sldMk cId="1154237620" sldId="256"/>
            <ac:picMk id="13" creationId="{00000000-0000-0000-0000-000000000000}"/>
          </ac:picMkLst>
        </pc:picChg>
        <pc:picChg chg="mod modCrop">
          <ac:chgData name="ALI Sherif Mohamed" userId="10b1fa16-887f-4e95-980a-255ac56c2362" providerId="ADAL" clId="{18A23985-BCD1-426C-AC63-6B112347F15C}" dt="2025-08-29T10:32:27.209" v="386" actId="14100"/>
          <ac:picMkLst>
            <pc:docMk/>
            <pc:sldMk cId="1154237620" sldId="256"/>
            <ac:picMk id="14" creationId="{00000000-0000-0000-0000-000000000000}"/>
          </ac:picMkLst>
        </pc:picChg>
        <pc:picChg chg="mod modCrop">
          <ac:chgData name="ALI Sherif Mohamed" userId="10b1fa16-887f-4e95-980a-255ac56c2362" providerId="ADAL" clId="{18A23985-BCD1-426C-AC63-6B112347F15C}" dt="2025-08-29T10:30:41.911" v="363" actId="14100"/>
          <ac:picMkLst>
            <pc:docMk/>
            <pc:sldMk cId="1154237620" sldId="256"/>
            <ac:picMk id="18" creationId="{00000000-0000-0000-0000-000000000000}"/>
          </ac:picMkLst>
        </pc:picChg>
        <pc:picChg chg="add mod">
          <ac:chgData name="ALI Sherif Mohamed" userId="10b1fa16-887f-4e95-980a-255ac56c2362" providerId="ADAL" clId="{18A23985-BCD1-426C-AC63-6B112347F15C}" dt="2025-08-29T12:20:35.935" v="561" actId="1037"/>
          <ac:picMkLst>
            <pc:docMk/>
            <pc:sldMk cId="1154237620" sldId="256"/>
            <ac:picMk id="29" creationId="{80D58E79-E893-BE01-867E-81949789F9F1}"/>
          </ac:picMkLst>
        </pc:picChg>
        <pc:picChg chg="add mod">
          <ac:chgData name="ALI Sherif Mohamed" userId="10b1fa16-887f-4e95-980a-255ac56c2362" providerId="ADAL" clId="{18A23985-BCD1-426C-AC63-6B112347F15C}" dt="2025-08-29T12:20:41.274" v="562"/>
          <ac:picMkLst>
            <pc:docMk/>
            <pc:sldMk cId="1154237620" sldId="256"/>
            <ac:picMk id="30" creationId="{1BC38CB6-425F-DC42-9124-B66444688081}"/>
          </ac:picMkLst>
        </pc:picChg>
      </pc:sldChg>
      <pc:sldChg chg="addSp modSp mod">
        <pc:chgData name="ALI Sherif Mohamed" userId="10b1fa16-887f-4e95-980a-255ac56c2362" providerId="ADAL" clId="{18A23985-BCD1-426C-AC63-6B112347F15C}" dt="2025-08-29T14:46:10.043" v="682" actId="255"/>
        <pc:sldMkLst>
          <pc:docMk/>
          <pc:sldMk cId="223735078" sldId="257"/>
        </pc:sldMkLst>
        <pc:spChg chg="mod">
          <ac:chgData name="ALI Sherif Mohamed" userId="10b1fa16-887f-4e95-980a-255ac56c2362" providerId="ADAL" clId="{18A23985-BCD1-426C-AC63-6B112347F15C}" dt="2025-08-29T14:46:10.043" v="682" actId="255"/>
          <ac:spMkLst>
            <pc:docMk/>
            <pc:sldMk cId="223735078" sldId="257"/>
            <ac:spMk id="6" creationId="{5641CF85-E5C3-9FF3-BBD7-6666AB809856}"/>
          </ac:spMkLst>
        </pc:spChg>
        <pc:spChg chg="add mod">
          <ac:chgData name="ALI Sherif Mohamed" userId="10b1fa16-887f-4e95-980a-255ac56c2362" providerId="ADAL" clId="{18A23985-BCD1-426C-AC63-6B112347F15C}" dt="2025-08-29T10:50:32.465" v="511" actId="1076"/>
          <ac:spMkLst>
            <pc:docMk/>
            <pc:sldMk cId="223735078" sldId="257"/>
            <ac:spMk id="7" creationId="{5A3D36EA-AD9D-924A-EE93-5A95681E1B88}"/>
          </ac:spMkLst>
        </pc:spChg>
        <pc:spChg chg="mod">
          <ac:chgData name="ALI Sherif Mohamed" userId="10b1fa16-887f-4e95-980a-255ac56c2362" providerId="ADAL" clId="{18A23985-BCD1-426C-AC63-6B112347F15C}" dt="2025-08-29T10:47:40.451" v="487" actId="20577"/>
          <ac:spMkLst>
            <pc:docMk/>
            <pc:sldMk cId="223735078" sldId="257"/>
            <ac:spMk id="10" creationId="{3D37EAC3-90CD-EA42-4DD4-7E98DD56B841}"/>
          </ac:spMkLst>
        </pc:spChg>
        <pc:spChg chg="mod">
          <ac:chgData name="ALI Sherif Mohamed" userId="10b1fa16-887f-4e95-980a-255ac56c2362" providerId="ADAL" clId="{18A23985-BCD1-426C-AC63-6B112347F15C}" dt="2025-08-29T12:33:25.893" v="640" actId="20577"/>
          <ac:spMkLst>
            <pc:docMk/>
            <pc:sldMk cId="223735078" sldId="257"/>
            <ac:spMk id="12" creationId="{D704B700-9CAA-AD00-BCFB-1247EE1D285E}"/>
          </ac:spMkLst>
        </pc:spChg>
        <pc:spChg chg="mod">
          <ac:chgData name="ALI Sherif Mohamed" userId="10b1fa16-887f-4e95-980a-255ac56c2362" providerId="ADAL" clId="{18A23985-BCD1-426C-AC63-6B112347F15C}" dt="2025-08-29T13:31:18.004" v="670" actId="20577"/>
          <ac:spMkLst>
            <pc:docMk/>
            <pc:sldMk cId="223735078" sldId="257"/>
            <ac:spMk id="14" creationId="{D46122D2-621E-31CE-451D-B174F76F9990}"/>
          </ac:spMkLst>
        </pc:spChg>
        <pc:picChg chg="mod modCrop">
          <ac:chgData name="ALI Sherif Mohamed" userId="10b1fa16-887f-4e95-980a-255ac56c2362" providerId="ADAL" clId="{18A23985-BCD1-426C-AC63-6B112347F15C}" dt="2025-08-29T10:49:56.288" v="509" actId="1037"/>
          <ac:picMkLst>
            <pc:docMk/>
            <pc:sldMk cId="223735078" sldId="257"/>
            <ac:picMk id="3" creationId="{00000000-0000-0000-0000-000000000000}"/>
          </ac:picMkLst>
        </pc:picChg>
        <pc:picChg chg="add mod">
          <ac:chgData name="ALI Sherif Mohamed" userId="10b1fa16-887f-4e95-980a-255ac56c2362" providerId="ADAL" clId="{18A23985-BCD1-426C-AC63-6B112347F15C}" dt="2025-08-29T10:49:54.778" v="504" actId="1037"/>
          <ac:picMkLst>
            <pc:docMk/>
            <pc:sldMk cId="223735078" sldId="257"/>
            <ac:picMk id="4" creationId="{59699C7B-0AB7-ED07-C969-91ED28921244}"/>
          </ac:picMkLst>
        </pc:picChg>
      </pc:sldChg>
      <pc:sldChg chg="addSp delSp modSp mod">
        <pc:chgData name="ALI Sherif Mohamed" userId="10b1fa16-887f-4e95-980a-255ac56c2362" providerId="ADAL" clId="{18A23985-BCD1-426C-AC63-6B112347F15C}" dt="2025-08-29T14:46:49.056" v="690" actId="20577"/>
        <pc:sldMkLst>
          <pc:docMk/>
          <pc:sldMk cId="3319973762" sldId="260"/>
        </pc:sldMkLst>
        <pc:spChg chg="mod">
          <ac:chgData name="ALI Sherif Mohamed" userId="10b1fa16-887f-4e95-980a-255ac56c2362" providerId="ADAL" clId="{18A23985-BCD1-426C-AC63-6B112347F15C}" dt="2025-08-29T14:46:49.056" v="690" actId="20577"/>
          <ac:spMkLst>
            <pc:docMk/>
            <pc:sldMk cId="3319973762" sldId="260"/>
            <ac:spMk id="8" creationId="{00000000-0000-0000-0000-000000000000}"/>
          </ac:spMkLst>
        </pc:spChg>
        <pc:graphicFrameChg chg="mod modGraphic">
          <ac:chgData name="ALI Sherif Mohamed" userId="10b1fa16-887f-4e95-980a-255ac56c2362" providerId="ADAL" clId="{18A23985-BCD1-426C-AC63-6B112347F15C}" dt="2025-08-29T14:46:40.434" v="683" actId="14100"/>
          <ac:graphicFrameMkLst>
            <pc:docMk/>
            <pc:sldMk cId="3319973762" sldId="260"/>
            <ac:graphicFrameMk id="21" creationId="{C59819A7-712D-B0D1-65EC-3F8E7F49004A}"/>
          </ac:graphicFrameMkLst>
        </pc:graphicFrameChg>
        <pc:picChg chg="mod modCrop">
          <ac:chgData name="ALI Sherif Mohamed" userId="10b1fa16-887f-4e95-980a-255ac56c2362" providerId="ADAL" clId="{18A23985-BCD1-426C-AC63-6B112347F15C}" dt="2025-08-29T10:45:19.683" v="470" actId="14100"/>
          <ac:picMkLst>
            <pc:docMk/>
            <pc:sldMk cId="3319973762" sldId="260"/>
            <ac:picMk id="2" creationId="{00000000-0000-0000-0000-000000000000}"/>
          </ac:picMkLst>
        </pc:picChg>
        <pc:picChg chg="mod modCrop">
          <ac:chgData name="ALI Sherif Mohamed" userId="10b1fa16-887f-4e95-980a-255ac56c2362" providerId="ADAL" clId="{18A23985-BCD1-426C-AC63-6B112347F15C}" dt="2025-08-29T10:44:30.907" v="464" actId="14100"/>
          <ac:picMkLst>
            <pc:docMk/>
            <pc:sldMk cId="3319973762" sldId="260"/>
            <ac:picMk id="9" creationId="{00000000-0000-0000-0000-000000000000}"/>
          </ac:picMkLst>
        </pc:picChg>
        <pc:picChg chg="del mod modCrop">
          <ac:chgData name="ALI Sherif Mohamed" userId="10b1fa16-887f-4e95-980a-255ac56c2362" providerId="ADAL" clId="{18A23985-BCD1-426C-AC63-6B112347F15C}" dt="2025-08-29T12:19:42.133" v="521" actId="478"/>
          <ac:picMkLst>
            <pc:docMk/>
            <pc:sldMk cId="3319973762" sldId="260"/>
            <ac:picMk id="11" creationId="{00000000-0000-0000-0000-000000000000}"/>
          </ac:picMkLst>
        </pc:picChg>
        <pc:picChg chg="add mod">
          <ac:chgData name="ALI Sherif Mohamed" userId="10b1fa16-887f-4e95-980a-255ac56c2362" providerId="ADAL" clId="{18A23985-BCD1-426C-AC63-6B112347F15C}" dt="2025-08-29T12:20:24.573" v="544" actId="1037"/>
          <ac:picMkLst>
            <pc:docMk/>
            <pc:sldMk cId="3319973762" sldId="260"/>
            <ac:picMk id="22" creationId="{881CB016-80C5-9434-3F66-2B01FCF8240D}"/>
          </ac:picMkLst>
        </pc:picChg>
        <pc:picChg chg="add mod">
          <ac:chgData name="ALI Sherif Mohamed" userId="10b1fa16-887f-4e95-980a-255ac56c2362" providerId="ADAL" clId="{18A23985-BCD1-426C-AC63-6B112347F15C}" dt="2025-08-29T12:20:28.014" v="554" actId="1037"/>
          <ac:picMkLst>
            <pc:docMk/>
            <pc:sldMk cId="3319973762" sldId="260"/>
            <ac:picMk id="23" creationId="{00F8988C-8BE0-8332-7734-38BFDCDE477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35F6C-84D2-4E40-96EA-7DB8DFD99EEC}" type="datetimeFigureOut">
              <a:rPr lang="en-GB" smtClean="0"/>
              <a:t>29/08/2025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C8BD34-EB54-4046-9251-241D590B5A08}" type="slidenum">
              <a:rPr lang="en-GB" smtClean="0"/>
              <a:t>‹#›</a:t>
            </a:fld>
            <a:endParaRPr lang="en-GB"/>
          </a:p>
        </p:txBody>
      </p:sp>
    </p:spTree>
    <p:extLst>
      <p:ext uri="{BB962C8B-B14F-4D97-AF65-F5344CB8AC3E}">
        <p14:creationId xmlns:p14="http://schemas.microsoft.com/office/powerpoint/2010/main" val="3561415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8BD34-EB54-4046-9251-241D590B5A08}" type="slidenum">
              <a:rPr lang="en-GB" smtClean="0"/>
              <a:t>2</a:t>
            </a:fld>
            <a:endParaRPr lang="en-GB"/>
          </a:p>
        </p:txBody>
      </p:sp>
    </p:spTree>
    <p:extLst>
      <p:ext uri="{BB962C8B-B14F-4D97-AF65-F5344CB8AC3E}">
        <p14:creationId xmlns:p14="http://schemas.microsoft.com/office/powerpoint/2010/main" val="3133275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8BD34-EB54-4046-9251-241D590B5A08}" type="slidenum">
              <a:rPr lang="en-GB" smtClean="0"/>
              <a:t>3</a:t>
            </a:fld>
            <a:endParaRPr lang="en-GB"/>
          </a:p>
        </p:txBody>
      </p:sp>
    </p:spTree>
    <p:extLst>
      <p:ext uri="{BB962C8B-B14F-4D97-AF65-F5344CB8AC3E}">
        <p14:creationId xmlns:p14="http://schemas.microsoft.com/office/powerpoint/2010/main" val="3351072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xmlns=""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xmlns="" id="{E93492FB-9762-1EA3-8568-54377AB86A31}"/>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xmlns=""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xmlns=""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xmlns="" id="{44ED7451-563E-EEFA-F37F-1177A422062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xmlns=""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xmlns=""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xmlns="" id="{E58D66EB-FE3F-6B40-972C-8B5D57A0A14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xmlns=""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xmlns=""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xmlns="" id="{2000F0AA-E80D-5BC8-F4D2-94A672D584D7}"/>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xmlns=""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xmlns=""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xmlns="" id="{78699A2D-7445-8118-C132-359093F7ED1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xmlns=""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xmlns=""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xmlns=""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xmlns=""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xmlns="" id="{D1FCB0CA-F508-F112-C731-2E64CA7CAA78}"/>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xmlns=""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xmlns=""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xmlns=""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xmlns=""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xmlns=""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xmlns="" id="{A8319FD1-8EB5-7386-112B-2FC3DE28ED45}"/>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8" name="Fußzeilenplatzhalter 7">
            <a:extLst>
              <a:ext uri="{FF2B5EF4-FFF2-40B4-BE49-F238E27FC236}">
                <a16:creationId xmlns:a16="http://schemas.microsoft.com/office/drawing/2014/main" xmlns=""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xmlns=""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xmlns="" id="{A013D3E3-66AA-1102-13EE-F026ED13ECFE}"/>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4" name="Fußzeilenplatzhalter 3">
            <a:extLst>
              <a:ext uri="{FF2B5EF4-FFF2-40B4-BE49-F238E27FC236}">
                <a16:creationId xmlns:a16="http://schemas.microsoft.com/office/drawing/2014/main" xmlns=""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xmlns=""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D82213A4-E48F-6AEA-05B4-E0C148224B3C}"/>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3" name="Fußzeilenplatzhalter 2">
            <a:extLst>
              <a:ext uri="{FF2B5EF4-FFF2-40B4-BE49-F238E27FC236}">
                <a16:creationId xmlns:a16="http://schemas.microsoft.com/office/drawing/2014/main" xmlns=""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xmlns=""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xmlns=""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xmlns=""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xmlns="" id="{4386FCC9-2D9B-0132-AE91-07809B3194E9}"/>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xmlns=""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xmlns=""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xmlns=""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xmlns="" id="{4F38B14E-FA25-0A84-3CD5-4796AEE040A4}"/>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xmlns=""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xmlns=""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xmlns=""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xmlns=""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xmlns=""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xmlns=""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7.JPG"/><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xmlns=""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xmlns="" id="{5641CF85-E5C3-9FF3-BBD7-6666AB809856}"/>
              </a:ext>
            </a:extLst>
          </p:cNvPr>
          <p:cNvSpPr txBox="1"/>
          <p:nvPr/>
        </p:nvSpPr>
        <p:spPr>
          <a:xfrm>
            <a:off x="485775" y="1394253"/>
            <a:ext cx="10820400" cy="746575"/>
          </a:xfrm>
          <a:prstGeom prst="rect">
            <a:avLst/>
          </a:prstGeom>
          <a:noFill/>
        </p:spPr>
        <p:txBody>
          <a:bodyPr wrap="square" lIns="0" tIns="0" rIns="0" bIns="0" rtlCol="0" anchor="ctr">
            <a:noAutofit/>
          </a:bodyPr>
          <a:lstStyle/>
          <a:p>
            <a:pPr algn="ctr"/>
            <a:r>
              <a:rPr lang="en-GB" sz="2200" b="1" dirty="0">
                <a:solidFill>
                  <a:srgbClr val="1A3A64"/>
                </a:solidFill>
                <a:latin typeface="Arial" panose="020B0604020202020204" pitchFamily="34" charset="0"/>
                <a:cs typeface="Arial" panose="020B0604020202020204" pitchFamily="34" charset="0"/>
              </a:rPr>
              <a:t>Ground Motion and Aftershock Seismicity Characteristics following the Mw 6.5 Earthquake in Paphos, Cyprus on January 11, 2022</a:t>
            </a:r>
          </a:p>
        </p:txBody>
      </p:sp>
      <p:sp>
        <p:nvSpPr>
          <p:cNvPr id="10" name="TextBox 3">
            <a:extLst>
              <a:ext uri="{FF2B5EF4-FFF2-40B4-BE49-F238E27FC236}">
                <a16:creationId xmlns:a16="http://schemas.microsoft.com/office/drawing/2014/main" xmlns=""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dirty="0">
                <a:solidFill>
                  <a:srgbClr val="1A3A64"/>
                </a:solidFill>
                <a:latin typeface="Arial" panose="020B0604020202020204" pitchFamily="34" charset="0"/>
                <a:cs typeface="Arial" panose="020B0604020202020204" pitchFamily="34" charset="0"/>
              </a:rPr>
              <a:t>Sherif M. Ali </a:t>
            </a:r>
            <a:r>
              <a:rPr lang="en-GB" baseline="30000" dirty="0">
                <a:solidFill>
                  <a:srgbClr val="1A3A64"/>
                </a:solidFill>
                <a:latin typeface="Arial" panose="020B0604020202020204" pitchFamily="34" charset="0"/>
                <a:cs typeface="Arial" panose="020B0604020202020204" pitchFamily="34" charset="0"/>
              </a:rPr>
              <a:t>(1)</a:t>
            </a:r>
            <a:r>
              <a:rPr lang="en-GB" dirty="0">
                <a:solidFill>
                  <a:srgbClr val="1A3A64"/>
                </a:solidFill>
                <a:latin typeface="Arial" panose="020B0604020202020204" pitchFamily="34" charset="0"/>
                <a:cs typeface="Arial" panose="020B0604020202020204" pitchFamily="34" charset="0"/>
              </a:rPr>
              <a:t>, and Shimaa H. </a:t>
            </a:r>
            <a:r>
              <a:rPr lang="en-GB" dirty="0" err="1">
                <a:solidFill>
                  <a:srgbClr val="1A3A64"/>
                </a:solidFill>
                <a:latin typeface="Arial" panose="020B0604020202020204" pitchFamily="34" charset="0"/>
                <a:cs typeface="Arial" panose="020B0604020202020204" pitchFamily="34" charset="0"/>
              </a:rPr>
              <a:t>Elkhouly</a:t>
            </a:r>
            <a:r>
              <a:rPr lang="en-GB" dirty="0">
                <a:solidFill>
                  <a:srgbClr val="1A3A64"/>
                </a:solidFill>
                <a:latin typeface="Arial" panose="020B0604020202020204" pitchFamily="34" charset="0"/>
                <a:cs typeface="Arial" panose="020B0604020202020204" pitchFamily="34" charset="0"/>
              </a:rPr>
              <a:t> </a:t>
            </a:r>
            <a:r>
              <a:rPr lang="en-GB" baseline="30000" dirty="0">
                <a:solidFill>
                  <a:srgbClr val="1A3A64"/>
                </a:solidFill>
                <a:latin typeface="Arial" panose="020B0604020202020204" pitchFamily="34" charset="0"/>
                <a:cs typeface="Arial" panose="020B0604020202020204" pitchFamily="34" charset="0"/>
              </a:rPr>
              <a:t>(2*)</a:t>
            </a:r>
          </a:p>
        </p:txBody>
      </p:sp>
      <p:sp>
        <p:nvSpPr>
          <p:cNvPr id="12" name="Textfeld 11">
            <a:extLst>
              <a:ext uri="{FF2B5EF4-FFF2-40B4-BE49-F238E27FC236}">
                <a16:creationId xmlns:a16="http://schemas.microsoft.com/office/drawing/2014/main" xmlns="" id="{D704B700-9CAA-AD00-BCFB-1247EE1D285E}"/>
              </a:ext>
            </a:extLst>
          </p:cNvPr>
          <p:cNvSpPr txBox="1"/>
          <p:nvPr/>
        </p:nvSpPr>
        <p:spPr>
          <a:xfrm>
            <a:off x="947462" y="2980732"/>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baseline="30000" dirty="0"/>
              <a:t>(1) </a:t>
            </a:r>
            <a:r>
              <a:rPr lang="en-US" sz="1400" dirty="0"/>
              <a:t>Comprehensive Nuclear-Test-Ban Treaty Organization (CTBTO) </a:t>
            </a:r>
          </a:p>
          <a:p>
            <a:r>
              <a:rPr lang="en-GB" sz="1400" baseline="30000" dirty="0"/>
              <a:t>(2) </a:t>
            </a:r>
            <a:r>
              <a:rPr lang="en-GB" sz="1400" dirty="0"/>
              <a:t>National Research Institute of Astronomy and Geophysics (NRIAG)</a:t>
            </a:r>
          </a:p>
        </p:txBody>
      </p:sp>
      <p:sp>
        <p:nvSpPr>
          <p:cNvPr id="14" name="TextBox 3">
            <a:extLst>
              <a:ext uri="{FF2B5EF4-FFF2-40B4-BE49-F238E27FC236}">
                <a16:creationId xmlns:a16="http://schemas.microsoft.com/office/drawing/2014/main" xmlns="" id="{D46122D2-621E-31CE-451D-B174F76F9990}"/>
              </a:ext>
            </a:extLst>
          </p:cNvPr>
          <p:cNvSpPr txBox="1"/>
          <p:nvPr/>
        </p:nvSpPr>
        <p:spPr>
          <a:xfrm>
            <a:off x="1298284" y="4438030"/>
            <a:ext cx="8207375" cy="150844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GB" dirty="0"/>
          </a:p>
          <a:p>
            <a:r>
              <a:rPr lang="en-GB" dirty="0"/>
              <a:t>On 11 Jan 2022, a Mw 6.5 earthquake struck Paphos, Cyprus, affecting the eastern Mediterranean. PGA and PGV indicated strong shaking. Over two years, 693 events (Mc = 1.4) were recorded. Analysis yielded b = 0.65 ± 0.09, p = 0.73, c = 5.0, k = 10.0, Dc = 1.75 ± 0.01, and slip ratio 0.58, showing high stress, rapid aftershock decay, clustering along a fault, and significant slip. These results provide insights into fault dynamics, stress distribution, and seismic hazard forecasting.</a:t>
            </a:r>
          </a:p>
        </p:txBody>
      </p:sp>
      <p:sp>
        <p:nvSpPr>
          <p:cNvPr id="2" name="Title 1">
            <a:extLst>
              <a:ext uri="{FF2B5EF4-FFF2-40B4-BE49-F238E27FC236}">
                <a16:creationId xmlns:a16="http://schemas.microsoft.com/office/drawing/2014/main" xmlns=""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P1.2-870</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srcRect l="20013" r="16780"/>
          <a:stretch>
            <a:fillRect/>
          </a:stretch>
        </p:blipFill>
        <p:spPr>
          <a:xfrm>
            <a:off x="10495389" y="2630207"/>
            <a:ext cx="885826" cy="839258"/>
          </a:xfrm>
          <a:prstGeom prst="rect">
            <a:avLst/>
          </a:prstGeom>
        </p:spPr>
      </p:pic>
      <p:pic>
        <p:nvPicPr>
          <p:cNvPr id="4" name="Picture 3">
            <a:extLst>
              <a:ext uri="{FF2B5EF4-FFF2-40B4-BE49-F238E27FC236}">
                <a16:creationId xmlns:a16="http://schemas.microsoft.com/office/drawing/2014/main" xmlns="" id="{59699C7B-0AB7-ED07-C969-91ED28921244}"/>
              </a:ext>
            </a:extLst>
          </p:cNvPr>
          <p:cNvPicPr>
            <a:picLocks noChangeAspect="1"/>
          </p:cNvPicPr>
          <p:nvPr/>
        </p:nvPicPr>
        <p:blipFill>
          <a:blip r:embed="rId4"/>
          <a:stretch>
            <a:fillRect/>
          </a:stretch>
        </p:blipFill>
        <p:spPr>
          <a:xfrm>
            <a:off x="10092275" y="3553558"/>
            <a:ext cx="1711104" cy="444085"/>
          </a:xfrm>
          <a:prstGeom prst="rect">
            <a:avLst/>
          </a:prstGeom>
        </p:spPr>
      </p:pic>
      <p:sp>
        <p:nvSpPr>
          <p:cNvPr id="7" name="TextBox 3">
            <a:extLst>
              <a:ext uri="{FF2B5EF4-FFF2-40B4-BE49-F238E27FC236}">
                <a16:creationId xmlns:a16="http://schemas.microsoft.com/office/drawing/2014/main" xmlns="" id="{5A3D36EA-AD9D-924A-EE93-5A95681E1B88}"/>
              </a:ext>
            </a:extLst>
          </p:cNvPr>
          <p:cNvSpPr txBox="1"/>
          <p:nvPr/>
        </p:nvSpPr>
        <p:spPr>
          <a:xfrm>
            <a:off x="2632891" y="6459850"/>
            <a:ext cx="7111183"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de-AT" sz="800" dirty="0">
                <a:solidFill>
                  <a:schemeClr val="bg1">
                    <a:lumMod val="65000"/>
                  </a:schemeClr>
                </a:solidFill>
              </a:rPr>
              <a:t> </a:t>
            </a:r>
            <a:r>
              <a:rPr lang="en-US" sz="800" dirty="0">
                <a:solidFill>
                  <a:schemeClr val="bg1">
                    <a:lumMod val="65000"/>
                  </a:schemeClr>
                </a:solidFill>
              </a:rPr>
              <a:t>DISCLAIMER: </a:t>
            </a:r>
            <a:r>
              <a:rPr lang="en-GB" sz="800" dirty="0">
                <a:solidFill>
                  <a:schemeClr val="bg1">
                    <a:lumMod val="65000"/>
                  </a:schemeClr>
                </a:solidFill>
              </a:rPr>
              <a:t>The views expressed on this e-poster are those of the author and do not necessarily reflect the views of the CTBTO</a:t>
            </a:r>
            <a:endParaRPr lang="de-AT" sz="800" dirty="0">
              <a:solidFill>
                <a:schemeClr val="bg1">
                  <a:lumMod val="65000"/>
                </a:schemeClr>
              </a:solidFill>
            </a:endParaRPr>
          </a:p>
        </p:txBody>
      </p:sp>
    </p:spTree>
    <p:extLst>
      <p:ext uri="{BB962C8B-B14F-4D97-AF65-F5344CB8AC3E}">
        <p14:creationId xmlns:p14="http://schemas.microsoft.com/office/powerpoint/2010/main" val="223735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rcRect l="1357" t="810" r="3442" b="53088"/>
          <a:stretch>
            <a:fillRect/>
          </a:stretch>
        </p:blipFill>
        <p:spPr>
          <a:xfrm>
            <a:off x="474818" y="4270529"/>
            <a:ext cx="2775673" cy="1933068"/>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9251" y="1072724"/>
            <a:ext cx="2672926" cy="2862322"/>
          </a:xfrm>
          <a:prstGeom prst="rect">
            <a:avLst/>
          </a:prstGeom>
        </p:spPr>
      </p:pic>
      <p:sp>
        <p:nvSpPr>
          <p:cNvPr id="4" name="Rectangle 3"/>
          <p:cNvSpPr/>
          <p:nvPr/>
        </p:nvSpPr>
        <p:spPr>
          <a:xfrm>
            <a:off x="65294" y="6160018"/>
            <a:ext cx="4003640" cy="230832"/>
          </a:xfrm>
          <a:prstGeom prst="rect">
            <a:avLst/>
          </a:prstGeom>
        </p:spPr>
        <p:txBody>
          <a:bodyPr wrap="square">
            <a:spAutoFit/>
          </a:bodyPr>
          <a:lstStyle/>
          <a:p>
            <a:pPr algn="just"/>
            <a:r>
              <a:rPr lang="en-GB" sz="900" dirty="0">
                <a:latin typeface="Arial" panose="020B0604020202020204" pitchFamily="34" charset="0"/>
                <a:cs typeface="Arial" panose="020B0604020202020204" pitchFamily="34" charset="0"/>
              </a:rPr>
              <a:t>Figure 1: Geotectonic map of Cyprus, modified after </a:t>
            </a:r>
            <a:r>
              <a:rPr lang="en-GB" sz="900" dirty="0" err="1">
                <a:latin typeface="Arial" panose="020B0604020202020204" pitchFamily="34" charset="0"/>
                <a:cs typeface="Arial" panose="020B0604020202020204" pitchFamily="34" charset="0"/>
              </a:rPr>
              <a:t>Evelpidou</a:t>
            </a:r>
            <a:r>
              <a:rPr lang="en-GB" sz="900" dirty="0">
                <a:latin typeface="Arial" panose="020B0604020202020204" pitchFamily="34" charset="0"/>
                <a:cs typeface="Arial" panose="020B0604020202020204" pitchFamily="34" charset="0"/>
              </a:rPr>
              <a:t> et al.2022</a:t>
            </a:r>
          </a:p>
        </p:txBody>
      </p:sp>
      <p:sp>
        <p:nvSpPr>
          <p:cNvPr id="6" name="Rectangle 5"/>
          <p:cNvSpPr/>
          <p:nvPr/>
        </p:nvSpPr>
        <p:spPr>
          <a:xfrm>
            <a:off x="3958020" y="3935046"/>
            <a:ext cx="3604830" cy="646331"/>
          </a:xfrm>
          <a:prstGeom prst="rect">
            <a:avLst/>
          </a:prstGeom>
        </p:spPr>
        <p:txBody>
          <a:bodyPr wrap="square">
            <a:spAutoFit/>
          </a:bodyPr>
          <a:lstStyle/>
          <a:p>
            <a:pPr algn="just"/>
            <a:r>
              <a:rPr lang="en-GB" sz="900" dirty="0">
                <a:latin typeface="Arial" panose="020B0604020202020204" pitchFamily="34" charset="0"/>
                <a:cs typeface="Arial" panose="020B0604020202020204" pitchFamily="34" charset="0"/>
              </a:rPr>
              <a:t>Figure 2: The </a:t>
            </a:r>
            <a:r>
              <a:rPr lang="en-GB" sz="900" dirty="0" err="1">
                <a:latin typeface="Arial" panose="020B0604020202020204" pitchFamily="34" charset="0"/>
                <a:cs typeface="Arial" panose="020B0604020202020204" pitchFamily="34" charset="0"/>
              </a:rPr>
              <a:t>epicenter</a:t>
            </a:r>
            <a:r>
              <a:rPr lang="en-GB" sz="900" dirty="0">
                <a:latin typeface="Arial" panose="020B0604020202020204" pitchFamily="34" charset="0"/>
                <a:cs typeface="Arial" panose="020B0604020202020204" pitchFamily="34" charset="0"/>
              </a:rPr>
              <a:t> of the January 11, 2022, mainshock, the subsequent seismic activity in the study area with magnitudes ranging from 0.3 to 5.1, and the location of seismic stations in Cyprus</a:t>
            </a:r>
          </a:p>
        </p:txBody>
      </p:sp>
      <p:sp>
        <p:nvSpPr>
          <p:cNvPr id="8" name="Rectangle 7"/>
          <p:cNvSpPr/>
          <p:nvPr/>
        </p:nvSpPr>
        <p:spPr>
          <a:xfrm>
            <a:off x="7883525" y="5918202"/>
            <a:ext cx="3890579" cy="369332"/>
          </a:xfrm>
          <a:prstGeom prst="rect">
            <a:avLst/>
          </a:prstGeom>
        </p:spPr>
        <p:txBody>
          <a:bodyPr wrap="square">
            <a:spAutoFit/>
          </a:bodyPr>
          <a:lstStyle/>
          <a:p>
            <a:pPr algn="just"/>
            <a:r>
              <a:rPr lang="en-GB" sz="900" dirty="0">
                <a:latin typeface="Arial" panose="020B0604020202020204" pitchFamily="34" charset="0"/>
                <a:cs typeface="Arial" panose="020B0604020202020204" pitchFamily="34" charset="0"/>
              </a:rPr>
              <a:t>Table 1: Earthquake ground motion parameters recorded by the Cyprus geological survey for the Paphos on 11 January 2022</a:t>
            </a: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rcRect l="1951" t="2031" r="3270" b="4420"/>
          <a:stretch>
            <a:fillRect/>
          </a:stretch>
        </p:blipFill>
        <p:spPr>
          <a:xfrm>
            <a:off x="4329103" y="4537076"/>
            <a:ext cx="2846893" cy="1609252"/>
          </a:xfrm>
          <a:prstGeom prst="rect">
            <a:avLst/>
          </a:prstGeom>
        </p:spPr>
      </p:pic>
      <p:sp>
        <p:nvSpPr>
          <p:cNvPr id="10" name="Rectangle 9"/>
          <p:cNvSpPr/>
          <p:nvPr/>
        </p:nvSpPr>
        <p:spPr>
          <a:xfrm>
            <a:off x="4068934" y="6090768"/>
            <a:ext cx="3671505" cy="369332"/>
          </a:xfrm>
          <a:prstGeom prst="rect">
            <a:avLst/>
          </a:prstGeom>
        </p:spPr>
        <p:txBody>
          <a:bodyPr wrap="square">
            <a:spAutoFit/>
          </a:bodyPr>
          <a:lstStyle/>
          <a:p>
            <a:pPr algn="just"/>
            <a:r>
              <a:rPr lang="en-GB" sz="900" dirty="0">
                <a:latin typeface="Arial" panose="020B0604020202020204" pitchFamily="34" charset="0"/>
                <a:cs typeface="Arial" panose="020B0604020202020204" pitchFamily="34" charset="0"/>
              </a:rPr>
              <a:t>Figure 3: A chart illustrating the  number of recorded seismic events within a 300km radius of Paphos from 2014 to 2023 </a:t>
            </a:r>
          </a:p>
        </p:txBody>
      </p:sp>
      <p:sp>
        <p:nvSpPr>
          <p:cNvPr id="5" name="Rectangle 4"/>
          <p:cNvSpPr/>
          <p:nvPr/>
        </p:nvSpPr>
        <p:spPr>
          <a:xfrm>
            <a:off x="3669792" y="0"/>
            <a:ext cx="6851904" cy="584775"/>
          </a:xfrm>
          <a:prstGeom prst="rect">
            <a:avLst/>
          </a:prstGeom>
        </p:spPr>
        <p:txBody>
          <a:bodyPr wrap="square">
            <a:spAutoFit/>
          </a:bodyPr>
          <a:lstStyle/>
          <a:p>
            <a:r>
              <a:rPr lang="en-GB" sz="1600" b="1" dirty="0">
                <a:solidFill>
                  <a:schemeClr val="bg1"/>
                </a:solidFill>
                <a:latin typeface="Arial" panose="020B0604020202020204" pitchFamily="34" charset="0"/>
                <a:cs typeface="Arial" panose="020B0604020202020204" pitchFamily="34" charset="0"/>
              </a:rPr>
              <a:t>Ground Motion and Aftershock Seismicity Characteristics following the Mw 6.5 Earthquake in </a:t>
            </a:r>
            <a:r>
              <a:rPr lang="en-GB" sz="1600" b="1" dirty="0" err="1">
                <a:solidFill>
                  <a:schemeClr val="bg1"/>
                </a:solidFill>
                <a:latin typeface="Arial" panose="020B0604020202020204" pitchFamily="34" charset="0"/>
                <a:cs typeface="Arial" panose="020B0604020202020204" pitchFamily="34" charset="0"/>
              </a:rPr>
              <a:t>Paphos</a:t>
            </a:r>
            <a:r>
              <a:rPr lang="en-GB" sz="1600" b="1" dirty="0">
                <a:solidFill>
                  <a:schemeClr val="bg1"/>
                </a:solidFill>
                <a:latin typeface="Arial" panose="020B0604020202020204" pitchFamily="34" charset="0"/>
                <a:cs typeface="Arial" panose="020B0604020202020204" pitchFamily="34" charset="0"/>
              </a:rPr>
              <a:t>, Cyprus on January 11, 2022</a:t>
            </a:r>
          </a:p>
        </p:txBody>
      </p:sp>
      <p:sp>
        <p:nvSpPr>
          <p:cNvPr id="12" name="TextBox 3">
            <a:extLst>
              <a:ext uri="{FF2B5EF4-FFF2-40B4-BE49-F238E27FC236}">
                <a16:creationId xmlns:a16="http://schemas.microsoft.com/office/drawing/2014/main" xmlns="" id="{3D37EAC3-90CD-EA42-4DD4-7E98DD56B841}"/>
              </a:ext>
            </a:extLst>
          </p:cNvPr>
          <p:cNvSpPr txBox="1"/>
          <p:nvPr/>
        </p:nvSpPr>
        <p:spPr>
          <a:xfrm>
            <a:off x="4508924" y="579679"/>
            <a:ext cx="2672925" cy="502511"/>
          </a:xfrm>
          <a:prstGeom prst="rect">
            <a:avLst/>
          </a:prstGeom>
          <a:noFill/>
        </p:spPr>
        <p:txBody>
          <a:bodyPr wrap="square" lIns="0" tIns="0" rIns="0" bIns="0" rtlCol="0" anchor="ctr">
            <a:normAutofit/>
          </a:bodyPr>
          <a:lstStyle/>
          <a:p>
            <a:r>
              <a:rPr lang="en-GB" sz="1200" dirty="0">
                <a:solidFill>
                  <a:srgbClr val="1A3A64"/>
                </a:solidFill>
                <a:latin typeface="Arial" panose="020B0604020202020204" pitchFamily="34" charset="0"/>
                <a:cs typeface="Arial" panose="020B0604020202020204" pitchFamily="34" charset="0"/>
              </a:rPr>
              <a:t>Sherif M. Ali and Shimaa H. </a:t>
            </a:r>
            <a:r>
              <a:rPr lang="en-GB" sz="1200" dirty="0" err="1">
                <a:solidFill>
                  <a:srgbClr val="1A3A64"/>
                </a:solidFill>
                <a:latin typeface="Arial" panose="020B0604020202020204" pitchFamily="34" charset="0"/>
                <a:cs typeface="Arial" panose="020B0604020202020204" pitchFamily="34" charset="0"/>
              </a:rPr>
              <a:t>Elkhouly</a:t>
            </a:r>
            <a:endParaRPr lang="en-GB" sz="1200" dirty="0">
              <a:solidFill>
                <a:srgbClr val="1A3A64"/>
              </a:solidFill>
              <a:latin typeface="Arial" panose="020B0604020202020204" pitchFamily="34" charset="0"/>
              <a:cs typeface="Arial" panose="020B0604020202020204" pitchFamily="34" charset="0"/>
            </a:endParaRPr>
          </a:p>
        </p:txBody>
      </p:sp>
      <p:sp>
        <p:nvSpPr>
          <p:cNvPr id="13" name="Rectangle 12"/>
          <p:cNvSpPr/>
          <p:nvPr/>
        </p:nvSpPr>
        <p:spPr>
          <a:xfrm>
            <a:off x="11471778" y="753698"/>
            <a:ext cx="732893" cy="253916"/>
          </a:xfrm>
          <a:prstGeom prst="rect">
            <a:avLst/>
          </a:prstGeom>
        </p:spPr>
        <p:txBody>
          <a:bodyPr wrap="none">
            <a:spAutoFit/>
          </a:bodyPr>
          <a:lstStyle/>
          <a:p>
            <a:r>
              <a:rPr lang="en-GB" sz="1050" b="1" dirty="0">
                <a:solidFill>
                  <a:srgbClr val="1B3B65"/>
                </a:solidFill>
                <a:latin typeface="Arial" panose="020B0604020202020204" pitchFamily="34" charset="0"/>
                <a:cs typeface="Arial" panose="020B0604020202020204" pitchFamily="34" charset="0"/>
              </a:rPr>
              <a:t>P1.2-870</a:t>
            </a:r>
          </a:p>
        </p:txBody>
      </p:sp>
      <p:sp>
        <p:nvSpPr>
          <p:cNvPr id="14" name="Title 1">
            <a:extLst>
              <a:ext uri="{FF2B5EF4-FFF2-40B4-BE49-F238E27FC236}">
                <a16:creationId xmlns:a16="http://schemas.microsoft.com/office/drawing/2014/main" xmlns="" id="{AF479ADF-EF81-3DEB-3F65-3D9A45852164}"/>
              </a:ext>
            </a:extLst>
          </p:cNvPr>
          <p:cNvSpPr txBox="1">
            <a:spLocks/>
          </p:cNvSpPr>
          <p:nvPr/>
        </p:nvSpPr>
        <p:spPr>
          <a:xfrm>
            <a:off x="160019" y="1075342"/>
            <a:ext cx="3798001" cy="396586"/>
          </a:xfrm>
          <a:prstGeom prst="rect">
            <a:avLst/>
          </a:prstGeom>
          <a:noFill/>
          <a:ln>
            <a:noFill/>
          </a:ln>
        </p:spPr>
        <p:txBody>
          <a:bodyPr lIns="0" rIns="0"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solidFill>
                  <a:srgbClr val="1A3A64"/>
                </a:solidFill>
                <a:latin typeface="Arial" panose="020B0604020202020204" pitchFamily="34" charset="0"/>
                <a:cs typeface="Arial" panose="020B0604020202020204" pitchFamily="34" charset="0"/>
              </a:rPr>
              <a:t>Data and Analysis</a:t>
            </a:r>
            <a:endParaRPr lang="x-none" sz="1400" dirty="0">
              <a:solidFill>
                <a:srgbClr val="1A3A64"/>
              </a:solidFill>
            </a:endParaRPr>
          </a:p>
        </p:txBody>
      </p:sp>
      <p:sp>
        <p:nvSpPr>
          <p:cNvPr id="16" name="TextBox 15">
            <a:extLst>
              <a:ext uri="{FF2B5EF4-FFF2-40B4-BE49-F238E27FC236}">
                <a16:creationId xmlns:a16="http://schemas.microsoft.com/office/drawing/2014/main" xmlns="" id="{D6FC2E78-74AC-D530-6430-DFBC5950A657}"/>
              </a:ext>
            </a:extLst>
          </p:cNvPr>
          <p:cNvSpPr txBox="1"/>
          <p:nvPr/>
        </p:nvSpPr>
        <p:spPr>
          <a:xfrm>
            <a:off x="132707" y="1439457"/>
            <a:ext cx="3690855" cy="2862322"/>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Seismic data from the Cyprus Geological Survey Department (CGSD) includes 693 earthquakes (0.3–6.5 Mw) recorded between 11 January 2022 and 21 February 2024 within latitudes 34.40°–36.00° N and longitudes 31.20°–32.80° E. Data analysis employed the Gutenberg–Richter frequency–magnitude law and the Modified Omori’s Law using the ZMAP software package. The Mw 6.5 mainshock on 11 January 2022 was detected by 20 seismic stations situated 50–250 km from the </a:t>
            </a:r>
            <a:r>
              <a:rPr lang="en-GB" sz="1200" dirty="0" err="1">
                <a:latin typeface="Arial" panose="020B0604020202020204" pitchFamily="34" charset="0"/>
                <a:cs typeface="Arial" panose="020B0604020202020204" pitchFamily="34" charset="0"/>
              </a:rPr>
              <a:t>epicenter</a:t>
            </a:r>
            <a:r>
              <a:rPr lang="en-GB" sz="1200" dirty="0">
                <a:latin typeface="Arial" panose="020B0604020202020204" pitchFamily="34" charset="0"/>
                <a:cs typeface="Arial" panose="020B0604020202020204" pitchFamily="34" charset="0"/>
              </a:rPr>
              <a:t>, with azimuth coverage between 98° and 198°. Waveforms and first onset detections from 22 stations captured the event, providing the basis for assessing seismic activity and aftershock characteristics in the region.</a:t>
            </a:r>
          </a:p>
        </p:txBody>
      </p:sp>
      <p:sp>
        <p:nvSpPr>
          <p:cNvPr id="17" name="TextBox 3">
            <a:extLst>
              <a:ext uri="{FF2B5EF4-FFF2-40B4-BE49-F238E27FC236}">
                <a16:creationId xmlns:a16="http://schemas.microsoft.com/office/drawing/2014/main" xmlns="" id="{F840520B-B5B3-D153-8C2F-827AA3155A5A}"/>
              </a:ext>
            </a:extLst>
          </p:cNvPr>
          <p:cNvSpPr txBox="1"/>
          <p:nvPr/>
        </p:nvSpPr>
        <p:spPr>
          <a:xfrm>
            <a:off x="70666" y="6369145"/>
            <a:ext cx="7111183"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de-AT" sz="800" dirty="0">
                <a:solidFill>
                  <a:schemeClr val="bg1">
                    <a:lumMod val="65000"/>
                  </a:schemeClr>
                </a:solidFill>
              </a:rPr>
              <a:t> </a:t>
            </a:r>
            <a:r>
              <a:rPr lang="en-US" sz="800" dirty="0">
                <a:solidFill>
                  <a:schemeClr val="bg1">
                    <a:lumMod val="65000"/>
                  </a:schemeClr>
                </a:solidFill>
              </a:rPr>
              <a:t>DISCLAIMER: </a:t>
            </a:r>
            <a:r>
              <a:rPr lang="en-GB" sz="800" dirty="0">
                <a:solidFill>
                  <a:schemeClr val="bg1">
                    <a:lumMod val="65000"/>
                  </a:schemeClr>
                </a:solidFill>
              </a:rPr>
              <a:t>The views expressed on this e-poster are those of the author and do not necessarily reflect the views of the CTBTO</a:t>
            </a:r>
            <a:endParaRPr lang="de-AT" sz="800" dirty="0">
              <a:solidFill>
                <a:schemeClr val="bg1">
                  <a:lumMod val="65000"/>
                </a:schemeClr>
              </a:solidFill>
            </a:endParaRPr>
          </a:p>
        </p:txBody>
      </p:sp>
      <p:graphicFrame>
        <p:nvGraphicFramePr>
          <p:cNvPr id="21" name="Table 20">
            <a:extLst>
              <a:ext uri="{FF2B5EF4-FFF2-40B4-BE49-F238E27FC236}">
                <a16:creationId xmlns:a16="http://schemas.microsoft.com/office/drawing/2014/main" xmlns="" id="{C59819A7-712D-B0D1-65EC-3F8E7F49004A}"/>
              </a:ext>
            </a:extLst>
          </p:cNvPr>
          <p:cNvGraphicFramePr>
            <a:graphicFrameLocks noGrp="1"/>
          </p:cNvGraphicFramePr>
          <p:nvPr>
            <p:extLst>
              <p:ext uri="{D42A27DB-BD31-4B8C-83A1-F6EECF244321}">
                <p14:modId xmlns:p14="http://schemas.microsoft.com/office/powerpoint/2010/main" val="1782729214"/>
              </p:ext>
            </p:extLst>
          </p:nvPr>
        </p:nvGraphicFramePr>
        <p:xfrm>
          <a:off x="7787866" y="1072723"/>
          <a:ext cx="3986238" cy="4845473"/>
        </p:xfrm>
        <a:graphic>
          <a:graphicData uri="http://schemas.openxmlformats.org/drawingml/2006/table">
            <a:tbl>
              <a:tblPr firstRow="1" firstCol="1" bandRow="1">
                <a:tableStyleId>{5C22544A-7EE6-4342-B048-85BDC9FD1C3A}</a:tableStyleId>
              </a:tblPr>
              <a:tblGrid>
                <a:gridCol w="664373">
                  <a:extLst>
                    <a:ext uri="{9D8B030D-6E8A-4147-A177-3AD203B41FA5}">
                      <a16:colId xmlns:a16="http://schemas.microsoft.com/office/drawing/2014/main" xmlns="" val="1073213948"/>
                    </a:ext>
                  </a:extLst>
                </a:gridCol>
                <a:gridCol w="664373">
                  <a:extLst>
                    <a:ext uri="{9D8B030D-6E8A-4147-A177-3AD203B41FA5}">
                      <a16:colId xmlns:a16="http://schemas.microsoft.com/office/drawing/2014/main" xmlns="" val="785691231"/>
                    </a:ext>
                  </a:extLst>
                </a:gridCol>
                <a:gridCol w="664373">
                  <a:extLst>
                    <a:ext uri="{9D8B030D-6E8A-4147-A177-3AD203B41FA5}">
                      <a16:colId xmlns:a16="http://schemas.microsoft.com/office/drawing/2014/main" xmlns="" val="2492868596"/>
                    </a:ext>
                  </a:extLst>
                </a:gridCol>
                <a:gridCol w="664373">
                  <a:extLst>
                    <a:ext uri="{9D8B030D-6E8A-4147-A177-3AD203B41FA5}">
                      <a16:colId xmlns:a16="http://schemas.microsoft.com/office/drawing/2014/main" xmlns="" val="2383781725"/>
                    </a:ext>
                  </a:extLst>
                </a:gridCol>
                <a:gridCol w="664373">
                  <a:extLst>
                    <a:ext uri="{9D8B030D-6E8A-4147-A177-3AD203B41FA5}">
                      <a16:colId xmlns:a16="http://schemas.microsoft.com/office/drawing/2014/main" xmlns="" val="530609879"/>
                    </a:ext>
                  </a:extLst>
                </a:gridCol>
                <a:gridCol w="664373">
                  <a:extLst>
                    <a:ext uri="{9D8B030D-6E8A-4147-A177-3AD203B41FA5}">
                      <a16:colId xmlns:a16="http://schemas.microsoft.com/office/drawing/2014/main" xmlns="" val="150068579"/>
                    </a:ext>
                  </a:extLst>
                </a:gridCol>
              </a:tblGrid>
              <a:tr h="462217">
                <a:tc>
                  <a:txBody>
                    <a:bodyPr/>
                    <a:lstStyle/>
                    <a:p>
                      <a:pPr algn="ctr">
                        <a:lnSpc>
                          <a:spcPct val="107000"/>
                        </a:lnSpc>
                        <a:spcAft>
                          <a:spcPts val="800"/>
                        </a:spcAft>
                        <a:buNone/>
                      </a:pPr>
                      <a:r>
                        <a:rPr lang="en-GB" sz="900" dirty="0">
                          <a:effectLst/>
                        </a:rPr>
                        <a:t>Channel</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900">
                          <a:effectLst/>
                        </a:rPr>
                        <a:t>PGA (cm/s</a:t>
                      </a:r>
                      <a:r>
                        <a:rPr lang="en-GB" sz="900" baseline="30000">
                          <a:effectLst/>
                        </a:rPr>
                        <a:t>2</a:t>
                      </a:r>
                      <a:r>
                        <a:rPr lang="en-GB" sz="900">
                          <a:effectLst/>
                        </a:rPr>
                        <a:t>)</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900">
                          <a:effectLst/>
                        </a:rPr>
                        <a:t>PGV (cm/s)</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900">
                          <a:effectLst/>
                        </a:rPr>
                        <a:t>Event Distance (km)</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900">
                          <a:effectLst/>
                        </a:rPr>
                        <a:t>Event Azimuth</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900">
                          <a:effectLst/>
                        </a:rPr>
                        <a:t>Intensity</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4100693899"/>
                  </a:ext>
                </a:extLst>
              </a:tr>
              <a:tr h="206024">
                <a:tc>
                  <a:txBody>
                    <a:bodyPr/>
                    <a:lstStyle/>
                    <a:p>
                      <a:pPr algn="ctr">
                        <a:lnSpc>
                          <a:spcPct val="107000"/>
                        </a:lnSpc>
                        <a:spcAft>
                          <a:spcPts val="800"/>
                        </a:spcAft>
                        <a:buNone/>
                      </a:pPr>
                      <a:r>
                        <a:rPr lang="en-GB" sz="1000" b="1" u="none" strike="noStrike" kern="1200" dirty="0" smtClean="0">
                          <a:solidFill>
                            <a:schemeClr val="tx1"/>
                          </a:solidFill>
                          <a:effectLst/>
                          <a:latin typeface="+mn-lt"/>
                          <a:ea typeface="+mn-ea"/>
                          <a:cs typeface="+mn-cs"/>
                        </a:rPr>
                        <a:t>POL6</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24.210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2.297</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49.95</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116.0°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IV</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1638293463"/>
                  </a:ext>
                </a:extLst>
              </a:tr>
              <a:tr h="206024">
                <a:tc>
                  <a:txBody>
                    <a:bodyPr/>
                    <a:lstStyle/>
                    <a:p>
                      <a:pPr algn="ctr">
                        <a:lnSpc>
                          <a:spcPct val="107000"/>
                        </a:lnSpc>
                        <a:spcAft>
                          <a:spcPts val="800"/>
                        </a:spcAft>
                        <a:buNone/>
                      </a:pPr>
                      <a:r>
                        <a:rPr lang="en-GB" sz="1000" b="1" u="none" strike="noStrike" kern="1200" dirty="0" smtClean="0">
                          <a:solidFill>
                            <a:schemeClr val="tx1"/>
                          </a:solidFill>
                          <a:effectLst/>
                          <a:latin typeface="+mn-lt"/>
                          <a:ea typeface="+mn-ea"/>
                          <a:cs typeface="+mn-cs"/>
                        </a:rPr>
                        <a:t>POL7</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13.280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1.499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49.95</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118.0°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3755134702"/>
                  </a:ext>
                </a:extLst>
              </a:tr>
              <a:tr h="206024">
                <a:tc>
                  <a:txBody>
                    <a:bodyPr/>
                    <a:lstStyle/>
                    <a:p>
                      <a:pPr algn="ctr">
                        <a:lnSpc>
                          <a:spcPct val="107000"/>
                        </a:lnSpc>
                        <a:spcAft>
                          <a:spcPts val="800"/>
                        </a:spcAft>
                        <a:buNone/>
                      </a:pPr>
                      <a:r>
                        <a:rPr lang="en-GB" sz="1000" b="1" u="none" strike="noStrike" kern="1200" dirty="0" smtClean="0">
                          <a:solidFill>
                            <a:schemeClr val="tx1"/>
                          </a:solidFill>
                          <a:effectLst/>
                          <a:latin typeface="+mn-lt"/>
                          <a:ea typeface="+mn-ea"/>
                          <a:cs typeface="+mn-cs"/>
                        </a:rPr>
                        <a:t>POL5</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23.790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2.011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51.06</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117.0°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IV</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2453868615"/>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POL8</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24.84</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2.52</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51.06</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116.0°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IV</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2256724112"/>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POL9</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20.38</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2.75</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51.06</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115.0°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IV</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3876958167"/>
                  </a:ext>
                </a:extLst>
              </a:tr>
              <a:tr h="337412">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POL2</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13.90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1.059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54.39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111.0°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IV</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1643635752"/>
                  </a:ext>
                </a:extLst>
              </a:tr>
              <a:tr h="337412">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POL1</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9.644</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0.750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54.90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110.0°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1583816221"/>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ALEF</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6.889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0.389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62.16</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98.0°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3983068544"/>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PAF1</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15.020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1.112</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69.93</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140.0°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IV</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355649665"/>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TROD</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2.278</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0.291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dirty="0">
                          <a:effectLst/>
                        </a:rPr>
                        <a:t>91.02</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110.0°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2697665227"/>
                  </a:ext>
                </a:extLst>
              </a:tr>
              <a:tr h="206024">
                <a:tc>
                  <a:txBody>
                    <a:bodyPr/>
                    <a:lstStyle/>
                    <a:p>
                      <a:pPr marL="0" algn="ctr" defTabSz="914400" rtl="0" eaLnBrk="1" latinLnBrk="0" hangingPunct="1">
                        <a:lnSpc>
                          <a:spcPct val="107000"/>
                        </a:lnSpc>
                        <a:spcAft>
                          <a:spcPts val="800"/>
                        </a:spcAft>
                        <a:buNone/>
                      </a:pPr>
                      <a:r>
                        <a:rPr lang="en-GB" sz="1000" b="1" u="none" strike="noStrike" kern="1200" dirty="0">
                          <a:solidFill>
                            <a:schemeClr val="tx1"/>
                          </a:solidFill>
                          <a:effectLst/>
                          <a:latin typeface="+mn-lt"/>
                          <a:ea typeface="+mn-ea"/>
                          <a:cs typeface="+mn-cs"/>
                        </a:rPr>
                        <a:t>XYLS</a:t>
                      </a:r>
                    </a:p>
                  </a:txBody>
                  <a:tcPr marL="48126" marR="48126" marT="0" marB="0" anchor="ctr"/>
                </a:tc>
                <a:tc>
                  <a:txBody>
                    <a:bodyPr/>
                    <a:lstStyle/>
                    <a:p>
                      <a:pPr algn="ctr">
                        <a:lnSpc>
                          <a:spcPct val="107000"/>
                        </a:lnSpc>
                        <a:spcAft>
                          <a:spcPts val="800"/>
                        </a:spcAft>
                        <a:buNone/>
                      </a:pPr>
                      <a:r>
                        <a:rPr lang="en-GB" sz="1000">
                          <a:effectLst/>
                        </a:rPr>
                        <a:t>2.51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0.255</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105.1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120.0°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4068210878"/>
                  </a:ext>
                </a:extLst>
              </a:tr>
              <a:tr h="206024">
                <a:tc>
                  <a:txBody>
                    <a:bodyPr/>
                    <a:lstStyle/>
                    <a:p>
                      <a:pPr marL="0" algn="ctr" defTabSz="914400" rtl="0" eaLnBrk="1" latinLnBrk="0" hangingPunct="1">
                        <a:lnSpc>
                          <a:spcPct val="107000"/>
                        </a:lnSpc>
                        <a:spcAft>
                          <a:spcPts val="800"/>
                        </a:spcAft>
                        <a:buNone/>
                      </a:pPr>
                      <a:r>
                        <a:rPr lang="en-GB" sz="1000" b="1" u="none" strike="noStrike" kern="1200" dirty="0">
                          <a:solidFill>
                            <a:schemeClr val="tx1"/>
                          </a:solidFill>
                          <a:effectLst/>
                          <a:latin typeface="+mn-lt"/>
                          <a:ea typeface="+mn-ea"/>
                          <a:cs typeface="+mn-cs"/>
                        </a:rPr>
                        <a:t>APOL</a:t>
                      </a:r>
                    </a:p>
                  </a:txBody>
                  <a:tcPr marL="48126" marR="48126" marT="0" marB="0" anchor="ctr"/>
                </a:tc>
                <a:tc>
                  <a:txBody>
                    <a:bodyPr/>
                    <a:lstStyle/>
                    <a:p>
                      <a:pPr algn="ctr">
                        <a:lnSpc>
                          <a:spcPct val="107000"/>
                        </a:lnSpc>
                        <a:spcAft>
                          <a:spcPts val="800"/>
                        </a:spcAft>
                        <a:buNone/>
                      </a:pPr>
                      <a:r>
                        <a:rPr lang="en-GB" sz="1000">
                          <a:effectLst/>
                        </a:rPr>
                        <a:t>2.49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0.240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106</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120.0°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3094820267"/>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ASGA</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3.759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0.340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130.98</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112.0°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1926345553"/>
                  </a:ext>
                </a:extLst>
              </a:tr>
              <a:tr h="206024">
                <a:tc>
                  <a:txBody>
                    <a:bodyPr/>
                    <a:lstStyle/>
                    <a:p>
                      <a:pPr marL="0" algn="ctr" defTabSz="914400" rtl="0" eaLnBrk="1" latinLnBrk="0" hangingPunct="1">
                        <a:lnSpc>
                          <a:spcPct val="107000"/>
                        </a:lnSpc>
                        <a:spcAft>
                          <a:spcPts val="800"/>
                        </a:spcAft>
                        <a:buNone/>
                      </a:pPr>
                      <a:r>
                        <a:rPr lang="en-GB" sz="1000" b="1" u="none" strike="noStrike" kern="1200" dirty="0">
                          <a:solidFill>
                            <a:schemeClr val="tx1"/>
                          </a:solidFill>
                          <a:effectLst/>
                          <a:latin typeface="+mn-lt"/>
                          <a:ea typeface="+mn-ea"/>
                          <a:cs typeface="+mn-cs"/>
                        </a:rPr>
                        <a:t>CSS</a:t>
                      </a:r>
                    </a:p>
                  </a:txBody>
                  <a:tcPr marL="48126" marR="48126" marT="0" marB="0"/>
                </a:tc>
                <a:tc>
                  <a:txBody>
                    <a:bodyPr/>
                    <a:lstStyle/>
                    <a:p>
                      <a:pPr algn="ctr">
                        <a:lnSpc>
                          <a:spcPct val="107000"/>
                        </a:lnSpc>
                        <a:spcAft>
                          <a:spcPts val="800"/>
                        </a:spcAft>
                        <a:buNone/>
                      </a:pPr>
                      <a:r>
                        <a:rPr lang="en-GB" sz="1000">
                          <a:effectLst/>
                        </a:rPr>
                        <a:t>3.749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a:effectLst/>
                        </a:rPr>
                        <a:t>0.613</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a:effectLst/>
                        </a:rPr>
                        <a:t>131.4</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a:effectLst/>
                        </a:rPr>
                        <a:t>112.0°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u="sng">
                          <a:effectLst/>
                        </a:rPr>
                        <a:t>III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extLst>
                  <a:ext uri="{0D108BD9-81ED-4DB2-BD59-A6C34878D82A}">
                    <a16:rowId xmlns:a16="http://schemas.microsoft.com/office/drawing/2014/main" xmlns="" val="964896988"/>
                  </a:ext>
                </a:extLst>
              </a:tr>
              <a:tr h="206024">
                <a:tc>
                  <a:txBody>
                    <a:bodyPr/>
                    <a:lstStyle/>
                    <a:p>
                      <a:pPr marL="0" algn="ctr" defTabSz="914400" rtl="0" eaLnBrk="1" latinLnBrk="0" hangingPunct="1">
                        <a:lnSpc>
                          <a:spcPct val="107000"/>
                        </a:lnSpc>
                        <a:spcAft>
                          <a:spcPts val="800"/>
                        </a:spcAft>
                        <a:buNone/>
                      </a:pPr>
                      <a:r>
                        <a:rPr lang="en-GB" sz="1000" b="1" u="none" strike="noStrike" kern="1200" dirty="0">
                          <a:solidFill>
                            <a:schemeClr val="tx1"/>
                          </a:solidFill>
                          <a:effectLst/>
                          <a:latin typeface="+mn-lt"/>
                          <a:ea typeface="+mn-ea"/>
                          <a:cs typeface="+mn-cs"/>
                        </a:rPr>
                        <a:t>ATHA</a:t>
                      </a:r>
                    </a:p>
                  </a:txBody>
                  <a:tcPr marL="48126" marR="48126" marT="0" marB="0"/>
                </a:tc>
                <a:tc>
                  <a:txBody>
                    <a:bodyPr/>
                    <a:lstStyle/>
                    <a:p>
                      <a:pPr algn="ctr">
                        <a:lnSpc>
                          <a:spcPct val="107000"/>
                        </a:lnSpc>
                        <a:spcAft>
                          <a:spcPts val="800"/>
                        </a:spcAft>
                        <a:buNone/>
                      </a:pPr>
                      <a:r>
                        <a:rPr lang="en-GB" sz="1000">
                          <a:effectLst/>
                        </a:rPr>
                        <a:t>3.423</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a:effectLst/>
                        </a:rPr>
                        <a:t>0.523</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a:effectLst/>
                        </a:rPr>
                        <a:t>134</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a:effectLst/>
                        </a:rPr>
                        <a:t>115.0°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tc>
                  <a:txBody>
                    <a:bodyPr/>
                    <a:lstStyle/>
                    <a:p>
                      <a:pPr algn="ctr">
                        <a:lnSpc>
                          <a:spcPct val="107000"/>
                        </a:lnSpc>
                        <a:spcAft>
                          <a:spcPts val="800"/>
                        </a:spcAft>
                        <a:buNone/>
                      </a:pPr>
                      <a:r>
                        <a:rPr lang="en-GB" sz="1000" u="sng">
                          <a:effectLst/>
                        </a:rPr>
                        <a:t>III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tc>
                <a:extLst>
                  <a:ext uri="{0D108BD9-81ED-4DB2-BD59-A6C34878D82A}">
                    <a16:rowId xmlns:a16="http://schemas.microsoft.com/office/drawing/2014/main" xmlns="" val="3934155492"/>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MVOU</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0.913</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0.124</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156.51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98.0°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2322273338"/>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OSC1</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0.189</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0.015</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202.02</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198.0°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1275200109"/>
                  </a:ext>
                </a:extLst>
              </a:tr>
              <a:tr h="206024">
                <a:tc>
                  <a:txBody>
                    <a:bodyPr/>
                    <a:lstStyle/>
                    <a:p>
                      <a:pPr marL="0" algn="ctr" defTabSz="914400" rtl="0" eaLnBrk="1" latinLnBrk="0" hangingPunct="1">
                        <a:lnSpc>
                          <a:spcPct val="107000"/>
                        </a:lnSpc>
                        <a:spcAft>
                          <a:spcPts val="800"/>
                        </a:spcAft>
                        <a:buNone/>
                      </a:pPr>
                      <a:r>
                        <a:rPr lang="en-GB" sz="1000" b="1" u="none" strike="noStrike" kern="1200" dirty="0" smtClean="0">
                          <a:solidFill>
                            <a:schemeClr val="tx1"/>
                          </a:solidFill>
                          <a:effectLst/>
                          <a:latin typeface="+mn-lt"/>
                          <a:ea typeface="+mn-ea"/>
                          <a:cs typeface="+mn-cs"/>
                        </a:rPr>
                        <a:t>OSC2</a:t>
                      </a:r>
                      <a:endParaRPr lang="en-GB" sz="1000" b="1" u="none" strike="noStrike" kern="1200" dirty="0">
                        <a:solidFill>
                          <a:schemeClr val="tx1"/>
                        </a:solidFill>
                        <a:effectLst/>
                        <a:latin typeface="+mn-lt"/>
                        <a:ea typeface="+mn-ea"/>
                        <a:cs typeface="+mn-cs"/>
                      </a:endParaRPr>
                    </a:p>
                  </a:txBody>
                  <a:tcPr marL="48126" marR="48126" marT="0" marB="0" anchor="ctr"/>
                </a:tc>
                <a:tc>
                  <a:txBody>
                    <a:bodyPr/>
                    <a:lstStyle/>
                    <a:p>
                      <a:pPr algn="ctr">
                        <a:lnSpc>
                          <a:spcPct val="107000"/>
                        </a:lnSpc>
                        <a:spcAft>
                          <a:spcPts val="800"/>
                        </a:spcAft>
                        <a:buNone/>
                      </a:pPr>
                      <a:r>
                        <a:rPr lang="en-GB" sz="1000">
                          <a:effectLst/>
                        </a:rPr>
                        <a:t>0.265</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0.026</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241.98</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172.0°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3560421737"/>
                  </a:ext>
                </a:extLst>
              </a:tr>
              <a:tr h="206024">
                <a:tc>
                  <a:txBody>
                    <a:bodyPr/>
                    <a:lstStyle/>
                    <a:p>
                      <a:pPr marL="0" algn="ctr" defTabSz="914400" rtl="0" eaLnBrk="1" latinLnBrk="0" hangingPunct="1">
                        <a:lnSpc>
                          <a:spcPct val="107000"/>
                        </a:lnSpc>
                        <a:spcAft>
                          <a:spcPts val="800"/>
                        </a:spcAft>
                        <a:buNone/>
                      </a:pPr>
                      <a:r>
                        <a:rPr lang="en-GB" sz="1000" b="1" u="none" strike="noStrike" kern="1200" dirty="0">
                          <a:solidFill>
                            <a:schemeClr val="tx1"/>
                          </a:solidFill>
                          <a:effectLst/>
                          <a:latin typeface="+mn-lt"/>
                          <a:ea typeface="+mn-ea"/>
                          <a:cs typeface="+mn-cs"/>
                        </a:rPr>
                        <a:t>ELL</a:t>
                      </a:r>
                    </a:p>
                  </a:txBody>
                  <a:tcPr marL="48126" marR="48126" marT="0" marB="0" anchor="ctr"/>
                </a:tc>
                <a:tc>
                  <a:txBody>
                    <a:bodyPr/>
                    <a:lstStyle/>
                    <a:p>
                      <a:pPr algn="ctr">
                        <a:lnSpc>
                          <a:spcPct val="107000"/>
                        </a:lnSpc>
                        <a:spcAft>
                          <a:spcPts val="800"/>
                        </a:spcAft>
                        <a:buNone/>
                      </a:pPr>
                      <a:r>
                        <a:rPr lang="en-GB" sz="1000">
                          <a:effectLst/>
                        </a:rPr>
                        <a:t>0.251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0.021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247.4</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170.0°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a:effectLst/>
                        </a:rPr>
                        <a:t>II</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4253387540"/>
                  </a:ext>
                </a:extLst>
              </a:tr>
              <a:tr h="206024">
                <a:tc>
                  <a:txBody>
                    <a:bodyPr/>
                    <a:lstStyle/>
                    <a:p>
                      <a:pPr marL="0" algn="ctr" defTabSz="914400" rtl="0" eaLnBrk="1" latinLnBrk="0" hangingPunct="1">
                        <a:lnSpc>
                          <a:spcPct val="107000"/>
                        </a:lnSpc>
                        <a:spcAft>
                          <a:spcPts val="800"/>
                        </a:spcAft>
                        <a:buNone/>
                      </a:pPr>
                      <a:r>
                        <a:rPr lang="en-GB" sz="1000" b="1" u="none" strike="noStrike" kern="1200" dirty="0">
                          <a:solidFill>
                            <a:schemeClr val="tx1"/>
                          </a:solidFill>
                          <a:effectLst/>
                          <a:latin typeface="+mn-lt"/>
                          <a:ea typeface="+mn-ea"/>
                          <a:cs typeface="+mn-cs"/>
                        </a:rPr>
                        <a:t>ARG</a:t>
                      </a:r>
                    </a:p>
                  </a:txBody>
                  <a:tcPr marL="48126" marR="48126" marT="0" marB="0" anchor="ctr"/>
                </a:tc>
                <a:tc>
                  <a:txBody>
                    <a:bodyPr/>
                    <a:lstStyle/>
                    <a:p>
                      <a:pPr algn="ctr">
                        <a:lnSpc>
                          <a:spcPct val="107000"/>
                        </a:lnSpc>
                        <a:spcAft>
                          <a:spcPts val="800"/>
                        </a:spcAft>
                        <a:buNone/>
                      </a:pPr>
                      <a:r>
                        <a:rPr lang="en-GB" sz="1000">
                          <a:effectLst/>
                        </a:rPr>
                        <a:t>0.132</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0.011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361.1</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a:effectLst/>
                        </a:rPr>
                        <a:t>175.0°</a:t>
                      </a:r>
                      <a:endParaRPr lang="en-GB" sz="80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tc>
                  <a:txBody>
                    <a:bodyPr/>
                    <a:lstStyle/>
                    <a:p>
                      <a:pPr algn="ctr">
                        <a:lnSpc>
                          <a:spcPct val="107000"/>
                        </a:lnSpc>
                        <a:spcAft>
                          <a:spcPts val="800"/>
                        </a:spcAft>
                        <a:buNone/>
                      </a:pPr>
                      <a:r>
                        <a:rPr lang="en-GB" sz="1000" u="sng" dirty="0">
                          <a:effectLst/>
                        </a:rPr>
                        <a:t>II</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8126" marR="48126" marT="0" marB="0" anchor="ctr"/>
                </a:tc>
                <a:extLst>
                  <a:ext uri="{0D108BD9-81ED-4DB2-BD59-A6C34878D82A}">
                    <a16:rowId xmlns:a16="http://schemas.microsoft.com/office/drawing/2014/main" xmlns="" val="2867513569"/>
                  </a:ext>
                </a:extLst>
              </a:tr>
            </a:tbl>
          </a:graphicData>
        </a:graphic>
      </p:graphicFrame>
      <p:pic>
        <p:nvPicPr>
          <p:cNvPr id="22" name="Picture 21">
            <a:extLst>
              <a:ext uri="{FF2B5EF4-FFF2-40B4-BE49-F238E27FC236}">
                <a16:creationId xmlns:a16="http://schemas.microsoft.com/office/drawing/2014/main" xmlns="" id="{881CB016-80C5-9434-3F66-2B01FCF8240D}"/>
              </a:ext>
            </a:extLst>
          </p:cNvPr>
          <p:cNvPicPr>
            <a:picLocks noChangeAspect="1"/>
          </p:cNvPicPr>
          <p:nvPr/>
        </p:nvPicPr>
        <p:blipFill>
          <a:blip r:embed="rId6"/>
          <a:srcRect l="20013" r="16780"/>
          <a:stretch>
            <a:fillRect/>
          </a:stretch>
        </p:blipFill>
        <p:spPr>
          <a:xfrm>
            <a:off x="11357478" y="6083037"/>
            <a:ext cx="840898" cy="796692"/>
          </a:xfrm>
          <a:prstGeom prst="rect">
            <a:avLst/>
          </a:prstGeom>
        </p:spPr>
      </p:pic>
      <p:pic>
        <p:nvPicPr>
          <p:cNvPr id="23" name="Picture 22">
            <a:extLst>
              <a:ext uri="{FF2B5EF4-FFF2-40B4-BE49-F238E27FC236}">
                <a16:creationId xmlns:a16="http://schemas.microsoft.com/office/drawing/2014/main" xmlns="" id="{00F8988C-8BE0-8332-7734-38BFDCDE477C}"/>
              </a:ext>
            </a:extLst>
          </p:cNvPr>
          <p:cNvPicPr>
            <a:picLocks noChangeAspect="1"/>
          </p:cNvPicPr>
          <p:nvPr/>
        </p:nvPicPr>
        <p:blipFill>
          <a:blip r:embed="rId7"/>
          <a:stretch>
            <a:fillRect/>
          </a:stretch>
        </p:blipFill>
        <p:spPr>
          <a:xfrm>
            <a:off x="9627324" y="6382446"/>
            <a:ext cx="1711104" cy="444085"/>
          </a:xfrm>
          <a:prstGeom prst="rect">
            <a:avLst/>
          </a:prstGeom>
        </p:spPr>
      </p:pic>
    </p:spTree>
    <p:extLst>
      <p:ext uri="{BB962C8B-B14F-4D97-AF65-F5344CB8AC3E}">
        <p14:creationId xmlns:p14="http://schemas.microsoft.com/office/powerpoint/2010/main" val="3319973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a16="http://schemas.microsoft.com/office/drawing/2014/main" xmlns="" id="{E5B67DD5-AF62-4996-BFC8-D0709EAAF04C}"/>
              </a:ext>
            </a:extLst>
          </p:cNvPr>
          <p:cNvSpPr txBox="1"/>
          <p:nvPr/>
        </p:nvSpPr>
        <p:spPr>
          <a:xfrm>
            <a:off x="7833136" y="3980105"/>
            <a:ext cx="4074160" cy="2486261"/>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ctr">
              <a:spcAft>
                <a:spcPts val="600"/>
              </a:spcAft>
            </a:pPr>
            <a:r>
              <a:rPr lang="en-US" b="1" dirty="0">
                <a:solidFill>
                  <a:srgbClr val="1A3A64"/>
                </a:solidFill>
                <a:ea typeface="+mj-ea"/>
              </a:rPr>
              <a:t>Conclusion</a:t>
            </a:r>
            <a:endParaRPr lang="en-GB" b="1" dirty="0">
              <a:solidFill>
                <a:srgbClr val="1A3A64"/>
              </a:solidFill>
              <a:ea typeface="+mj-ea"/>
            </a:endParaRPr>
          </a:p>
          <a:p>
            <a:r>
              <a:rPr lang="en-US" sz="1200" dirty="0"/>
              <a:t>This study offers a detailed analysis of the aftershock dynamics following the January 11, 2022, Mw 6.5 earthquake, Paphos, Cyprus, addressing important gaps in our understanding of stress distribution and release in areas with complicated fault systems. The findings emphasize the rapid decrease in stress levels after the mainshock and a clear clustering pattern of aftershocks. These findings benefit the scientific community by enhancing strategies for reducing seismic hazards and disaster risks, leading to better preparedness for future earthquakes in Cyprus and other regions</a:t>
            </a:r>
            <a:endParaRPr lang="en-GB" sz="1200" noProof="0" dirty="0"/>
          </a:p>
          <a:p>
            <a:endParaRPr lang="en-GB" sz="1200" dirty="0"/>
          </a:p>
          <a:p>
            <a:endParaRPr lang="en-GB" sz="1200" noProof="0" dirty="0"/>
          </a:p>
          <a:p>
            <a:endParaRPr lang="en-GB" sz="1200" dirty="0"/>
          </a:p>
          <a:p>
            <a:endParaRPr lang="en-GB" sz="1200" noProof="0" dirty="0"/>
          </a:p>
          <a:p>
            <a:endParaRPr lang="en-GB" sz="1200" dirty="0"/>
          </a:p>
          <a:p>
            <a:endParaRPr lang="en-GB" sz="1200" noProof="0" dirty="0"/>
          </a:p>
          <a:p>
            <a:endParaRPr lang="en-GB" sz="1200" dirty="0"/>
          </a:p>
          <a:p>
            <a:endParaRPr lang="en-GB" sz="1200" noProof="0" dirty="0"/>
          </a:p>
          <a:p>
            <a:endParaRPr lang="en-GB" sz="1200" dirty="0"/>
          </a:p>
        </p:txBody>
      </p:sp>
      <p:sp>
        <p:nvSpPr>
          <p:cNvPr id="20" name="TextBox 3">
            <a:extLst>
              <a:ext uri="{FF2B5EF4-FFF2-40B4-BE49-F238E27FC236}">
                <a16:creationId xmlns:a16="http://schemas.microsoft.com/office/drawing/2014/main" xmlns="" id="{1E89CD43-FF80-3593-7026-BDF338BBFF94}"/>
              </a:ext>
            </a:extLst>
          </p:cNvPr>
          <p:cNvSpPr txBox="1"/>
          <p:nvPr/>
        </p:nvSpPr>
        <p:spPr>
          <a:xfrm>
            <a:off x="4220342" y="6242372"/>
            <a:ext cx="3306814" cy="316685"/>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900" dirty="0"/>
              <a:t>Figure 7: </a:t>
            </a:r>
            <a:r>
              <a:rPr lang="en-US" sz="900" dirty="0"/>
              <a:t>Aftershock modeling fit showing the decay parameters using the modified Omori law</a:t>
            </a:r>
          </a:p>
          <a:p>
            <a:endParaRPr lang="en-GB" sz="1200" noProof="0" dirty="0"/>
          </a:p>
          <a:p>
            <a:endParaRPr lang="en-GB" sz="1200" noProof="0" dirty="0"/>
          </a:p>
          <a:p>
            <a:endParaRPr lang="en-GB" sz="1200" noProof="0" dirty="0"/>
          </a:p>
        </p:txBody>
      </p:sp>
      <p:sp>
        <p:nvSpPr>
          <p:cNvPr id="7" name="TextBox 3">
            <a:extLst>
              <a:ext uri="{FF2B5EF4-FFF2-40B4-BE49-F238E27FC236}">
                <a16:creationId xmlns:a16="http://schemas.microsoft.com/office/drawing/2014/main" xmlns=""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Ground Motion and Aftershock Seismicity Characteristics following the Mw 6.5 Earthquake in </a:t>
            </a:r>
            <a:r>
              <a:rPr lang="en-GB" sz="1600" b="1" dirty="0" err="1">
                <a:solidFill>
                  <a:schemeClr val="bg1"/>
                </a:solidFill>
                <a:latin typeface="Arial" panose="020B0604020202020204" pitchFamily="34" charset="0"/>
                <a:cs typeface="Arial" panose="020B0604020202020204" pitchFamily="34" charset="0"/>
              </a:rPr>
              <a:t>Paphos</a:t>
            </a:r>
            <a:r>
              <a:rPr lang="en-GB" sz="1600" b="1" dirty="0">
                <a:solidFill>
                  <a:schemeClr val="bg1"/>
                </a:solidFill>
                <a:latin typeface="Arial" panose="020B0604020202020204" pitchFamily="34" charset="0"/>
                <a:cs typeface="Arial" panose="020B0604020202020204" pitchFamily="34" charset="0"/>
              </a:rPr>
              <a:t>, Cyprus on January 11, 2022</a:t>
            </a:r>
          </a:p>
        </p:txBody>
      </p:sp>
      <p:sp>
        <p:nvSpPr>
          <p:cNvPr id="8" name="TextBox 3">
            <a:extLst>
              <a:ext uri="{FF2B5EF4-FFF2-40B4-BE49-F238E27FC236}">
                <a16:creationId xmlns:a16="http://schemas.microsoft.com/office/drawing/2014/main" xmlns="" id="{E90810EB-C9FE-C1F2-4CE1-32C95CB36FE8}"/>
              </a:ext>
            </a:extLst>
          </p:cNvPr>
          <p:cNvSpPr txBox="1"/>
          <p:nvPr/>
        </p:nvSpPr>
        <p:spPr>
          <a:xfrm>
            <a:off x="359154" y="6002548"/>
            <a:ext cx="3466777" cy="637317"/>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900" dirty="0"/>
              <a:t>Figure 5: The time depth distribution of the two years following the Paphos, Cyprus earthquake on January 11, 2022 (blue circles represent depth ranges 0-15 km. Green circles represent depth ranges 15-30 km, and red circles represent depths exceeding 30 km</a:t>
            </a:r>
            <a:endParaRPr lang="en-GB" sz="1200" dirty="0"/>
          </a:p>
        </p:txBody>
      </p:sp>
      <p:sp>
        <p:nvSpPr>
          <p:cNvPr id="19" name="Rechteck 18">
            <a:extLst>
              <a:ext uri="{FF2B5EF4-FFF2-40B4-BE49-F238E27FC236}">
                <a16:creationId xmlns:a16="http://schemas.microsoft.com/office/drawing/2014/main" xmlns=""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 name="Title 1">
            <a:extLst>
              <a:ext uri="{FF2B5EF4-FFF2-40B4-BE49-F238E27FC236}">
                <a16:creationId xmlns:a16="http://schemas.microsoft.com/office/drawing/2014/main" xmlns=""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a:solidFill>
                  <a:srgbClr val="1B3B65"/>
                </a:solidFill>
                <a:latin typeface="Arial" panose="020B0604020202020204" pitchFamily="34" charset="0"/>
                <a:cs typeface="Arial" panose="020B0604020202020204" pitchFamily="34" charset="0"/>
              </a:rPr>
              <a:t>P1.2-870</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rcRect l="1582" t="2051" r="6268" b="3123"/>
          <a:stretch>
            <a:fillRect/>
          </a:stretch>
        </p:blipFill>
        <p:spPr>
          <a:xfrm>
            <a:off x="302957" y="2528010"/>
            <a:ext cx="3443163" cy="1573422"/>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rcRect l="1905" t="3554" r="1778" b="3494"/>
          <a:stretch>
            <a:fillRect/>
          </a:stretch>
        </p:blipFill>
        <p:spPr>
          <a:xfrm>
            <a:off x="302957" y="4438650"/>
            <a:ext cx="3466776" cy="1540187"/>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rcRect l="1461" t="2770" r="2574" b="4462"/>
          <a:stretch>
            <a:fillRect/>
          </a:stretch>
        </p:blipFill>
        <p:spPr>
          <a:xfrm>
            <a:off x="4196999" y="2659798"/>
            <a:ext cx="3330156" cy="1641659"/>
          </a:xfrm>
          <a:prstGeom prst="rect">
            <a:avLst/>
          </a:prstGeom>
        </p:spPr>
      </p:pic>
      <p:pic>
        <p:nvPicPr>
          <p:cNvPr id="18" name="Picture 17"/>
          <p:cNvPicPr>
            <a:picLocks noChangeAspect="1"/>
          </p:cNvPicPr>
          <p:nvPr/>
        </p:nvPicPr>
        <p:blipFill>
          <a:blip r:embed="rId6">
            <a:extLst>
              <a:ext uri="{28A0092B-C50C-407E-A947-70E740481C1C}">
                <a14:useLocalDpi xmlns:a14="http://schemas.microsoft.com/office/drawing/2010/main" val="0"/>
              </a:ext>
            </a:extLst>
          </a:blip>
          <a:srcRect l="1543" t="2863" r="3334" b="2210"/>
          <a:stretch>
            <a:fillRect/>
          </a:stretch>
        </p:blipFill>
        <p:spPr>
          <a:xfrm>
            <a:off x="4158608" y="4661431"/>
            <a:ext cx="3368547" cy="1540187"/>
          </a:xfrm>
          <a:prstGeom prst="rect">
            <a:avLst/>
          </a:prstGeom>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rcRect l="4351" t="7788" r="3236" b="2412"/>
          <a:stretch>
            <a:fillRect/>
          </a:stretch>
        </p:blipFill>
        <p:spPr>
          <a:xfrm>
            <a:off x="8135041" y="1917841"/>
            <a:ext cx="3355918" cy="1780399"/>
          </a:xfrm>
          <a:prstGeom prst="rect">
            <a:avLst/>
          </a:prstGeom>
        </p:spPr>
      </p:pic>
      <p:sp>
        <p:nvSpPr>
          <p:cNvPr id="5" name="TextBox 3">
            <a:extLst>
              <a:ext uri="{FF2B5EF4-FFF2-40B4-BE49-F238E27FC236}">
                <a16:creationId xmlns:a16="http://schemas.microsoft.com/office/drawing/2014/main" xmlns="" id="{901394E3-6548-B3A7-BAC8-AB58F1E3A2AC}"/>
              </a:ext>
            </a:extLst>
          </p:cNvPr>
          <p:cNvSpPr txBox="1"/>
          <p:nvPr/>
        </p:nvSpPr>
        <p:spPr>
          <a:xfrm>
            <a:off x="4508924" y="579679"/>
            <a:ext cx="2672925" cy="502511"/>
          </a:xfrm>
          <a:prstGeom prst="rect">
            <a:avLst/>
          </a:prstGeom>
          <a:noFill/>
        </p:spPr>
        <p:txBody>
          <a:bodyPr wrap="square" lIns="0" tIns="0" rIns="0" bIns="0" rtlCol="0" anchor="ctr">
            <a:normAutofit/>
          </a:bodyPr>
          <a:lstStyle/>
          <a:p>
            <a:r>
              <a:rPr lang="en-GB" sz="1200" dirty="0">
                <a:solidFill>
                  <a:srgbClr val="1A3A64"/>
                </a:solidFill>
                <a:latin typeface="Arial" panose="020B0604020202020204" pitchFamily="34" charset="0"/>
                <a:cs typeface="Arial" panose="020B0604020202020204" pitchFamily="34" charset="0"/>
              </a:rPr>
              <a:t>Sherif M. Ali and Shimaa H. </a:t>
            </a:r>
            <a:r>
              <a:rPr lang="en-GB" sz="1200" dirty="0" err="1">
                <a:solidFill>
                  <a:srgbClr val="1A3A64"/>
                </a:solidFill>
                <a:latin typeface="Arial" panose="020B0604020202020204" pitchFamily="34" charset="0"/>
                <a:cs typeface="Arial" panose="020B0604020202020204" pitchFamily="34" charset="0"/>
              </a:rPr>
              <a:t>Elkhouly</a:t>
            </a:r>
            <a:endParaRPr lang="en-GB" sz="1200" dirty="0">
              <a:solidFill>
                <a:srgbClr val="1A3A64"/>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xmlns="" id="{72912371-D5B4-0BB6-265E-AB6D30BDB51F}"/>
              </a:ext>
            </a:extLst>
          </p:cNvPr>
          <p:cNvSpPr txBox="1"/>
          <p:nvPr/>
        </p:nvSpPr>
        <p:spPr>
          <a:xfrm>
            <a:off x="258008" y="4036082"/>
            <a:ext cx="3669068" cy="369332"/>
          </a:xfrm>
          <a:prstGeom prst="rect">
            <a:avLst/>
          </a:prstGeom>
          <a:noFill/>
        </p:spPr>
        <p:txBody>
          <a:bodyPr wrap="square">
            <a:spAutoFit/>
          </a:bodyPr>
          <a:lstStyle/>
          <a:p>
            <a:r>
              <a:rPr lang="en-GB" sz="900" dirty="0">
                <a:latin typeface="Arial" panose="020B0604020202020204" pitchFamily="34" charset="0"/>
                <a:cs typeface="Arial" panose="020B0604020202020204" pitchFamily="34" charset="0"/>
              </a:rPr>
              <a:t>Figure 4: </a:t>
            </a:r>
            <a:r>
              <a:rPr lang="en-US" sz="900" dirty="0">
                <a:latin typeface="Arial" panose="020B0604020202020204" pitchFamily="34" charset="0"/>
                <a:cs typeface="Arial" panose="020B0604020202020204" pitchFamily="34" charset="0"/>
              </a:rPr>
              <a:t>The time magnitude distribution of the two years following the Paphos, Cyprus earthquake on January 11, 2022</a:t>
            </a:r>
          </a:p>
        </p:txBody>
      </p:sp>
      <p:sp>
        <p:nvSpPr>
          <p:cNvPr id="11" name="Title 1">
            <a:extLst>
              <a:ext uri="{FF2B5EF4-FFF2-40B4-BE49-F238E27FC236}">
                <a16:creationId xmlns:a16="http://schemas.microsoft.com/office/drawing/2014/main" xmlns="" id="{7CAEDBD6-78DC-ABB0-69AF-9E9F844EC8BC}"/>
              </a:ext>
            </a:extLst>
          </p:cNvPr>
          <p:cNvSpPr txBox="1">
            <a:spLocks/>
          </p:cNvSpPr>
          <p:nvPr/>
        </p:nvSpPr>
        <p:spPr>
          <a:xfrm>
            <a:off x="27930" y="814220"/>
            <a:ext cx="3798001" cy="396586"/>
          </a:xfrm>
          <a:prstGeom prst="rect">
            <a:avLst/>
          </a:prstGeom>
          <a:noFill/>
          <a:ln>
            <a:noFill/>
          </a:ln>
        </p:spPr>
        <p:txBody>
          <a:bodyPr lIns="0" rIns="0"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b="1" dirty="0">
                <a:solidFill>
                  <a:srgbClr val="1A3A64"/>
                </a:solidFill>
                <a:latin typeface="Arial" panose="020B0604020202020204" pitchFamily="34" charset="0"/>
                <a:cs typeface="Arial" panose="020B0604020202020204" pitchFamily="34" charset="0"/>
              </a:rPr>
              <a:t>Results and Discussions</a:t>
            </a:r>
            <a:endParaRPr lang="x-none" sz="1400" dirty="0">
              <a:solidFill>
                <a:srgbClr val="1A3A64"/>
              </a:solidFill>
            </a:endParaRPr>
          </a:p>
        </p:txBody>
      </p:sp>
      <p:sp>
        <p:nvSpPr>
          <p:cNvPr id="15" name="TextBox 14">
            <a:extLst>
              <a:ext uri="{FF2B5EF4-FFF2-40B4-BE49-F238E27FC236}">
                <a16:creationId xmlns:a16="http://schemas.microsoft.com/office/drawing/2014/main" xmlns="" id="{86D672B8-3A2B-4E94-F1A6-52397A3705A3}"/>
              </a:ext>
            </a:extLst>
          </p:cNvPr>
          <p:cNvSpPr txBox="1"/>
          <p:nvPr/>
        </p:nvSpPr>
        <p:spPr>
          <a:xfrm>
            <a:off x="101558" y="1119304"/>
            <a:ext cx="3917347" cy="1384995"/>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The time–magnitude distribution shows a decline in large earthquakes from 2022 to late 2023, with four events above magnitude 4.0 in early 2022 and none thereafter. Most earthquakes are shallow (≤50 km), concentrated between 15–30 km, with additional activity below 15 km and between 30–50 km, reflecting diverse seismic and geological dynamics in the region.</a:t>
            </a:r>
          </a:p>
        </p:txBody>
      </p:sp>
      <p:sp>
        <p:nvSpPr>
          <p:cNvPr id="22" name="TextBox 21">
            <a:extLst>
              <a:ext uri="{FF2B5EF4-FFF2-40B4-BE49-F238E27FC236}">
                <a16:creationId xmlns:a16="http://schemas.microsoft.com/office/drawing/2014/main" xmlns="" id="{7C086C84-3BF4-F75D-A2B6-8576BF642940}"/>
              </a:ext>
            </a:extLst>
          </p:cNvPr>
          <p:cNvSpPr txBox="1"/>
          <p:nvPr/>
        </p:nvSpPr>
        <p:spPr>
          <a:xfrm>
            <a:off x="4120050" y="4266572"/>
            <a:ext cx="3443163" cy="369332"/>
          </a:xfrm>
          <a:prstGeom prst="rect">
            <a:avLst/>
          </a:prstGeom>
          <a:noFill/>
        </p:spPr>
        <p:txBody>
          <a:bodyPr wrap="square">
            <a:spAutoFit/>
          </a:bodyPr>
          <a:lstStyle/>
          <a:p>
            <a:r>
              <a:rPr lang="en-GB" sz="900" dirty="0">
                <a:latin typeface="Arial" panose="020B0604020202020204" pitchFamily="34" charset="0"/>
                <a:cs typeface="Arial" panose="020B0604020202020204" pitchFamily="34" charset="0"/>
              </a:rPr>
              <a:t>Figure 6: </a:t>
            </a:r>
            <a:r>
              <a:rPr lang="en-US" sz="900" dirty="0">
                <a:latin typeface="Arial" panose="020B0604020202020204" pitchFamily="34" charset="0"/>
                <a:cs typeface="Arial" panose="020B0604020202020204" pitchFamily="34" charset="0"/>
              </a:rPr>
              <a:t>The magnitude frequency distribution of the two years following the Paphos, Cyprus earthquake on January 11, 2022 </a:t>
            </a:r>
          </a:p>
        </p:txBody>
      </p:sp>
      <p:sp>
        <p:nvSpPr>
          <p:cNvPr id="24" name="TextBox 23">
            <a:extLst>
              <a:ext uri="{FF2B5EF4-FFF2-40B4-BE49-F238E27FC236}">
                <a16:creationId xmlns:a16="http://schemas.microsoft.com/office/drawing/2014/main" xmlns="" id="{492550D0-A9BA-E5BB-424C-FFE42C98C17F}"/>
              </a:ext>
            </a:extLst>
          </p:cNvPr>
          <p:cNvSpPr txBox="1"/>
          <p:nvPr/>
        </p:nvSpPr>
        <p:spPr>
          <a:xfrm>
            <a:off x="4018906" y="1119304"/>
            <a:ext cx="3592358" cy="1569660"/>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The 𝑀</a:t>
            </a:r>
            <a:r>
              <a:rPr lang="en-GB" sz="1200" baseline="-25000" dirty="0">
                <a:latin typeface="Arial" panose="020B0604020202020204" pitchFamily="34" charset="0"/>
                <a:cs typeface="Arial" panose="020B0604020202020204" pitchFamily="34" charset="0"/>
              </a:rPr>
              <a:t>c</a:t>
            </a:r>
            <a:r>
              <a:rPr lang="en-GB" sz="1200" dirty="0">
                <a:latin typeface="Arial" panose="020B0604020202020204" pitchFamily="34" charset="0"/>
                <a:cs typeface="Arial" panose="020B0604020202020204" pitchFamily="34" charset="0"/>
              </a:rPr>
              <a:t> of 1.4 was determined, resulting in a b-value of 0.65±0.09. This value is relatively low compared to the global average. Lower b-values often suggest higher stress levels in the crust. The observed p-value was found to be as low as 0.73, which is smaller than the mean value of 1.0. This value indicates that the rate of aftershock decay is moderate. </a:t>
            </a:r>
          </a:p>
        </p:txBody>
      </p:sp>
      <p:sp>
        <p:nvSpPr>
          <p:cNvPr id="26" name="TextBox 25">
            <a:extLst>
              <a:ext uri="{FF2B5EF4-FFF2-40B4-BE49-F238E27FC236}">
                <a16:creationId xmlns:a16="http://schemas.microsoft.com/office/drawing/2014/main" xmlns="" id="{29500803-12E4-71E2-37D5-7E6D0F2F4D9F}"/>
              </a:ext>
            </a:extLst>
          </p:cNvPr>
          <p:cNvSpPr txBox="1"/>
          <p:nvPr/>
        </p:nvSpPr>
        <p:spPr>
          <a:xfrm>
            <a:off x="7804237" y="1101340"/>
            <a:ext cx="3914662" cy="830997"/>
          </a:xfrm>
          <a:prstGeom prst="rect">
            <a:avLst/>
          </a:prstGeom>
          <a:noFill/>
        </p:spPr>
        <p:txBody>
          <a:bodyPr wrap="square">
            <a:spAutoFit/>
          </a:bodyPr>
          <a:lstStyle/>
          <a:p>
            <a:pPr algn="just">
              <a:buNone/>
            </a:pPr>
            <a:r>
              <a:rPr lang="en-GB" sz="1200" dirty="0">
                <a:latin typeface="Arial" panose="020B0604020202020204" pitchFamily="34" charset="0"/>
                <a:cs typeface="Arial" panose="020B0604020202020204" pitchFamily="34" charset="0"/>
              </a:rPr>
              <a:t>The fractal dimension of 1.75 ± 0.01, derived from correlation integral and </a:t>
            </a:r>
            <a:r>
              <a:rPr lang="en-GB" sz="1200" dirty="0" err="1">
                <a:latin typeface="Arial" panose="020B0604020202020204" pitchFamily="34" charset="0"/>
                <a:cs typeface="Arial" panose="020B0604020202020204" pitchFamily="34" charset="0"/>
              </a:rPr>
              <a:t>hypocenter</a:t>
            </a:r>
            <a:r>
              <a:rPr lang="en-GB" sz="1200" dirty="0">
                <a:latin typeface="Arial" panose="020B0604020202020204" pitchFamily="34" charset="0"/>
                <a:cs typeface="Arial" panose="020B0604020202020204" pitchFamily="34" charset="0"/>
              </a:rPr>
              <a:t> spacing, indicates a moderately complex </a:t>
            </a:r>
            <a:r>
              <a:rPr lang="en-GB" sz="1200" dirty="0" err="1">
                <a:latin typeface="Arial" panose="020B0604020202020204" pitchFamily="34" charset="0"/>
                <a:cs typeface="Arial" panose="020B0604020202020204" pitchFamily="34" charset="0"/>
              </a:rPr>
              <a:t>epicenter</a:t>
            </a:r>
            <a:r>
              <a:rPr lang="en-GB" sz="1200" dirty="0">
                <a:latin typeface="Arial" panose="020B0604020202020204" pitchFamily="34" charset="0"/>
                <a:cs typeface="Arial" panose="020B0604020202020204" pitchFamily="34" charset="0"/>
              </a:rPr>
              <a:t> distribution, with events clustered along a fault but not in a strictly linear pattern.</a:t>
            </a:r>
          </a:p>
        </p:txBody>
      </p:sp>
      <p:sp>
        <p:nvSpPr>
          <p:cNvPr id="28" name="TextBox 27">
            <a:extLst>
              <a:ext uri="{FF2B5EF4-FFF2-40B4-BE49-F238E27FC236}">
                <a16:creationId xmlns:a16="http://schemas.microsoft.com/office/drawing/2014/main" xmlns="" id="{BD4D2FE4-3F1C-B82B-10E8-7B1461F67B2F}"/>
              </a:ext>
            </a:extLst>
          </p:cNvPr>
          <p:cNvSpPr txBox="1"/>
          <p:nvPr/>
        </p:nvSpPr>
        <p:spPr>
          <a:xfrm>
            <a:off x="8317340" y="3649833"/>
            <a:ext cx="2888455" cy="369332"/>
          </a:xfrm>
          <a:prstGeom prst="rect">
            <a:avLst/>
          </a:prstGeom>
          <a:noFill/>
        </p:spPr>
        <p:txBody>
          <a:bodyPr wrap="square">
            <a:spAutoFit/>
          </a:bodyPr>
          <a:lstStyle/>
          <a:p>
            <a:r>
              <a:rPr lang="en-GB" sz="900" dirty="0">
                <a:latin typeface="Arial" panose="020B0604020202020204" pitchFamily="34" charset="0"/>
                <a:cs typeface="Arial" panose="020B0604020202020204" pitchFamily="34" charset="0"/>
              </a:rPr>
              <a:t>Figure 8: </a:t>
            </a:r>
            <a:r>
              <a:rPr lang="en-US" sz="900" dirty="0">
                <a:latin typeface="Arial" panose="020B0604020202020204" pitchFamily="34" charset="0"/>
                <a:cs typeface="Arial" panose="020B0604020202020204" pitchFamily="34" charset="0"/>
              </a:rPr>
              <a:t>The fractal Dimension Dc calculated for the 693 recorded seismic events in the studied region </a:t>
            </a:r>
          </a:p>
        </p:txBody>
      </p:sp>
      <p:pic>
        <p:nvPicPr>
          <p:cNvPr id="29" name="Picture 28">
            <a:extLst>
              <a:ext uri="{FF2B5EF4-FFF2-40B4-BE49-F238E27FC236}">
                <a16:creationId xmlns:a16="http://schemas.microsoft.com/office/drawing/2014/main" xmlns="" id="{80D58E79-E893-BE01-867E-81949789F9F1}"/>
              </a:ext>
            </a:extLst>
          </p:cNvPr>
          <p:cNvPicPr>
            <a:picLocks noChangeAspect="1"/>
          </p:cNvPicPr>
          <p:nvPr/>
        </p:nvPicPr>
        <p:blipFill>
          <a:blip r:embed="rId8"/>
          <a:srcRect l="20013" r="16780"/>
          <a:stretch>
            <a:fillRect/>
          </a:stretch>
        </p:blipFill>
        <p:spPr>
          <a:xfrm>
            <a:off x="11353800" y="6090452"/>
            <a:ext cx="810136" cy="767547"/>
          </a:xfrm>
          <a:prstGeom prst="rect">
            <a:avLst/>
          </a:prstGeom>
        </p:spPr>
      </p:pic>
      <p:pic>
        <p:nvPicPr>
          <p:cNvPr id="30" name="Picture 29">
            <a:extLst>
              <a:ext uri="{FF2B5EF4-FFF2-40B4-BE49-F238E27FC236}">
                <a16:creationId xmlns:a16="http://schemas.microsoft.com/office/drawing/2014/main" xmlns="" id="{1BC38CB6-425F-DC42-9124-B66444688081}"/>
              </a:ext>
            </a:extLst>
          </p:cNvPr>
          <p:cNvPicPr>
            <a:picLocks noChangeAspect="1"/>
          </p:cNvPicPr>
          <p:nvPr/>
        </p:nvPicPr>
        <p:blipFill>
          <a:blip r:embed="rId9"/>
          <a:stretch>
            <a:fillRect/>
          </a:stretch>
        </p:blipFill>
        <p:spPr>
          <a:xfrm>
            <a:off x="9627324" y="6382446"/>
            <a:ext cx="1711104" cy="444085"/>
          </a:xfrm>
          <a:prstGeom prst="rect">
            <a:avLst/>
          </a:prstGeom>
        </p:spPr>
      </p:pic>
      <p:sp>
        <p:nvSpPr>
          <p:cNvPr id="3" name="TextBox 3">
            <a:extLst>
              <a:ext uri="{FF2B5EF4-FFF2-40B4-BE49-F238E27FC236}">
                <a16:creationId xmlns:a16="http://schemas.microsoft.com/office/drawing/2014/main" xmlns="" id="{C2BB6E34-EE2F-9CFD-5AEE-7429D2259148}"/>
              </a:ext>
            </a:extLst>
          </p:cNvPr>
          <p:cNvSpPr txBox="1"/>
          <p:nvPr/>
        </p:nvSpPr>
        <p:spPr>
          <a:xfrm>
            <a:off x="214141" y="6495953"/>
            <a:ext cx="7111183"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de-AT" sz="800" dirty="0">
                <a:solidFill>
                  <a:schemeClr val="bg1">
                    <a:lumMod val="65000"/>
                  </a:schemeClr>
                </a:solidFill>
              </a:rPr>
              <a:t> </a:t>
            </a:r>
            <a:r>
              <a:rPr lang="en-US" sz="800" dirty="0">
                <a:solidFill>
                  <a:schemeClr val="bg1">
                    <a:lumMod val="65000"/>
                  </a:schemeClr>
                </a:solidFill>
              </a:rPr>
              <a:t>DISCLAIMER: </a:t>
            </a:r>
            <a:r>
              <a:rPr lang="en-GB" sz="800" dirty="0">
                <a:solidFill>
                  <a:schemeClr val="bg1">
                    <a:lumMod val="65000"/>
                  </a:schemeClr>
                </a:solidFill>
              </a:rPr>
              <a:t>The views expressed on this e-poster are those of the author and do not necessarily reflect the views of the CTBTO</a:t>
            </a:r>
            <a:endParaRPr lang="de-AT" sz="800" dirty="0">
              <a:solidFill>
                <a:schemeClr val="bg1">
                  <a:lumMod val="65000"/>
                </a:schemeClr>
              </a:solidFill>
            </a:endParaRPr>
          </a:p>
        </p:txBody>
      </p:sp>
    </p:spTree>
    <p:extLst>
      <p:ext uri="{BB962C8B-B14F-4D97-AF65-F5344CB8AC3E}">
        <p14:creationId xmlns:p14="http://schemas.microsoft.com/office/powerpoint/2010/main" val="1154237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476</TotalTime>
  <Words>1014</Words>
  <Application>Microsoft Office PowerPoint</Application>
  <PresentationFormat>Widescreen</PresentationFormat>
  <Paragraphs>172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Calibri</vt:lpstr>
      <vt:lpstr>Office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c:creator>
  <cp:lastModifiedBy>ME</cp:lastModifiedBy>
  <cp:revision>16</cp:revision>
  <dcterms:created xsi:type="dcterms:W3CDTF">2025-08-27T08:24:10Z</dcterms:created>
  <dcterms:modified xsi:type="dcterms:W3CDTF">2025-08-29T22:44:10Z</dcterms:modified>
</cp:coreProperties>
</file>