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A64"/>
    <a:srgbClr val="BCCB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0"/>
  </p:normalViewPr>
  <p:slideViewPr>
    <p:cSldViewPr snapToGrid="0">
      <p:cViewPr varScale="1">
        <p:scale>
          <a:sx n="116" d="100"/>
          <a:sy n="116"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152B73-4EAA-4D83-9E0E-2894C4B91B8D}" type="datetimeFigureOut">
              <a:rPr lang="en-US" smtClean="0"/>
              <a:t>9/2/2025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A3F357-A95B-414C-8E0E-5337F76CDA05}" type="slidenum">
              <a:rPr lang="en-US" smtClean="0"/>
              <a:t>‹#›</a:t>
            </a:fld>
            <a:endParaRPr lang="en-US"/>
          </a:p>
        </p:txBody>
      </p:sp>
    </p:spTree>
    <p:extLst>
      <p:ext uri="{BB962C8B-B14F-4D97-AF65-F5344CB8AC3E}">
        <p14:creationId xmlns:p14="http://schemas.microsoft.com/office/powerpoint/2010/main" val="2143711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A3F357-A95B-414C-8E0E-5337F76CDA05}" type="slidenum">
              <a:rPr lang="en-US" smtClean="0"/>
              <a:t>2</a:t>
            </a:fld>
            <a:endParaRPr lang="en-US"/>
          </a:p>
        </p:txBody>
      </p:sp>
    </p:spTree>
    <p:extLst>
      <p:ext uri="{BB962C8B-B14F-4D97-AF65-F5344CB8AC3E}">
        <p14:creationId xmlns:p14="http://schemas.microsoft.com/office/powerpoint/2010/main" val="1707960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de-AT"/>
          </a:p>
        </p:txBody>
      </p:sp>
      <p:sp>
        <p:nvSpPr>
          <p:cNvPr id="3" name="Untertitel 2">
            <a:extLst>
              <a:ext uri="{FF2B5EF4-FFF2-40B4-BE49-F238E27FC236}">
                <a16:creationId xmlns=""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de-AT"/>
          </a:p>
        </p:txBody>
      </p:sp>
      <p:sp>
        <p:nvSpPr>
          <p:cNvPr id="4" name="Datumsplatzhalter 3">
            <a:extLst>
              <a:ext uri="{FF2B5EF4-FFF2-40B4-BE49-F238E27FC236}">
                <a16:creationId xmlns=""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8BBE62C-B8DA-21FE-3717-7E3AE1352C7E}"/>
              </a:ext>
            </a:extLst>
          </p:cNvPr>
          <p:cNvSpPr>
            <a:spLocks noGrp="1"/>
          </p:cNvSpPr>
          <p:nvPr>
            <p:ph type="title"/>
          </p:nvPr>
        </p:nvSpPr>
        <p:spPr/>
        <p:txBody>
          <a:bodyPr/>
          <a:lstStyle/>
          <a:p>
            <a:r>
              <a:rPr lang="en-US" smtClean="0"/>
              <a:t>Click to edit Master title style</a:t>
            </a:r>
            <a:endParaRPr lang="de-AT"/>
          </a:p>
        </p:txBody>
      </p:sp>
      <p:sp>
        <p:nvSpPr>
          <p:cNvPr id="3" name="Vertikaler Textplatzhalter 2">
            <a:extLst>
              <a:ext uri="{FF2B5EF4-FFF2-40B4-BE49-F238E27FC236}">
                <a16:creationId xmlns="" xmlns:a16="http://schemas.microsoft.com/office/drawing/2014/main" id="{0ED8C027-1CCC-AAB3-EB2B-8DBFA63D17BC}"/>
              </a:ext>
            </a:extLst>
          </p:cNvPr>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umsplatzhalter 3">
            <a:extLst>
              <a:ext uri="{FF2B5EF4-FFF2-40B4-BE49-F238E27FC236}">
                <a16:creationId xmlns=""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de-AT"/>
          </a:p>
        </p:txBody>
      </p:sp>
      <p:sp>
        <p:nvSpPr>
          <p:cNvPr id="3" name="Vertikaler Textplatzhalter 2">
            <a:extLst>
              <a:ext uri="{FF2B5EF4-FFF2-40B4-BE49-F238E27FC236}">
                <a16:creationId xmlns=""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umsplatzhalter 3">
            <a:extLst>
              <a:ext uri="{FF2B5EF4-FFF2-40B4-BE49-F238E27FC236}">
                <a16:creationId xmlns=""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260D616-9150-8F3E-6FBE-F751E77CDF87}"/>
              </a:ext>
            </a:extLst>
          </p:cNvPr>
          <p:cNvSpPr>
            <a:spLocks noGrp="1"/>
          </p:cNvSpPr>
          <p:nvPr>
            <p:ph type="title"/>
          </p:nvPr>
        </p:nvSpPr>
        <p:spPr/>
        <p:txBody>
          <a:bodyPr/>
          <a:lstStyle/>
          <a:p>
            <a:r>
              <a:rPr lang="en-US" smtClean="0"/>
              <a:t>Click to edit Master title style</a:t>
            </a:r>
            <a:endParaRPr lang="de-AT"/>
          </a:p>
        </p:txBody>
      </p:sp>
      <p:sp>
        <p:nvSpPr>
          <p:cNvPr id="3" name="Inhaltsplatzhalter 2">
            <a:extLst>
              <a:ext uri="{FF2B5EF4-FFF2-40B4-BE49-F238E27FC236}">
                <a16:creationId xmlns="" xmlns:a16="http://schemas.microsoft.com/office/drawing/2014/main" id="{C735E4BF-FDCD-FFBB-4D0C-39E150D36AA4}"/>
              </a:ext>
            </a:extLst>
          </p:cNvPr>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umsplatzhalter 3">
            <a:extLst>
              <a:ext uri="{FF2B5EF4-FFF2-40B4-BE49-F238E27FC236}">
                <a16:creationId xmlns=""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de-AT"/>
          </a:p>
        </p:txBody>
      </p:sp>
      <p:sp>
        <p:nvSpPr>
          <p:cNvPr id="3" name="Textplatzhalter 2">
            <a:extLst>
              <a:ext uri="{FF2B5EF4-FFF2-40B4-BE49-F238E27FC236}">
                <a16:creationId xmlns=""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smtClean="0"/>
              <a:t>Click to edit Master text styles</a:t>
            </a:r>
          </a:p>
        </p:txBody>
      </p:sp>
      <p:sp>
        <p:nvSpPr>
          <p:cNvPr id="4" name="Datumsplatzhalter 3">
            <a:extLst>
              <a:ext uri="{FF2B5EF4-FFF2-40B4-BE49-F238E27FC236}">
                <a16:creationId xmlns=""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58E70FB-4890-3F05-1356-B62F6837A189}"/>
              </a:ext>
            </a:extLst>
          </p:cNvPr>
          <p:cNvSpPr>
            <a:spLocks noGrp="1"/>
          </p:cNvSpPr>
          <p:nvPr>
            <p:ph type="title"/>
          </p:nvPr>
        </p:nvSpPr>
        <p:spPr/>
        <p:txBody>
          <a:bodyPr/>
          <a:lstStyle/>
          <a:p>
            <a:r>
              <a:rPr lang="en-US" smtClean="0"/>
              <a:t>Click to edit Master title style</a:t>
            </a:r>
            <a:endParaRPr lang="de-AT"/>
          </a:p>
        </p:txBody>
      </p:sp>
      <p:sp>
        <p:nvSpPr>
          <p:cNvPr id="3" name="Inhaltsplatzhalter 2">
            <a:extLst>
              <a:ext uri="{FF2B5EF4-FFF2-40B4-BE49-F238E27FC236}">
                <a16:creationId xmlns=""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Inhaltsplatzhalter 3">
            <a:extLst>
              <a:ext uri="{FF2B5EF4-FFF2-40B4-BE49-F238E27FC236}">
                <a16:creationId xmlns=""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Datumsplatzhalter 4">
            <a:extLst>
              <a:ext uri="{FF2B5EF4-FFF2-40B4-BE49-F238E27FC236}">
                <a16:creationId xmlns=""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smtClean="0"/>
              <a:t>Click to edit Master title style</a:t>
            </a:r>
            <a:endParaRPr lang="de-AT"/>
          </a:p>
        </p:txBody>
      </p:sp>
      <p:sp>
        <p:nvSpPr>
          <p:cNvPr id="3" name="Textplatzhalter 2">
            <a:extLst>
              <a:ext uri="{FF2B5EF4-FFF2-40B4-BE49-F238E27FC236}">
                <a16:creationId xmlns=""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Inhaltsplatzhalter 3">
            <a:extLst>
              <a:ext uri="{FF2B5EF4-FFF2-40B4-BE49-F238E27FC236}">
                <a16:creationId xmlns=""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Textplatzhalter 4">
            <a:extLst>
              <a:ext uri="{FF2B5EF4-FFF2-40B4-BE49-F238E27FC236}">
                <a16:creationId xmlns=""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Inhaltsplatzhalter 5">
            <a:extLst>
              <a:ext uri="{FF2B5EF4-FFF2-40B4-BE49-F238E27FC236}">
                <a16:creationId xmlns=""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7" name="Datumsplatzhalter 6">
            <a:extLst>
              <a:ext uri="{FF2B5EF4-FFF2-40B4-BE49-F238E27FC236}">
                <a16:creationId xmlns=""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8" name="Fußzeilenplatzhalter 7">
            <a:extLst>
              <a:ext uri="{FF2B5EF4-FFF2-40B4-BE49-F238E27FC236}">
                <a16:creationId xmlns=""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8DA458B-16E3-B6D6-6430-3033C0EF15D8}"/>
              </a:ext>
            </a:extLst>
          </p:cNvPr>
          <p:cNvSpPr>
            <a:spLocks noGrp="1"/>
          </p:cNvSpPr>
          <p:nvPr>
            <p:ph type="title"/>
          </p:nvPr>
        </p:nvSpPr>
        <p:spPr/>
        <p:txBody>
          <a:bodyPr/>
          <a:lstStyle/>
          <a:p>
            <a:r>
              <a:rPr lang="en-US" smtClean="0"/>
              <a:t>Click to edit Master title style</a:t>
            </a:r>
            <a:endParaRPr lang="de-AT"/>
          </a:p>
        </p:txBody>
      </p:sp>
      <p:sp>
        <p:nvSpPr>
          <p:cNvPr id="3" name="Datumsplatzhalter 2">
            <a:extLst>
              <a:ext uri="{FF2B5EF4-FFF2-40B4-BE49-F238E27FC236}">
                <a16:creationId xmlns=""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4" name="Fußzeilenplatzhalter 3">
            <a:extLst>
              <a:ext uri="{FF2B5EF4-FFF2-40B4-BE49-F238E27FC236}">
                <a16:creationId xmlns=""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3" name="Fußzeilenplatzhalter 2">
            <a:extLst>
              <a:ext uri="{FF2B5EF4-FFF2-40B4-BE49-F238E27FC236}">
                <a16:creationId xmlns=""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AT"/>
          </a:p>
        </p:txBody>
      </p:sp>
      <p:sp>
        <p:nvSpPr>
          <p:cNvPr id="3" name="Inhaltsplatzhalter 2">
            <a:extLst>
              <a:ext uri="{FF2B5EF4-FFF2-40B4-BE49-F238E27FC236}">
                <a16:creationId xmlns=""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Textplatzhalter 3">
            <a:extLst>
              <a:ext uri="{FF2B5EF4-FFF2-40B4-BE49-F238E27FC236}">
                <a16:creationId xmlns=""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umsplatzhalter 4">
            <a:extLst>
              <a:ext uri="{FF2B5EF4-FFF2-40B4-BE49-F238E27FC236}">
                <a16:creationId xmlns=""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AT"/>
          </a:p>
        </p:txBody>
      </p:sp>
      <p:sp>
        <p:nvSpPr>
          <p:cNvPr id="3" name="Bildplatzhalter 2">
            <a:extLst>
              <a:ext uri="{FF2B5EF4-FFF2-40B4-BE49-F238E27FC236}">
                <a16:creationId xmlns=""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de-AT"/>
          </a:p>
        </p:txBody>
      </p:sp>
      <p:sp>
        <p:nvSpPr>
          <p:cNvPr id="4" name="Textplatzhalter 3">
            <a:extLst>
              <a:ext uri="{FF2B5EF4-FFF2-40B4-BE49-F238E27FC236}">
                <a16:creationId xmlns=""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umsplatzhalter 4">
            <a:extLst>
              <a:ext uri="{FF2B5EF4-FFF2-40B4-BE49-F238E27FC236}">
                <a16:creationId xmlns=""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02.09.2025</a:t>
            </a:fld>
            <a:endParaRPr lang="de-AT"/>
          </a:p>
        </p:txBody>
      </p:sp>
      <p:sp>
        <p:nvSpPr>
          <p:cNvPr id="5" name="Fußzeilenplatzhalter 4">
            <a:extLst>
              <a:ext uri="{FF2B5EF4-FFF2-40B4-BE49-F238E27FC236}">
                <a16:creationId xmlns=""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 xmlns:a16="http://schemas.microsoft.com/office/drawing/2014/main" id="{5641CF85-E5C3-9FF3-BBD7-6666AB809856}"/>
              </a:ext>
            </a:extLst>
          </p:cNvPr>
          <p:cNvSpPr txBox="1"/>
          <p:nvPr/>
        </p:nvSpPr>
        <p:spPr>
          <a:xfrm>
            <a:off x="947462" y="1202725"/>
            <a:ext cx="10272988" cy="1011652"/>
          </a:xfrm>
          <a:prstGeom prst="rect">
            <a:avLst/>
          </a:prstGeom>
          <a:noFill/>
        </p:spPr>
        <p:txBody>
          <a:bodyPr wrap="square" lIns="0" tIns="0" rIns="0" bIns="0" rtlCol="0" anchor="ctr">
            <a:normAutofit/>
          </a:bodyPr>
          <a:lstStyle/>
          <a:p>
            <a:r>
              <a:rPr lang="en-GB" sz="2200" b="1" dirty="0" smtClean="0">
                <a:solidFill>
                  <a:srgbClr val="1A3A64"/>
                </a:solidFill>
                <a:latin typeface="Arial" panose="020B0604020202020204" pitchFamily="34" charset="0"/>
                <a:cs typeface="Arial" panose="020B0604020202020204" pitchFamily="34" charset="0"/>
              </a:rPr>
              <a:t>Detection of Earthquake Swarm of the Main Shock of M8.0, 2013 Santa Cruz Islands, Solomon Islands</a:t>
            </a:r>
            <a:endParaRPr lang="en-GB" sz="2200" b="1" noProof="0" dirty="0">
              <a:solidFill>
                <a:srgbClr val="1A3A64"/>
              </a:solidFill>
              <a:latin typeface="Arial" panose="020B0604020202020204" pitchFamily="34" charset="0"/>
              <a:cs typeface="Arial" panose="020B0604020202020204" pitchFamily="34" charset="0"/>
            </a:endParaRPr>
          </a:p>
          <a:p>
            <a:endParaRPr lang="en-GB" sz="24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 xmlns:a16="http://schemas.microsoft.com/office/drawing/2014/main" id="{3D37EAC3-90CD-EA42-4DD4-7E98DD56B841}"/>
              </a:ext>
            </a:extLst>
          </p:cNvPr>
          <p:cNvSpPr txBox="1"/>
          <p:nvPr/>
        </p:nvSpPr>
        <p:spPr>
          <a:xfrm>
            <a:off x="963939" y="2122450"/>
            <a:ext cx="10272988" cy="502511"/>
          </a:xfrm>
          <a:prstGeom prst="rect">
            <a:avLst/>
          </a:prstGeom>
          <a:noFill/>
        </p:spPr>
        <p:txBody>
          <a:bodyPr wrap="square" lIns="0" tIns="0" rIns="0" bIns="0" rtlCol="0" anchor="ctr">
            <a:normAutofit/>
          </a:bodyPr>
          <a:lstStyle/>
          <a:p>
            <a:r>
              <a:rPr lang="en-GB" dirty="0" smtClean="0">
                <a:solidFill>
                  <a:srgbClr val="1A3A64"/>
                </a:solidFill>
                <a:latin typeface="Arial" panose="020B0604020202020204" pitchFamily="34" charset="0"/>
                <a:cs typeface="Arial" panose="020B0604020202020204" pitchFamily="34" charset="0"/>
              </a:rPr>
              <a:t>Belinda.Waokahi</a:t>
            </a:r>
            <a:endParaRPr lang="en-GB" noProof="0" dirty="0">
              <a:solidFill>
                <a:srgbClr val="1A3A64"/>
              </a:solidFill>
              <a:latin typeface="Arial" panose="020B0604020202020204" pitchFamily="34" charset="0"/>
              <a:cs typeface="Arial" panose="020B0604020202020204" pitchFamily="34" charset="0"/>
            </a:endParaRPr>
          </a:p>
          <a:p>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 xmlns:a16="http://schemas.microsoft.com/office/drawing/2014/main" id="{D704B700-9CAA-AD00-BCFB-1247EE1D285E}"/>
              </a:ext>
            </a:extLst>
          </p:cNvPr>
          <p:cNvSpPr txBox="1"/>
          <p:nvPr/>
        </p:nvSpPr>
        <p:spPr>
          <a:xfrm>
            <a:off x="937118" y="2875009"/>
            <a:ext cx="7216235" cy="921688"/>
          </a:xfrm>
          <a:prstGeom prst="rect">
            <a:avLst/>
          </a:prstGeom>
          <a:noFill/>
        </p:spPr>
        <p:txBody>
          <a:bodyPr wrap="square" lIns="0" tIns="0" rIns="0" bIns="0" rtlCol="0" anchor="ctr">
            <a:no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200" dirty="0" smtClean="0"/>
              <a:t>Ministry of Mines, Energy &amp; Rural Electrification</a:t>
            </a:r>
          </a:p>
          <a:p>
            <a:r>
              <a:rPr lang="en-GB" sz="1200" noProof="0" dirty="0" smtClean="0"/>
              <a:t>Solomon Islands </a:t>
            </a:r>
            <a:r>
              <a:rPr lang="en-GB" sz="1200" noProof="0" dirty="0" smtClean="0"/>
              <a:t>Government </a:t>
            </a:r>
          </a:p>
          <a:p>
            <a:r>
              <a:rPr lang="en-GB" sz="1200" noProof="0" dirty="0" smtClean="0"/>
              <a:t>IMS Station AS098</a:t>
            </a:r>
            <a:endParaRPr lang="en-GB" sz="1200" dirty="0"/>
          </a:p>
          <a:p>
            <a:endParaRPr lang="en-GB" sz="1200" noProof="0" dirty="0"/>
          </a:p>
          <a:p>
            <a:r>
              <a:rPr lang="en-GB" sz="1200" noProof="0" dirty="0" smtClean="0"/>
              <a:t> </a:t>
            </a:r>
            <a:endParaRPr lang="en-GB" sz="1200" noProof="0" dirty="0"/>
          </a:p>
        </p:txBody>
      </p:sp>
      <p:sp>
        <p:nvSpPr>
          <p:cNvPr id="13" name="TextBox 3">
            <a:extLst>
              <a:ext uri="{FF2B5EF4-FFF2-40B4-BE49-F238E27FC236}">
                <a16:creationId xmlns="" xmlns:a16="http://schemas.microsoft.com/office/drawing/2014/main" id="{D1B99D56-EC8A-2AAE-205C-D5BC83000B29}"/>
              </a:ext>
            </a:extLst>
          </p:cNvPr>
          <p:cNvSpPr txBox="1"/>
          <p:nvPr/>
        </p:nvSpPr>
        <p:spPr>
          <a:xfrm>
            <a:off x="2636519" y="6440942"/>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smtClean="0">
                <a:solidFill>
                  <a:schemeClr val="bg1">
                    <a:lumMod val="65000"/>
                  </a:schemeClr>
                </a:solidFill>
              </a:rPr>
              <a:t>DISCLAIMER: This presentation has been generated for illustration purpose only.</a:t>
            </a:r>
            <a:endParaRPr lang="en-GB" sz="800" noProof="0" dirty="0">
              <a:solidFill>
                <a:schemeClr val="bg1">
                  <a:lumMod val="65000"/>
                </a:schemeClr>
              </a:solidFill>
            </a:endParaRPr>
          </a:p>
        </p:txBody>
      </p:sp>
      <p:sp>
        <p:nvSpPr>
          <p:cNvPr id="14" name="TextBox 3">
            <a:extLst>
              <a:ext uri="{FF2B5EF4-FFF2-40B4-BE49-F238E27FC236}">
                <a16:creationId xmlns="" xmlns:a16="http://schemas.microsoft.com/office/drawing/2014/main" id="{D46122D2-621E-31CE-451D-B174F76F9990}"/>
              </a:ext>
            </a:extLst>
          </p:cNvPr>
          <p:cNvSpPr txBox="1"/>
          <p:nvPr/>
        </p:nvSpPr>
        <p:spPr>
          <a:xfrm>
            <a:off x="2636518" y="4089353"/>
            <a:ext cx="6984368" cy="2237306"/>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lvl="0"/>
            <a:endParaRPr lang="en-US" sz="1200" dirty="0" smtClean="0"/>
          </a:p>
          <a:p>
            <a:pPr lvl="0"/>
            <a:r>
              <a:rPr lang="en-US" sz="1200" dirty="0" smtClean="0"/>
              <a:t>An </a:t>
            </a:r>
            <a:r>
              <a:rPr lang="en-US" sz="1200" dirty="0"/>
              <a:t>earthquake swarm is defined as a series of seismic events occurring in a localized area over a short period of time. In the Solomon Islands, the occurrence of clusters of moderate earthquake activity within just a few days before a mainshock is unusual based on historical seismic data records. However, prior to the magnitude 8.0 earthquake that triggered a tsunami on February 6, 2013, clusters of earthquake swarms were detected for more than a week. These swarms consisted of earthquakes ranging in magnitude from 4.0 ML to greater than 6.0 ML.</a:t>
            </a:r>
          </a:p>
          <a:p>
            <a:r>
              <a:rPr lang="en-US" sz="1200" dirty="0"/>
              <a:t>This study aims to investigate the occurrence, analysis, and interpretation of the earthquake swarm that preceded the M8.0 mainshock in the Santa Cruz Islands region of the Solomon Islands. The objective is to identify the earthquake activities that caused the clustering of these swarms, focusing on three main phenomena: fluid movements, volcanic magma activity, and slow slip events on the fault</a:t>
            </a:r>
            <a:r>
              <a:rPr lang="en-US" sz="1200" dirty="0" smtClean="0"/>
              <a:t>.</a:t>
            </a:r>
            <a:endParaRPr lang="en-GB" sz="1200" dirty="0"/>
          </a:p>
          <a:p>
            <a:endParaRPr lang="en-GB" dirty="0"/>
          </a:p>
        </p:txBody>
      </p:sp>
      <p:sp>
        <p:nvSpPr>
          <p:cNvPr id="16" name="Title 1">
            <a:extLst>
              <a:ext uri="{FF2B5EF4-FFF2-40B4-BE49-F238E27FC236}">
                <a16:creationId xmlns="" xmlns:a16="http://schemas.microsoft.com/office/drawing/2014/main" id="{6910C544-B75A-90B9-D114-868E155C073E}"/>
              </a:ext>
            </a:extLst>
          </p:cNvPr>
          <p:cNvSpPr txBox="1">
            <a:spLocks/>
          </p:cNvSpPr>
          <p:nvPr/>
        </p:nvSpPr>
        <p:spPr>
          <a:xfrm>
            <a:off x="9157333" y="2917618"/>
            <a:ext cx="2173607" cy="618215"/>
          </a:xfrm>
          <a:prstGeom prst="rect">
            <a:avLst/>
          </a:prstGeom>
          <a:ln>
            <a:solidFill>
              <a:srgbClr val="FF0000"/>
            </a:solidFill>
          </a:ln>
        </p:spPr>
        <p:txBody>
          <a:bodyPr anchor="ct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900" b="1" dirty="0" smtClean="0">
                <a:solidFill>
                  <a:srgbClr val="1A3A64"/>
                </a:solidFill>
                <a:latin typeface="Arial" panose="020B0604020202020204" pitchFamily="34" charset="0"/>
                <a:cs typeface="Arial" panose="020B0604020202020204" pitchFamily="34" charset="0"/>
              </a:rPr>
              <a:t>Ministry of Mines, Energy &amp; Rural Electrification</a:t>
            </a:r>
          </a:p>
          <a:p>
            <a:r>
              <a:rPr lang="en-US" sz="900" b="1" dirty="0" smtClean="0">
                <a:solidFill>
                  <a:srgbClr val="1A3A64"/>
                </a:solidFill>
                <a:latin typeface="Arial" panose="020B0604020202020204" pitchFamily="34" charset="0"/>
                <a:cs typeface="Arial" panose="020B0604020202020204" pitchFamily="34" charset="0"/>
              </a:rPr>
              <a:t>Geological Survey Division</a:t>
            </a:r>
          </a:p>
          <a:p>
            <a:r>
              <a:rPr lang="en-US" sz="900" b="1" dirty="0" smtClean="0">
                <a:solidFill>
                  <a:srgbClr val="1A3A64"/>
                </a:solidFill>
                <a:latin typeface="Arial" panose="020B0604020202020204" pitchFamily="34" charset="0"/>
                <a:cs typeface="Arial" panose="020B0604020202020204" pitchFamily="34" charset="0"/>
              </a:rPr>
              <a:t>Seismological Observatory Section</a:t>
            </a:r>
          </a:p>
          <a:p>
            <a:r>
              <a:rPr lang="en-US" sz="900" b="1" dirty="0" smtClean="0">
                <a:solidFill>
                  <a:srgbClr val="1A3A64"/>
                </a:solidFill>
                <a:latin typeface="Arial" panose="020B0604020202020204" pitchFamily="34" charset="0"/>
                <a:cs typeface="Arial" panose="020B0604020202020204" pitchFamily="34" charset="0"/>
              </a:rPr>
              <a:t>Solomon Islands Government</a:t>
            </a:r>
            <a:endParaRPr lang="en-US" sz="900" b="1" dirty="0">
              <a:solidFill>
                <a:srgbClr val="1A3A64"/>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 xmlns:a16="http://schemas.microsoft.com/office/drawing/2014/main" id="{2991A715-793F-3235-8617-18E9A2538876}"/>
              </a:ext>
            </a:extLst>
          </p:cNvPr>
          <p:cNvSpPr txBox="1">
            <a:spLocks/>
          </p:cNvSpPr>
          <p:nvPr/>
        </p:nvSpPr>
        <p:spPr>
          <a:xfrm>
            <a:off x="11490959" y="0"/>
            <a:ext cx="701041" cy="939114"/>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800" dirty="0">
              <a:solidFill>
                <a:srgbClr val="1A3A64"/>
              </a:solidFill>
              <a:highlight>
                <a:srgbClr val="BCCBD9"/>
              </a:highlight>
              <a:latin typeface="Arial" panose="020B0604020202020204" pitchFamily="34" charset="0"/>
              <a:cs typeface="Arial" panose="020B0604020202020204" pitchFamily="34" charset="0"/>
            </a:endParaRPr>
          </a:p>
          <a:p>
            <a:r>
              <a:rPr lang="en-GB" sz="1050" b="1" noProof="0" dirty="0" smtClean="0">
                <a:solidFill>
                  <a:srgbClr val="1B3B65"/>
                </a:solidFill>
                <a:latin typeface="Arial" panose="020B0604020202020204" pitchFamily="34" charset="0"/>
                <a:cs typeface="Arial" panose="020B0604020202020204" pitchFamily="34" charset="0"/>
              </a:rPr>
              <a:t>P1.2-858</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3"/>
          <a:stretch>
            <a:fillRect/>
          </a:stretch>
        </p:blipFill>
        <p:spPr>
          <a:xfrm>
            <a:off x="8618150" y="2917617"/>
            <a:ext cx="670991" cy="618215"/>
          </a:xfrm>
          <a:prstGeom prst="rect">
            <a:avLst/>
          </a:prstGeom>
        </p:spPr>
      </p:pic>
    </p:spTree>
    <p:extLst>
      <p:ext uri="{BB962C8B-B14F-4D97-AF65-F5344CB8AC3E}">
        <p14:creationId xmlns:p14="http://schemas.microsoft.com/office/powerpoint/2010/main" val="223735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a:extLst>
              <a:ext uri="{FF2B5EF4-FFF2-40B4-BE49-F238E27FC236}">
                <a16:creationId xmlns="" xmlns:a16="http://schemas.microsoft.com/office/drawing/2014/main" id="{E5B67DD5-AF62-4996-BFC8-D0709EAAF04C}"/>
              </a:ext>
            </a:extLst>
          </p:cNvPr>
          <p:cNvSpPr txBox="1"/>
          <p:nvPr/>
        </p:nvSpPr>
        <p:spPr>
          <a:xfrm>
            <a:off x="8244660" y="1188649"/>
            <a:ext cx="3947340" cy="5164603"/>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endParaRPr lang="en-US" sz="1200" dirty="0" smtClean="0"/>
          </a:p>
          <a:p>
            <a:endParaRPr lang="en-US" sz="1000" dirty="0" smtClean="0"/>
          </a:p>
          <a:p>
            <a:endParaRPr lang="en-US" sz="1000" dirty="0"/>
          </a:p>
          <a:p>
            <a:endParaRPr lang="en-US" sz="1000" dirty="0" smtClean="0"/>
          </a:p>
          <a:p>
            <a:endParaRPr lang="en-US" sz="1000" dirty="0"/>
          </a:p>
          <a:p>
            <a:endParaRPr lang="en-US" sz="1000" dirty="0" smtClean="0"/>
          </a:p>
          <a:p>
            <a:endParaRPr lang="en-US" sz="1000" dirty="0"/>
          </a:p>
          <a:p>
            <a:endParaRPr lang="en-US" sz="1000" dirty="0" smtClean="0"/>
          </a:p>
          <a:p>
            <a:endParaRPr lang="en-US" sz="1000" dirty="0"/>
          </a:p>
          <a:p>
            <a:endParaRPr lang="en-US" sz="1000" dirty="0" smtClean="0"/>
          </a:p>
          <a:p>
            <a:endParaRPr lang="en-US" sz="1000" dirty="0"/>
          </a:p>
          <a:p>
            <a:endParaRPr lang="en-US" sz="1000" dirty="0"/>
          </a:p>
          <a:p>
            <a:r>
              <a:rPr lang="en-US" sz="800" dirty="0" smtClean="0"/>
              <a:t>The </a:t>
            </a:r>
            <a:r>
              <a:rPr lang="en-US" sz="800" dirty="0"/>
              <a:t>seismic map of the two clusters of earthquake swarms that has the main event of magnitude 8.0 that occurred in the Santa Cruz Islands, Solomon Islands in 2013.</a:t>
            </a:r>
          </a:p>
          <a:p>
            <a:endParaRPr lang="en-US" sz="1000" dirty="0" smtClean="0"/>
          </a:p>
          <a:p>
            <a:endParaRPr lang="en-US" sz="1000" dirty="0" smtClean="0"/>
          </a:p>
          <a:p>
            <a:r>
              <a:rPr lang="en-US" sz="1000" dirty="0"/>
              <a:t>The 2013 magnitude 8.0 earthquake in the Santa Cruz Islands was preceded by a significant sequence of earthquake swarms, consisting of two distinct clusters. These swarms occurred within a highly seismically active region, where the complex tectonic setting involves the subduction of the Indo-Australian Plate beneath the Pacific Plate.</a:t>
            </a:r>
          </a:p>
          <a:p>
            <a:r>
              <a:rPr lang="en-US" sz="1000" dirty="0"/>
              <a:t>The Santa Cruz Islands are located in an area characterized by upper-plate strike-slip and normal faulting, in addition to other faulting mechanisms associated with active subduction. The swarm activity began approximately one week prior to the mainshock and continued up to 20 minutes before the event, with earthquake magnitudes ranging from 4.0 to over 6.0, based on data retrieved from the USGS seismic database.</a:t>
            </a:r>
            <a:endParaRPr lang="en-US" sz="1000" dirty="0" smtClean="0"/>
          </a:p>
          <a:p>
            <a:pPr hangingPunct="0"/>
            <a:r>
              <a:rPr lang="en-US" sz="1000" dirty="0"/>
              <a:t>This study serves as a preliminary investigation for researchers interested in understanding the processes that lead to large seismic events. A key focus for further research is to determine which of the following three mechanisms may have triggered the earthquake </a:t>
            </a:r>
            <a:r>
              <a:rPr lang="en-US" sz="1000" dirty="0" smtClean="0"/>
              <a:t>swarm: Fluid </a:t>
            </a:r>
            <a:r>
              <a:rPr lang="en-US" sz="1000" dirty="0"/>
              <a:t>movement within the </a:t>
            </a:r>
            <a:r>
              <a:rPr lang="en-US" sz="1000" dirty="0" smtClean="0"/>
              <a:t>crust, Volcanic </a:t>
            </a:r>
            <a:r>
              <a:rPr lang="en-US" sz="1000" dirty="0"/>
              <a:t>magma migration, </a:t>
            </a:r>
            <a:r>
              <a:rPr lang="en-US" sz="1000" dirty="0" smtClean="0"/>
              <a:t>or Slow-slip </a:t>
            </a:r>
            <a:r>
              <a:rPr lang="en-US" sz="1000" dirty="0"/>
              <a:t>fault events.</a:t>
            </a:r>
            <a:endParaRPr lang="en-US" sz="1000" dirty="0"/>
          </a:p>
          <a:p>
            <a:endParaRPr lang="en-US" sz="1000" dirty="0" smtClean="0"/>
          </a:p>
          <a:p>
            <a:endParaRPr lang="en-US" sz="1000" dirty="0" smtClean="0"/>
          </a:p>
          <a:p>
            <a:endParaRPr lang="en-US" sz="1200" dirty="0" smtClean="0"/>
          </a:p>
          <a:p>
            <a:endParaRPr lang="en-US" sz="1200" dirty="0" smtClean="0"/>
          </a:p>
          <a:p>
            <a:endParaRPr lang="en-US" sz="1200" dirty="0" smtClean="0"/>
          </a:p>
          <a:p>
            <a:endParaRPr lang="en-US" sz="800" dirty="0" smtClean="0"/>
          </a:p>
          <a:p>
            <a:endParaRPr lang="en-GB" sz="1200" noProof="0" dirty="0" smtClean="0"/>
          </a:p>
          <a:p>
            <a:endParaRPr lang="en-GB" sz="1200" noProof="0" dirty="0" smtClean="0"/>
          </a:p>
        </p:txBody>
      </p:sp>
      <p:sp>
        <p:nvSpPr>
          <p:cNvPr id="20" name="TextBox 3">
            <a:extLst>
              <a:ext uri="{FF2B5EF4-FFF2-40B4-BE49-F238E27FC236}">
                <a16:creationId xmlns="" xmlns:a16="http://schemas.microsoft.com/office/drawing/2014/main" id="{1E89CD43-FF80-3593-7026-BDF338BBFF94}"/>
              </a:ext>
            </a:extLst>
          </p:cNvPr>
          <p:cNvSpPr txBox="1"/>
          <p:nvPr/>
        </p:nvSpPr>
        <p:spPr>
          <a:xfrm>
            <a:off x="4052670" y="1214457"/>
            <a:ext cx="4042219" cy="5568545"/>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000" dirty="0" smtClean="0"/>
              <a:t>The purpose of this data collection was to identify and analyze the sequence of earthquake swarms leading up to the main event. Seismic data for this study were obtained from the United States Geological Survey (USGS) earthquake catalogue, covering the period from January 1, 2012, to February 6, 2013, at 01:12:25 UTC—the date and time of the magnitude 8.0 mainshock.</a:t>
            </a:r>
            <a:endParaRPr lang="en-GB" sz="1000" dirty="0" smtClean="0"/>
          </a:p>
          <a:p>
            <a:pPr hangingPunct="0"/>
            <a:r>
              <a:rPr lang="en-US" sz="1000" dirty="0" smtClean="0"/>
              <a:t>The data were initially reviewed on a monthly basis to observe overall seismic activity and identify periods of increased clustering. This was followed by a more detailed daily analysis, focusing specifically on the period from January 2013 to February 6, 2013, to determine the precise onset of swarm activity.</a:t>
            </a:r>
          </a:p>
          <a:p>
            <a:pPr hangingPunct="0"/>
            <a:r>
              <a:rPr lang="en-US" sz="1000" dirty="0" smtClean="0"/>
              <a:t>Using the retrieved data, seismicity maps were generated and saved to visualize the temporal and spatial distribution of earthquakes prior to the mainshock. These maps played a key role in identifying the initial event and progression of the earthquake swarm. This method serves as a baseline approach for researchers interested in conducting further investigations into earthquake swarm behavior and its potential as a precursor to major seismic events.</a:t>
            </a:r>
          </a:p>
          <a:p>
            <a:pPr hangingPunct="0"/>
            <a:endParaRPr lang="en-US" sz="1200" dirty="0"/>
          </a:p>
          <a:p>
            <a:pPr hangingPunct="0"/>
            <a:endParaRPr lang="en-US" sz="1000" dirty="0"/>
          </a:p>
          <a:p>
            <a:pPr hangingPunct="0"/>
            <a:endParaRPr lang="en-US" sz="1000" dirty="0" smtClean="0"/>
          </a:p>
          <a:p>
            <a:pPr hangingPunct="0"/>
            <a:r>
              <a:rPr lang="en-US" sz="1000" dirty="0" smtClean="0"/>
              <a:t>The </a:t>
            </a:r>
            <a:r>
              <a:rPr lang="en-US" sz="1000" dirty="0"/>
              <a:t>earthquake swarm activity began on January 27, 2013, and continued up until approximately 20 minutes before the mainshock on February 6, 2013. During this period, a total of 77 seismic events were recorded in the USGS seismic database</a:t>
            </a:r>
            <a:r>
              <a:rPr lang="en-US" sz="1000" dirty="0" smtClean="0"/>
              <a:t>.</a:t>
            </a:r>
          </a:p>
          <a:p>
            <a:pPr hangingPunct="0"/>
            <a:r>
              <a:rPr lang="en-US" sz="1000" dirty="0"/>
              <a:t>The magnitude of these events ranged from 4.0 to greater than 7.0. Of the total swarm events, several (≥6 events) had magnitudes equal to or exceeding 6.0. The minimum magnitude threshold for data inclusion was set at 4.0, with the majority of events registering magnitude 5.0 or higher.</a:t>
            </a:r>
          </a:p>
          <a:p>
            <a:r>
              <a:rPr lang="en-US" sz="1000" dirty="0"/>
              <a:t>These results highlight a significant increase in seismic activity leading up to the mainshock, suggesting the presence of a clear and measurable earthquake swarm sequence prior to the M8.0 event.</a:t>
            </a:r>
            <a:endParaRPr lang="en-US" sz="1000" dirty="0" smtClean="0"/>
          </a:p>
          <a:p>
            <a:pPr hangingPunct="0"/>
            <a:endParaRPr lang="en-US" sz="1200" dirty="0" smtClean="0"/>
          </a:p>
          <a:p>
            <a:pPr hangingPunct="0"/>
            <a:endParaRPr lang="en-US" sz="1200" dirty="0" smtClean="0"/>
          </a:p>
          <a:p>
            <a:pPr hangingPunct="0"/>
            <a:endParaRPr lang="en-US" sz="1200" dirty="0" smtClean="0"/>
          </a:p>
          <a:p>
            <a:pPr hangingPunct="0"/>
            <a:endParaRPr lang="en-US" sz="1200" dirty="0" smtClean="0"/>
          </a:p>
          <a:p>
            <a:pPr hangingPunct="0"/>
            <a:endParaRPr lang="en-US" sz="1200" dirty="0" smtClean="0">
              <a:latin typeface="Arial Narrow" panose="020B0606020202030204" pitchFamily="34" charset="0"/>
            </a:endParaRPr>
          </a:p>
        </p:txBody>
      </p:sp>
      <p:sp>
        <p:nvSpPr>
          <p:cNvPr id="7" name="TextBox 3">
            <a:extLst>
              <a:ext uri="{FF2B5EF4-FFF2-40B4-BE49-F238E27FC236}">
                <a16:creationId xmlns="" xmlns:a16="http://schemas.microsoft.com/office/drawing/2014/main" id="{9A5EB31E-0D60-B708-DDA3-638C6CE2CC33}"/>
              </a:ext>
            </a:extLst>
          </p:cNvPr>
          <p:cNvSpPr txBox="1"/>
          <p:nvPr/>
        </p:nvSpPr>
        <p:spPr>
          <a:xfrm>
            <a:off x="3558746" y="15434"/>
            <a:ext cx="7787984" cy="582515"/>
          </a:xfrm>
          <a:prstGeom prst="rect">
            <a:avLst/>
          </a:prstGeom>
          <a:noFill/>
        </p:spPr>
        <p:txBody>
          <a:bodyPr wrap="square" lIns="0" tIns="0" rIns="0" bIns="0" rtlCol="0" anchor="ctr">
            <a:normAutofit/>
          </a:bodyPr>
          <a:lstStyle/>
          <a:p>
            <a:pPr algn="ctr"/>
            <a:r>
              <a:rPr lang="en-GB" sz="1600" b="1" dirty="0" smtClean="0">
                <a:solidFill>
                  <a:schemeClr val="bg1"/>
                </a:solidFill>
                <a:latin typeface="Arial" panose="020B0604020202020204" pitchFamily="34" charset="0"/>
                <a:cs typeface="Arial" panose="020B0604020202020204" pitchFamily="34" charset="0"/>
              </a:rPr>
              <a:t>Detection </a:t>
            </a:r>
            <a:r>
              <a:rPr lang="en-GB" sz="1600" b="1" dirty="0">
                <a:solidFill>
                  <a:schemeClr val="bg1"/>
                </a:solidFill>
                <a:latin typeface="Arial" panose="020B0604020202020204" pitchFamily="34" charset="0"/>
                <a:cs typeface="Arial" panose="020B0604020202020204" pitchFamily="34" charset="0"/>
              </a:rPr>
              <a:t>of Earthquake Swarm of the Main Shock of M8.0, 2013 Santa Cruz Islands, Solomon Islands</a:t>
            </a:r>
            <a:endParaRPr lang="en-GB" sz="1600" b="1" noProof="0" dirty="0">
              <a:solidFill>
                <a:schemeClr val="bg1"/>
              </a:solidFill>
              <a:latin typeface="Arial" panose="020B0604020202020204" pitchFamily="34" charset="0"/>
              <a:cs typeface="Arial" panose="020B0604020202020204" pitchFamily="34" charset="0"/>
            </a:endParaRPr>
          </a:p>
        </p:txBody>
      </p:sp>
      <p:sp>
        <p:nvSpPr>
          <p:cNvPr id="8" name="TextBox 3">
            <a:extLst>
              <a:ext uri="{FF2B5EF4-FFF2-40B4-BE49-F238E27FC236}">
                <a16:creationId xmlns="" xmlns:a16="http://schemas.microsoft.com/office/drawing/2014/main" id="{E90810EB-C9FE-C1F2-4CE1-32C95CB36FE8}"/>
              </a:ext>
            </a:extLst>
          </p:cNvPr>
          <p:cNvSpPr txBox="1"/>
          <p:nvPr/>
        </p:nvSpPr>
        <p:spPr>
          <a:xfrm>
            <a:off x="34934" y="1344873"/>
            <a:ext cx="3950222" cy="1930745"/>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endParaRPr lang="en-GB" sz="1200" noProof="0" dirty="0" smtClean="0"/>
          </a:p>
          <a:p>
            <a:endParaRPr lang="en-GB" sz="1200" noProof="0" dirty="0" smtClean="0"/>
          </a:p>
        </p:txBody>
      </p:sp>
      <p:sp>
        <p:nvSpPr>
          <p:cNvPr id="15" name="TextBox 3">
            <a:extLst>
              <a:ext uri="{FF2B5EF4-FFF2-40B4-BE49-F238E27FC236}">
                <a16:creationId xmlns="" xmlns:a16="http://schemas.microsoft.com/office/drawing/2014/main" id="{143C780A-D306-D9FA-EEC7-455406624C00}"/>
              </a:ext>
            </a:extLst>
          </p:cNvPr>
          <p:cNvSpPr txBox="1"/>
          <p:nvPr/>
        </p:nvSpPr>
        <p:spPr>
          <a:xfrm>
            <a:off x="610430" y="659697"/>
            <a:ext cx="10592071" cy="369332"/>
          </a:xfrm>
          <a:prstGeom prst="rect">
            <a:avLst/>
          </a:prstGeom>
          <a:noFill/>
        </p:spPr>
        <p:txBody>
          <a:bodyPr wrap="square" lIns="0" tIns="0" rIns="0" bIns="0" rtlCol="0" anchor="t">
            <a:normAutofit/>
          </a:bodyPr>
          <a:lstStyle/>
          <a:p>
            <a:pPr algn="ctr"/>
            <a:r>
              <a:rPr lang="en-GB" sz="1200" dirty="0" smtClean="0">
                <a:solidFill>
                  <a:srgbClr val="1A3A64"/>
                </a:solidFill>
                <a:latin typeface="Arial" panose="020B0604020202020204" pitchFamily="34" charset="0"/>
                <a:cs typeface="Arial" panose="020B0604020202020204" pitchFamily="34" charset="0"/>
              </a:rPr>
              <a:t>Belinda. </a:t>
            </a:r>
            <a:r>
              <a:rPr lang="en-GB" sz="1200" dirty="0" smtClean="0">
                <a:solidFill>
                  <a:srgbClr val="1A3A64"/>
                </a:solidFill>
                <a:latin typeface="Arial" panose="020B0604020202020204" pitchFamily="34" charset="0"/>
                <a:cs typeface="Arial" panose="020B0604020202020204" pitchFamily="34" charset="0"/>
              </a:rPr>
              <a:t>Waokahi</a:t>
            </a:r>
            <a:endParaRPr lang="en-GB" sz="1200" noProof="0" dirty="0">
              <a:solidFill>
                <a:srgbClr val="1A3A64"/>
              </a:solidFill>
              <a:latin typeface="Arial" panose="020B0604020202020204" pitchFamily="34" charset="0"/>
              <a:cs typeface="Arial" panose="020B0604020202020204" pitchFamily="34" charset="0"/>
            </a:endParaRPr>
          </a:p>
        </p:txBody>
      </p:sp>
      <p:sp>
        <p:nvSpPr>
          <p:cNvPr id="16" name="TextBox 3">
            <a:extLst>
              <a:ext uri="{FF2B5EF4-FFF2-40B4-BE49-F238E27FC236}">
                <a16:creationId xmlns="" xmlns:a16="http://schemas.microsoft.com/office/drawing/2014/main" id="{D44A0D56-4CCC-CD44-4432-02AE7D654D6B}"/>
              </a:ext>
            </a:extLst>
          </p:cNvPr>
          <p:cNvSpPr txBox="1"/>
          <p:nvPr/>
        </p:nvSpPr>
        <p:spPr>
          <a:xfrm>
            <a:off x="0" y="6623222"/>
            <a:ext cx="3985156" cy="23392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smtClean="0">
                <a:solidFill>
                  <a:schemeClr val="bg1">
                    <a:lumMod val="65000"/>
                  </a:schemeClr>
                </a:solidFill>
              </a:rPr>
              <a:t>DISCLAIMER: This presentation has been illustrated for generated purposes only. </a:t>
            </a:r>
            <a:r>
              <a:rPr lang="en-GB" sz="800" noProof="0" dirty="0">
                <a:solidFill>
                  <a:schemeClr val="bg1">
                    <a:lumMod val="65000"/>
                  </a:schemeClr>
                </a:solidFill>
              </a:rPr>
              <a:t>.</a:t>
            </a:r>
          </a:p>
        </p:txBody>
      </p:sp>
      <p:sp>
        <p:nvSpPr>
          <p:cNvPr id="19" name="Rechteck 18">
            <a:extLst>
              <a:ext uri="{FF2B5EF4-FFF2-40B4-BE49-F238E27FC236}">
                <a16:creationId xmlns=""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 xmlns:a16="http://schemas.microsoft.com/office/drawing/2014/main" id="{A34004C7-4749-B7E3-E7D7-B3572BC231EF}"/>
              </a:ext>
            </a:extLst>
          </p:cNvPr>
          <p:cNvSpPr txBox="1"/>
          <p:nvPr/>
        </p:nvSpPr>
        <p:spPr>
          <a:xfrm>
            <a:off x="3230" y="909160"/>
            <a:ext cx="3950077" cy="305297"/>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INTRODUCTION</a:t>
            </a:r>
            <a:endParaRPr lang="en-GB" dirty="0"/>
          </a:p>
        </p:txBody>
      </p:sp>
      <p:sp>
        <p:nvSpPr>
          <p:cNvPr id="26" name="TextBox 3">
            <a:extLst>
              <a:ext uri="{FF2B5EF4-FFF2-40B4-BE49-F238E27FC236}">
                <a16:creationId xmlns="" xmlns:a16="http://schemas.microsoft.com/office/drawing/2014/main" id="{79016AB2-B6CD-8ED7-A756-5A1288745A4D}"/>
              </a:ext>
            </a:extLst>
          </p:cNvPr>
          <p:cNvSpPr txBox="1"/>
          <p:nvPr/>
        </p:nvSpPr>
        <p:spPr>
          <a:xfrm>
            <a:off x="4172036" y="4090963"/>
            <a:ext cx="3816093" cy="305563"/>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RESULT</a:t>
            </a:r>
            <a:endParaRPr lang="en-GB" dirty="0"/>
          </a:p>
        </p:txBody>
      </p:sp>
      <p:sp>
        <p:nvSpPr>
          <p:cNvPr id="27" name="TextBox 3">
            <a:extLst>
              <a:ext uri="{FF2B5EF4-FFF2-40B4-BE49-F238E27FC236}">
                <a16:creationId xmlns="" xmlns:a16="http://schemas.microsoft.com/office/drawing/2014/main" id="{35C23D38-1D02-FA1F-40B5-BBB882222001}"/>
              </a:ext>
            </a:extLst>
          </p:cNvPr>
          <p:cNvSpPr txBox="1"/>
          <p:nvPr/>
        </p:nvSpPr>
        <p:spPr>
          <a:xfrm>
            <a:off x="8312241" y="3275618"/>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CONCLUSION</a:t>
            </a:r>
            <a:endParaRPr lang="en-GB" dirty="0"/>
          </a:p>
        </p:txBody>
      </p:sp>
      <p:sp>
        <p:nvSpPr>
          <p:cNvPr id="34" name="Title 1">
            <a:extLst>
              <a:ext uri="{FF2B5EF4-FFF2-40B4-BE49-F238E27FC236}">
                <a16:creationId xmlns="" xmlns:a16="http://schemas.microsoft.com/office/drawing/2014/main" id="{BEDA9E74-3579-844B-AE94-60F78ADADB80}"/>
              </a:ext>
            </a:extLst>
          </p:cNvPr>
          <p:cNvSpPr txBox="1">
            <a:spLocks/>
          </p:cNvSpPr>
          <p:nvPr/>
        </p:nvSpPr>
        <p:spPr>
          <a:xfrm>
            <a:off x="9829799" y="6278518"/>
            <a:ext cx="2362201" cy="578626"/>
          </a:xfrm>
          <a:prstGeom prst="rect">
            <a:avLst/>
          </a:prstGeom>
          <a:ln>
            <a:solidFill>
              <a:srgbClr val="FF0000"/>
            </a:solidFill>
          </a:ln>
        </p:spPr>
        <p:txBody>
          <a:bodyPr anchor="ct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en-US" sz="800" b="1" dirty="0">
                <a:solidFill>
                  <a:srgbClr val="1A3A64"/>
                </a:solidFill>
                <a:latin typeface="Arial" panose="020B0604020202020204" pitchFamily="34" charset="0"/>
                <a:cs typeface="Arial" panose="020B0604020202020204" pitchFamily="34" charset="0"/>
              </a:rPr>
              <a:t>Ministry of Mines, Energy &amp; Rural Electrification</a:t>
            </a:r>
          </a:p>
          <a:p>
            <a:pPr algn="r"/>
            <a:r>
              <a:rPr lang="en-US" sz="800" b="1" dirty="0">
                <a:solidFill>
                  <a:srgbClr val="1A3A64"/>
                </a:solidFill>
                <a:latin typeface="Arial" panose="020B0604020202020204" pitchFamily="34" charset="0"/>
                <a:cs typeface="Arial" panose="020B0604020202020204" pitchFamily="34" charset="0"/>
              </a:rPr>
              <a:t>Geological Survey Division</a:t>
            </a:r>
          </a:p>
          <a:p>
            <a:pPr algn="r"/>
            <a:r>
              <a:rPr lang="en-US" sz="800" b="1" dirty="0">
                <a:solidFill>
                  <a:srgbClr val="1A3A64"/>
                </a:solidFill>
                <a:latin typeface="Arial" panose="020B0604020202020204" pitchFamily="34" charset="0"/>
                <a:cs typeface="Arial" panose="020B0604020202020204" pitchFamily="34" charset="0"/>
              </a:rPr>
              <a:t>Seismological Observatory Section</a:t>
            </a:r>
          </a:p>
          <a:p>
            <a:pPr algn="r"/>
            <a:r>
              <a:rPr lang="en-US" sz="800" b="1" dirty="0">
                <a:solidFill>
                  <a:srgbClr val="1A3A64"/>
                </a:solidFill>
                <a:latin typeface="Arial" panose="020B0604020202020204" pitchFamily="34" charset="0"/>
                <a:cs typeface="Arial" panose="020B0604020202020204" pitchFamily="34" charset="0"/>
              </a:rPr>
              <a:t>Solomon Islands Government</a:t>
            </a:r>
            <a:endParaRPr lang="en-US" sz="800" b="1" dirty="0">
              <a:solidFill>
                <a:srgbClr val="1A3A64"/>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 xmlns:a16="http://schemas.microsoft.com/office/drawing/2014/main" id="{62673B92-7009-6C86-1F81-02E0CB1EF455}"/>
              </a:ext>
            </a:extLst>
          </p:cNvPr>
          <p:cNvSpPr txBox="1">
            <a:spLocks/>
          </p:cNvSpPr>
          <p:nvPr/>
        </p:nvSpPr>
        <p:spPr>
          <a:xfrm>
            <a:off x="11446193" y="0"/>
            <a:ext cx="745808" cy="909160"/>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800" dirty="0">
              <a:solidFill>
                <a:srgbClr val="1A3A64"/>
              </a:solidFill>
              <a:highlight>
                <a:srgbClr val="BCCBD9"/>
              </a:highlight>
              <a:latin typeface="Arial" panose="020B0604020202020204" pitchFamily="34" charset="0"/>
              <a:cs typeface="Arial" panose="020B0604020202020204" pitchFamily="34" charset="0"/>
            </a:endParaRPr>
          </a:p>
          <a:p>
            <a:r>
              <a:rPr lang="en-GB" sz="1050" b="1" noProof="0" dirty="0" smtClean="0">
                <a:solidFill>
                  <a:srgbClr val="1B3B65"/>
                </a:solidFill>
                <a:latin typeface="Arial" panose="020B0604020202020204" pitchFamily="34" charset="0"/>
                <a:cs typeface="Arial" panose="020B0604020202020204" pitchFamily="34" charset="0"/>
              </a:rPr>
              <a:t>P1.2-858</a:t>
            </a:r>
            <a:endParaRPr lang="en-GB" sz="2800" b="1" noProof="0" dirty="0">
              <a:solidFill>
                <a:srgbClr val="1B3B65"/>
              </a:solidFill>
              <a:latin typeface="Arial" panose="020B0604020202020204" pitchFamily="34" charset="0"/>
              <a:cs typeface="Arial" panose="020B0604020202020204" pitchFamily="34" charset="0"/>
            </a:endParaRPr>
          </a:p>
        </p:txBody>
      </p:sp>
      <p:sp>
        <p:nvSpPr>
          <p:cNvPr id="3" name="TextBox 2"/>
          <p:cNvSpPr txBox="1"/>
          <p:nvPr/>
        </p:nvSpPr>
        <p:spPr>
          <a:xfrm>
            <a:off x="4054577" y="925246"/>
            <a:ext cx="3949488" cy="307777"/>
          </a:xfrm>
          <a:prstGeom prst="rect">
            <a:avLst/>
          </a:prstGeom>
          <a:noFill/>
        </p:spPr>
        <p:txBody>
          <a:bodyPr wrap="square" rtlCol="0">
            <a:spAutoFit/>
          </a:bodyPr>
          <a:lstStyle/>
          <a:p>
            <a:pPr algn="ctr"/>
            <a:r>
              <a:rPr lang="en-US" sz="1400" b="1" dirty="0" smtClean="0">
                <a:solidFill>
                  <a:srgbClr val="1A3A64"/>
                </a:solidFill>
                <a:latin typeface="Arial" panose="020B0604020202020204" pitchFamily="34" charset="0"/>
                <a:cs typeface="Arial" panose="020B0604020202020204" pitchFamily="34" charset="0"/>
              </a:rPr>
              <a:t>METHOD</a:t>
            </a:r>
            <a:endParaRPr lang="en-US" sz="1400" b="1" dirty="0">
              <a:solidFill>
                <a:srgbClr val="1A3A64"/>
              </a:solidFill>
              <a:latin typeface="Arial" panose="020B0604020202020204" pitchFamily="34" charset="0"/>
              <a:cs typeface="Arial" panose="020B0604020202020204" pitchFamily="34" charset="0"/>
            </a:endParaRP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430" y="4817532"/>
            <a:ext cx="2735676" cy="1503980"/>
          </a:xfrm>
          <a:prstGeom prst="rect">
            <a:avLst/>
          </a:prstGeom>
        </p:spPr>
      </p:pic>
      <p:sp>
        <p:nvSpPr>
          <p:cNvPr id="6" name="TextBox 5"/>
          <p:cNvSpPr txBox="1"/>
          <p:nvPr/>
        </p:nvSpPr>
        <p:spPr>
          <a:xfrm>
            <a:off x="162" y="1120186"/>
            <a:ext cx="3998557" cy="3785652"/>
          </a:xfrm>
          <a:prstGeom prst="rect">
            <a:avLst/>
          </a:prstGeom>
          <a:noFill/>
        </p:spPr>
        <p:txBody>
          <a:bodyPr wrap="square" rtlCol="0">
            <a:spAutoFit/>
          </a:bodyPr>
          <a:lstStyle/>
          <a:p>
            <a:pPr algn="just"/>
            <a:r>
              <a:rPr lang="en-US" sz="1000" dirty="0">
                <a:latin typeface="Arial" panose="020B0604020202020204" pitchFamily="34" charset="0"/>
                <a:cs typeface="Arial" panose="020B0604020202020204" pitchFamily="34" charset="0"/>
              </a:rPr>
              <a:t>On February 6, 2013, at 01:12:25 UTC, a magnitude 8.0 earthquake struck the Santa Cruz Islands. The event was the result of shallow thrust faulting occurring on or near the plate boundary interface between the Indo-Australian Plate and the Pacific Plate. In the days leading up to the mainshock, a series of earthquake swarms was recorded in the region</a:t>
            </a:r>
            <a:r>
              <a:rPr lang="en-US" sz="1000" dirty="0" smtClean="0">
                <a:latin typeface="Arial" panose="020B0604020202020204" pitchFamily="34" charset="0"/>
                <a:cs typeface="Arial" panose="020B0604020202020204" pitchFamily="34" charset="0"/>
              </a:rPr>
              <a:t>.</a:t>
            </a:r>
          </a:p>
          <a:p>
            <a:pPr algn="just"/>
            <a:r>
              <a:rPr lang="en-US" sz="1000" dirty="0">
                <a:latin typeface="Arial" panose="020B0604020202020204" pitchFamily="34" charset="0"/>
                <a:cs typeface="Arial" panose="020B0604020202020204" pitchFamily="34" charset="0"/>
              </a:rPr>
              <a:t>The tectonic setting of this area is characterized by the convergence of the Australian Plate, which was </a:t>
            </a:r>
            <a:r>
              <a:rPr lang="en-US" sz="1000" dirty="0" err="1">
                <a:latin typeface="Arial" panose="020B0604020202020204" pitchFamily="34" charset="0"/>
                <a:cs typeface="Arial" panose="020B0604020202020204" pitchFamily="34" charset="0"/>
              </a:rPr>
              <a:t>subducting</a:t>
            </a:r>
            <a:r>
              <a:rPr lang="en-US" sz="1000" dirty="0">
                <a:latin typeface="Arial" panose="020B0604020202020204" pitchFamily="34" charset="0"/>
                <a:cs typeface="Arial" panose="020B0604020202020204" pitchFamily="34" charset="0"/>
              </a:rPr>
              <a:t> beneath the Pacific Plate at an approximate rate of 94 mm/year in an east-northeast direction. The February 6 earthquake occurred near a geologically complex section of the Australian-Pacific plate boundary. To the west, this boundary is associated with the Solomon Trench, which connects to the </a:t>
            </a:r>
            <a:r>
              <a:rPr lang="en-US" sz="1000" dirty="0" smtClean="0">
                <a:latin typeface="Arial" panose="020B0604020202020204" pitchFamily="34" charset="0"/>
                <a:cs typeface="Arial" panose="020B0604020202020204" pitchFamily="34" charset="0"/>
              </a:rPr>
              <a:t>New Hebrides (Vanuatu</a:t>
            </a:r>
            <a:r>
              <a:rPr lang="en-US" sz="1000" dirty="0">
                <a:latin typeface="Arial" panose="020B0604020202020204" pitchFamily="34" charset="0"/>
                <a:cs typeface="Arial" panose="020B0604020202020204" pitchFamily="34" charset="0"/>
              </a:rPr>
              <a:t>) subduction </a:t>
            </a:r>
            <a:r>
              <a:rPr lang="en-US" sz="1000" dirty="0" smtClean="0">
                <a:latin typeface="Arial" panose="020B0604020202020204" pitchFamily="34" charset="0"/>
                <a:cs typeface="Arial" panose="020B0604020202020204" pitchFamily="34" charset="0"/>
              </a:rPr>
              <a:t>zone.</a:t>
            </a:r>
            <a:r>
              <a:rPr lang="en-US" sz="1000" dirty="0" smtClean="0"/>
              <a:t> </a:t>
            </a:r>
            <a:r>
              <a:rPr lang="en-US" sz="1000" dirty="0" smtClean="0">
                <a:latin typeface="Arial" panose="020B0604020202020204" pitchFamily="34" charset="0"/>
                <a:cs typeface="Arial" panose="020B0604020202020204" pitchFamily="34" charset="0"/>
              </a:rPr>
              <a:t>North </a:t>
            </a:r>
            <a:r>
              <a:rPr lang="en-US" sz="1000" dirty="0">
                <a:latin typeface="Arial" panose="020B0604020202020204" pitchFamily="34" charset="0"/>
                <a:cs typeface="Arial" panose="020B0604020202020204" pitchFamily="34" charset="0"/>
              </a:rPr>
              <a:t>and west of the epicenter, the plate boundary changes orientation to a more west–east trend, linking the rupture area with the broader Solomon Islands Arc subduction system.</a:t>
            </a:r>
            <a:r>
              <a:rPr lang="en-US" sz="1000" dirty="0" smtClean="0">
                <a:latin typeface="Arial" panose="020B0604020202020204" pitchFamily="34" charset="0"/>
                <a:cs typeface="Arial" panose="020B0604020202020204" pitchFamily="34" charset="0"/>
              </a:rPr>
              <a:t> </a:t>
            </a:r>
            <a:endParaRPr lang="en-US" sz="1000" dirty="0">
              <a:latin typeface="Arial" panose="020B0604020202020204" pitchFamily="34" charset="0"/>
              <a:cs typeface="Arial" panose="020B0604020202020204" pitchFamily="34" charset="0"/>
            </a:endParaRPr>
          </a:p>
          <a:p>
            <a:pPr algn="just"/>
            <a:r>
              <a:rPr lang="en-US" sz="1000" dirty="0">
                <a:latin typeface="Arial" panose="020B0604020202020204" pitchFamily="34" charset="0"/>
                <a:cs typeface="Arial" panose="020B0604020202020204" pitchFamily="34" charset="0"/>
              </a:rPr>
              <a:t>In the month leading up to the mainshock, significant seismic activity was observed in the epicentral region</a:t>
            </a:r>
            <a:r>
              <a:rPr lang="en-US" sz="1000" dirty="0" smtClean="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More than 40 earthquakes with magnitudes of 4.5 or greater were recorded in the 7 days prior to the mainshock, including 7 events exceeding magnitude 6.0. The focal mechanisms of these events reveal a complex mix of strike-slip, normal, and thrust faulting. Within an hour of the M8.0 mainshock, two major aftershocks, each exceeding magnitude 7.0, were also recorded.</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73025" y="1189590"/>
            <a:ext cx="3220995" cy="1765756"/>
          </a:xfrm>
          <a:prstGeom prst="rect">
            <a:avLst/>
          </a:prstGeom>
        </p:spPr>
      </p:pic>
      <p:sp>
        <p:nvSpPr>
          <p:cNvPr id="10" name="Rectangle 9"/>
          <p:cNvSpPr/>
          <p:nvPr/>
        </p:nvSpPr>
        <p:spPr>
          <a:xfrm>
            <a:off x="18676" y="6278518"/>
            <a:ext cx="3835948" cy="461665"/>
          </a:xfrm>
          <a:prstGeom prst="rect">
            <a:avLst/>
          </a:prstGeom>
        </p:spPr>
        <p:txBody>
          <a:bodyPr wrap="square">
            <a:spAutoFit/>
          </a:bodyPr>
          <a:lstStyle/>
          <a:p>
            <a:r>
              <a:rPr lang="en-US" sz="800" dirty="0">
                <a:latin typeface="Arial Narrow" panose="020B0606020202030204" pitchFamily="34" charset="0"/>
              </a:rPr>
              <a:t>The series of seismic swarms and seismic events that occurred at January 1 to February 6. These seismic events combine the earthquake swarm and the after shocks of the main event of 8.0M on the February 6 (01:12:25 UTC), (Curtesy map of USGS)</a:t>
            </a:r>
            <a:endParaRPr lang="en-US" sz="800" dirty="0"/>
          </a:p>
        </p:txBody>
      </p:sp>
      <p:pic>
        <p:nvPicPr>
          <p:cNvPr id="23" name="Picture 22"/>
          <p:cNvPicPr>
            <a:picLocks noChangeAspect="1"/>
          </p:cNvPicPr>
          <p:nvPr/>
        </p:nvPicPr>
        <p:blipFill>
          <a:blip r:embed="rId5"/>
          <a:stretch>
            <a:fillRect/>
          </a:stretch>
        </p:blipFill>
        <p:spPr>
          <a:xfrm>
            <a:off x="9814353" y="6279109"/>
            <a:ext cx="551735" cy="578035"/>
          </a:xfrm>
          <a:prstGeom prst="rect">
            <a:avLst/>
          </a:prstGeom>
        </p:spPr>
      </p:pic>
    </p:spTree>
    <p:extLst>
      <p:ext uri="{BB962C8B-B14F-4D97-AF65-F5344CB8AC3E}">
        <p14:creationId xmlns:p14="http://schemas.microsoft.com/office/powerpoint/2010/main" val="1154237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850</TotalTime>
  <Words>1164</Words>
  <Application>Microsoft Office PowerPoint</Application>
  <PresentationFormat>Widescreen</PresentationFormat>
  <Paragraphs>73</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Arial Narrow</vt:lpstr>
      <vt:lpstr>Calibri</vt:lpstr>
      <vt:lpstr>Office</vt:lpstr>
      <vt:lpstr>PowerPoint Presentation</vt:lpstr>
      <vt:lpstr>PowerPoint Presentation</vt:lpstr>
    </vt:vector>
  </TitlesOfParts>
  <Company>MOF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seismology #2</dc:creator>
  <cp:lastModifiedBy>seismology #2</cp:lastModifiedBy>
  <cp:revision>32</cp:revision>
  <dcterms:created xsi:type="dcterms:W3CDTF">2025-09-01T00:20:57Z</dcterms:created>
  <dcterms:modified xsi:type="dcterms:W3CDTF">2025-09-02T06:21:04Z</dcterms:modified>
</cp:coreProperties>
</file>