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64"/>
    <a:srgbClr val="C9CBC6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>
        <p:scale>
          <a:sx n="60" d="100"/>
          <a:sy n="60" d="100"/>
        </p:scale>
        <p:origin x="3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D5AE4295-86D6-0ED9-4F2B-A8BCD338E5F5}"/>
              </a:ext>
            </a:extLst>
          </p:cNvPr>
          <p:cNvSpPr txBox="1"/>
          <p:nvPr/>
        </p:nvSpPr>
        <p:spPr>
          <a:xfrm>
            <a:off x="7294197" y="6525771"/>
            <a:ext cx="379800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This presentation has been generated for illustration purposes only</a:t>
            </a:r>
          </a:p>
        </p:txBody>
      </p:sp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98922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2404329" y="2308493"/>
            <a:ext cx="6207125" cy="428856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Talysh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region is situated in southern Azerbaijan and extends into northwestern Iran. It lies along the western margin of the South Caspian Basin, forming part of the broader Arabia–Eurasia collision zone.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East: Caspian Sea and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Lankaran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Lowland.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Southwest: Northern slopes of the Alborz Mountains (Iran).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North: Transitions into the Kur Depression.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Approximate coordinates: 47.3°–49.5°E longitude and 37.8°–39.4°N latitude.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Geological/Tectonic Setting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area is part of an active orogenic belt, shaped by compressional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transpressional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tectonics. It hosts thrust, reverse, and strike-slip faults, which segment the landscape and govern local seismicity.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Seismic Importance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Talysh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zone is a dynamic earthquake-prone region, with recorded moderate-to-strong earthquakes (Mw 5.0–6.5). Its tectonic complexity and proximity to populated areas make it a critical focus for seismic hazard studies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198607" y="-7300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relationship among seismic and fault parameters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Talysh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dynamic earthquake zone (southern Azerbaijan)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A2FFD37-1476-A53F-898D-D39F28A06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89" y="6093059"/>
            <a:ext cx="1885215" cy="504000"/>
          </a:xfrm>
          <a:prstGeom prst="rect">
            <a:avLst/>
          </a:prstGeom>
        </p:spPr>
      </p:pic>
      <p:sp>
        <p:nvSpPr>
          <p:cNvPr id="19" name="Textfeld 26">
            <a:extLst>
              <a:ext uri="{FF2B5EF4-FFF2-40B4-BE49-F238E27FC236}">
                <a16:creationId xmlns:a16="http://schemas.microsoft.com/office/drawing/2014/main" id="{E79A6E9E-AB5F-4943-9190-77B95DF0349C}"/>
              </a:ext>
            </a:extLst>
          </p:cNvPr>
          <p:cNvSpPr txBox="1"/>
          <p:nvPr/>
        </p:nvSpPr>
        <p:spPr>
          <a:xfrm>
            <a:off x="3015487" y="1009942"/>
            <a:ext cx="6364267" cy="5946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200" dirty="0"/>
              <a:t>Geology and Geophysics Institute</a:t>
            </a:r>
          </a:p>
          <a:p>
            <a:pPr algn="ctr"/>
            <a:r>
              <a:rPr lang="en-US" sz="1200" dirty="0"/>
              <a:t>Ministry of Science and Education of Azerbaijan</a:t>
            </a:r>
            <a:endParaRPr lang="de-AT" sz="120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2899288-8B0D-4406-AA23-4E3D48E9C1F7}"/>
              </a:ext>
            </a:extLst>
          </p:cNvPr>
          <p:cNvSpPr txBox="1">
            <a:spLocks/>
          </p:cNvSpPr>
          <p:nvPr/>
        </p:nvSpPr>
        <p:spPr>
          <a:xfrm>
            <a:off x="11379201" y="855554"/>
            <a:ext cx="812800" cy="2316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P1.2-101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117682F1-E452-45BD-81F5-4A44042A6059}"/>
              </a:ext>
            </a:extLst>
          </p:cNvPr>
          <p:cNvSpPr txBox="1"/>
          <p:nvPr/>
        </p:nvSpPr>
        <p:spPr>
          <a:xfrm>
            <a:off x="4166951" y="798960"/>
            <a:ext cx="4116978" cy="34486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Aliyev M.M., Aliyev Y.N., Babayev G.R,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Ismayuil-zade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T.T.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1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74A715-A50C-4DFF-9B17-7AB997BEA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" y="4799606"/>
            <a:ext cx="1883812" cy="191763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09B9013-E89B-42D0-8D49-03BD242A9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5" y="3036674"/>
            <a:ext cx="2008070" cy="14174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9A0A27-F9B1-49CE-95DB-9D7AF0CA6760}"/>
              </a:ext>
            </a:extLst>
          </p:cNvPr>
          <p:cNvSpPr/>
          <p:nvPr/>
        </p:nvSpPr>
        <p:spPr>
          <a:xfrm>
            <a:off x="8457624" y="689830"/>
            <a:ext cx="3433705" cy="193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Seismic catalog (instrumental + historical events)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Fault geometry and slip data (mapped &amp; literature)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Applied empirical regression &amp; scaling laws (e.g., Mw–rupture length, displacement)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C9A799-DD01-487F-8F3E-E7FD406176C6}"/>
              </a:ext>
            </a:extLst>
          </p:cNvPr>
          <p:cNvSpPr/>
          <p:nvPr/>
        </p:nvSpPr>
        <p:spPr>
          <a:xfrm>
            <a:off x="8515639" y="2537561"/>
            <a:ext cx="3317676" cy="171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Strong correlation: Magnitude vs. rupture length &amp; displacement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Larger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faults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host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Mw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5.5–6.5 </a:t>
            </a: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earthquakes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Fault segmentation controls recurrence &amp; seismic clustering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09CCA7A-322C-439B-956A-B7AB745AB54C}"/>
              </a:ext>
            </a:extLst>
          </p:cNvPr>
          <p:cNvSpPr/>
          <p:nvPr/>
        </p:nvSpPr>
        <p:spPr>
          <a:xfrm>
            <a:off x="8490751" y="4178032"/>
            <a:ext cx="3317676" cy="171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Empirical scaling validates fault-based hazard assessment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Talysh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zone = significant seismic risk for southern Azerbaijan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Findings aid regional hazard mapping &amp; risk mitigation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6071EE-E012-4A4C-AC16-4171F7676F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19" y="764905"/>
            <a:ext cx="2106976" cy="1467447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DF9E478-4DD6-492D-8867-506B1B948811}"/>
              </a:ext>
            </a:extLst>
          </p:cNvPr>
          <p:cNvSpPr/>
          <p:nvPr/>
        </p:nvSpPr>
        <p:spPr>
          <a:xfrm>
            <a:off x="3824021" y="1581329"/>
            <a:ext cx="4747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Highlighting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Talysh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zone within the larger Arabia–Eurasia collision framework, with a clean shaded-relief style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Lightning Talk Template_CLEAN_250627_dr 3_FN" id="{506A7A28-3A96-48F3-B9F5-A7AF7546958D}" vid="{AC3700E0-E2A9-4A04-8C0A-BB56C749F82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43835-892f-4438-b97f-a194acad537d">
      <Terms xmlns="http://schemas.microsoft.com/office/infopath/2007/PartnerControls"/>
    </lcf76f155ced4ddcb4097134ff3c332f>
    <TaxCatchAll xmlns="92ea592d-9254-4852-90b7-7d20b5286f6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C10656680304EA4A371A737EC296E" ma:contentTypeVersion="13" ma:contentTypeDescription="Create a new document." ma:contentTypeScope="" ma:versionID="11f42e4868807888b35289107d1404d8">
  <xsd:schema xmlns:xsd="http://www.w3.org/2001/XMLSchema" xmlns:xs="http://www.w3.org/2001/XMLSchema" xmlns:p="http://schemas.microsoft.com/office/2006/metadata/properties" xmlns:ns2="dee43835-892f-4438-b97f-a194acad537d" xmlns:ns3="92ea592d-9254-4852-90b7-7d20b5286f68" targetNamespace="http://schemas.microsoft.com/office/2006/metadata/properties" ma:root="true" ma:fieldsID="a733c18ec0ca6fc540137f3b391bd7b8" ns2:_="" ns3:_="">
    <xsd:import namespace="dee43835-892f-4438-b97f-a194acad537d"/>
    <xsd:import namespace="92ea592d-9254-4852-90b7-7d20b5286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43835-892f-4438-b97f-a194acad5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a592d-9254-4852-90b7-7d20b5286f6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84da7c0-8a0d-42fa-a26f-7bb62f36dfe9}" ma:internalName="TaxCatchAll" ma:showField="CatchAllData" ma:web="92ea592d-9254-4852-90b7-7d20b5286f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4CB18E-B747-4B9D-BD57-25F78A284C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5DA042-D6BE-4CE2-944D-99D38DC3508E}">
  <ds:schemaRefs>
    <ds:schemaRef ds:uri="http://schemas.microsoft.com/office/2006/metadata/properties"/>
    <ds:schemaRef ds:uri="http://schemas.microsoft.com/office/infopath/2007/PartnerControls"/>
    <ds:schemaRef ds:uri="dee43835-892f-4438-b97f-a194acad537d"/>
    <ds:schemaRef ds:uri="92ea592d-9254-4852-90b7-7d20b5286f68"/>
  </ds:schemaRefs>
</ds:datastoreItem>
</file>

<file path=customXml/itemProps3.xml><?xml version="1.0" encoding="utf-8"?>
<ds:datastoreItem xmlns:ds="http://schemas.openxmlformats.org/officeDocument/2006/customXml" ds:itemID="{569224B2-52BE-48E6-85D5-CBC2DE85D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43835-892f-4438-b97f-a194acad537d"/>
    <ds:schemaRef ds:uri="92ea592d-9254-4852-90b7-7d20b5286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Example_with_CTBTO_Logo</Template>
  <TotalTime>188</TotalTime>
  <Words>330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Kabel LT Std Book</vt:lpstr>
      <vt:lpstr>Symbol</vt:lpstr>
      <vt:lpstr>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KRYSTA Monika</dc:creator>
  <cp:lastModifiedBy>Пользователь</cp:lastModifiedBy>
  <cp:revision>25</cp:revision>
  <dcterms:created xsi:type="dcterms:W3CDTF">2025-07-01T09:27:21Z</dcterms:created>
  <dcterms:modified xsi:type="dcterms:W3CDTF">2025-08-30T22:29:59Z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0x01010032AC10656680304EA4A371A737EC296E</vt:lpwstr>
  </property>
</Properties>
</file>