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0" r:id="rId5"/>
    <p:sldId id="28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Cover Slide" id="{CB344858-E8AC-4DD0-9C92-E279453233AB}">
          <p14:sldIdLst>
            <p14:sldId id="290"/>
          </p14:sldIdLst>
        </p14:section>
        <p14:section name="Presentation Templates" id="{D2292F85-605D-492F-8D07-424F5669A7C3}">
          <p14:sldIdLst>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64"/>
    <a:srgbClr val="EEEEE4"/>
    <a:srgbClr val="1B3B65"/>
    <a:srgbClr val="657990"/>
    <a:srgbClr val="A0ABB4"/>
    <a:srgbClr val="BCCBD9"/>
    <a:srgbClr val="326296"/>
    <a:srgbClr val="8B98AD"/>
    <a:srgbClr val="8AA9CA"/>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p:scale>
          <a:sx n="70" d="100"/>
          <a:sy n="70" d="100"/>
        </p:scale>
        <p:origin x="38" y="-4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7A41B-38FC-4619-9051-846E27F251A9}" type="datetimeFigureOut">
              <a:rPr lang="de-AT" smtClean="0"/>
              <a:t>30.08.2025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FC818-4CE7-4808-81BE-9D7329DB0D9E}" type="slidenum">
              <a:rPr lang="de-AT" smtClean="0"/>
              <a:t>‹#›</a:t>
            </a:fld>
            <a:endParaRPr lang="de-AT"/>
          </a:p>
        </p:txBody>
      </p:sp>
    </p:spTree>
    <p:extLst>
      <p:ext uri="{BB962C8B-B14F-4D97-AF65-F5344CB8AC3E}">
        <p14:creationId xmlns:p14="http://schemas.microsoft.com/office/powerpoint/2010/main" val="421521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93C10-B332-1DD4-2759-4577B077BC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24FF62-9410-51E3-32F3-74927FC22D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92AE71F-F78E-7945-9C38-6D2408A7153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0557FBDE-7346-3A60-2D1E-8E99B5770787}"/>
              </a:ext>
            </a:extLst>
          </p:cNvPr>
          <p:cNvSpPr>
            <a:spLocks noGrp="1"/>
          </p:cNvSpPr>
          <p:nvPr>
            <p:ph type="sldNum" sz="quarter" idx="5"/>
          </p:nvPr>
        </p:nvSpPr>
        <p:spPr/>
        <p:txBody>
          <a:bodyPr/>
          <a:lstStyle/>
          <a:p>
            <a:fld id="{6D7FC818-4CE7-4808-81BE-9D7329DB0D9E}" type="slidenum">
              <a:rPr lang="de-AT" smtClean="0"/>
              <a:t>1</a:t>
            </a:fld>
            <a:endParaRPr lang="de-AT"/>
          </a:p>
        </p:txBody>
      </p:sp>
    </p:spTree>
    <p:extLst>
      <p:ext uri="{BB962C8B-B14F-4D97-AF65-F5344CB8AC3E}">
        <p14:creationId xmlns:p14="http://schemas.microsoft.com/office/powerpoint/2010/main" val="104361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878EDD5-DD9B-375B-5B4A-AC14F601BB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B7EA455F-B53B-B39E-DC56-4E2F236428EB}"/>
              </a:ext>
            </a:extLst>
          </p:cNvPr>
          <p:cNvSpPr>
            <a:spLocks noGrp="1"/>
          </p:cNvSpPr>
          <p:nvPr>
            <p:ph type="sldNum" sz="quarter" idx="5"/>
          </p:nvPr>
        </p:nvSpPr>
        <p:spPr/>
        <p:txBody>
          <a:bodyPr/>
          <a:lstStyle/>
          <a:p>
            <a:fld id="{6D7FC818-4CE7-4808-81BE-9D7329DB0D9E}" type="slidenum">
              <a:rPr lang="de-AT" smtClean="0"/>
              <a:t>2</a:t>
            </a:fld>
            <a:endParaRPr lang="de-AT"/>
          </a:p>
        </p:txBody>
      </p:sp>
    </p:spTree>
    <p:extLst>
      <p:ext uri="{BB962C8B-B14F-4D97-AF65-F5344CB8AC3E}">
        <p14:creationId xmlns:p14="http://schemas.microsoft.com/office/powerpoint/2010/main" val="26091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AA2EBE-2D72-B6A4-EDD7-4AF266A90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1277A786-729D-BFFC-37DB-F1A79D08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4341A611-AF14-A507-CF4C-D55889C24D88}"/>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AD196A25-B527-D68B-E70F-A27970CA9ED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8A32509-3B1C-0DC9-9CB3-D9C3DC0E136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63521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C80B4-88A8-D41A-E1A5-3D09568BEC53}"/>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1AE2D30-CBEF-B175-9654-D6378D293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02F9595D-7D32-96A4-9FC7-BED5253E992A}"/>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4ACF1D47-2080-2166-B41E-9E50293A54B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58D858A-AA6F-9FF3-04CA-86F77EDA280A}"/>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8155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1ECBF69-260B-0182-A9C2-8126E9DBE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B52B609-0619-FAB1-CFFB-E8E0980B6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4B69923-0D37-153A-14FE-18B512755625}"/>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C97D0544-B15E-6DDB-B9AF-3C6A17A5BC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91B45F0-11CD-429C-A3C3-4ADCD24F26D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726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C4325-CD29-2F9A-B408-42AA24C82B0B}"/>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1121D2E-D734-A0F6-FF64-ACC79A3B7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614FBE63-DCD2-E5B9-D9FD-112B7AB5A0A6}"/>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6459FA2A-46F1-59C9-7344-37F352DEE49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DA5EF09-78E6-B02D-2034-4642BFD17E31}"/>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569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A4D30C-79D5-4820-4C0A-D671FA14E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90A99B2D-E137-D40D-D048-FF719E5A9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A251CFBA-CBEE-72F6-BC79-DEEBAE28FCD0}"/>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77A12ED8-6092-38D7-8D52-C7E67F32C64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0F69004-1BD1-DEA5-3E10-69D00169E57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9819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7A1484-E16F-D64E-7FAF-387BD9FFDC56}"/>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1E54F6DC-ED9A-09E4-C909-F1041CC1B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462E7DAF-E336-B5C8-07D4-324A39779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8CAF71A2-BA86-DC2F-95D1-A8BF09D80962}"/>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6" name="Fußzeilenplatzhalter 5">
            <a:extLst>
              <a:ext uri="{FF2B5EF4-FFF2-40B4-BE49-F238E27FC236}">
                <a16:creationId xmlns:a16="http://schemas.microsoft.com/office/drawing/2014/main" id="{4B053E09-049E-8272-DDE1-947A153A353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843DE89-C1F4-A237-F7A1-635CB5D701B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63068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80F2F-02CF-EAED-9FDF-034E18526A2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C410888A-6CE1-2CA3-30AD-212EA82F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7562AC50-8FDC-5340-7E68-AA82612B6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E71B7B7D-9F4C-C363-05A3-41E0D17CE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586A7FE0-CC1A-5740-A076-2BEE2D5D7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2DE66489-B20C-28DE-4C0D-642733F16477}"/>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8" name="Fußzeilenplatzhalter 7">
            <a:extLst>
              <a:ext uri="{FF2B5EF4-FFF2-40B4-BE49-F238E27FC236}">
                <a16:creationId xmlns:a16="http://schemas.microsoft.com/office/drawing/2014/main" id="{E3DB3D62-CE4C-A646-BE96-1801A2D4649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F4FD963-3D27-333D-4BA8-14E0E18D279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1290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D2F573-2A56-8695-2384-6A6A004B8EDF}"/>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79A84875-AEBA-0479-B01D-CCDBFB027C32}"/>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4" name="Fußzeilenplatzhalter 3">
            <a:extLst>
              <a:ext uri="{FF2B5EF4-FFF2-40B4-BE49-F238E27FC236}">
                <a16:creationId xmlns:a16="http://schemas.microsoft.com/office/drawing/2014/main" id="{A8E29F95-C19A-0C3A-5873-F85BD48F8D2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CFF7A94F-C0C5-EA8E-D417-2DDD81546FF5}"/>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41249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9B65038-B923-D424-AD70-1993AFD33D27}"/>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3" name="Fußzeilenplatzhalter 2">
            <a:extLst>
              <a:ext uri="{FF2B5EF4-FFF2-40B4-BE49-F238E27FC236}">
                <a16:creationId xmlns:a16="http://schemas.microsoft.com/office/drawing/2014/main" id="{5395DA87-64CB-1CA0-796D-FB618F14138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8584EAC6-2C9F-0E4B-B18F-F57A104DFBFB}"/>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413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569BA0-5620-73D2-A09E-B604D2237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23DAC1AF-DB4E-9006-37D1-3568913B9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3D475E79-CC42-EB43-D109-715F3D342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79CC4207-3B72-F770-8531-E66B5C3AB8C6}"/>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6" name="Fußzeilenplatzhalter 5">
            <a:extLst>
              <a:ext uri="{FF2B5EF4-FFF2-40B4-BE49-F238E27FC236}">
                <a16:creationId xmlns:a16="http://schemas.microsoft.com/office/drawing/2014/main" id="{ADE72C59-BC22-552D-42FD-C0C0EFDEF8F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A1D8DCF-A944-8841-A43F-19E163C4288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082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4A3BA7-BA18-0F51-4DAF-D1497CDB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16ECA7BA-DD10-AFC4-8D02-F4D133AB5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B3698240-5FE0-10F0-53FD-0573D2281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12A8181-FA0D-9156-C490-17F7AA23EC97}"/>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6" name="Fußzeilenplatzhalter 5">
            <a:extLst>
              <a:ext uri="{FF2B5EF4-FFF2-40B4-BE49-F238E27FC236}">
                <a16:creationId xmlns:a16="http://schemas.microsoft.com/office/drawing/2014/main" id="{A5110D02-DCE2-C109-4266-50B278E856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407FA6-213F-4181-C407-69756CC3BE38}"/>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41667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649E5E-C3ED-4BD5-B415-092EB1583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F2D63580-FE7B-9ADC-8EB5-CCAA39D14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792CDF99-5E97-B19D-AD6E-8607828F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53ECD-B825-4F55-A5A8-30C373CC45F4}" type="datetimeFigureOut">
              <a:rPr lang="de-AT" smtClean="0"/>
              <a:t>30.08.2025</a:t>
            </a:fld>
            <a:endParaRPr lang="de-AT"/>
          </a:p>
        </p:txBody>
      </p:sp>
      <p:sp>
        <p:nvSpPr>
          <p:cNvPr id="5" name="Fußzeilenplatzhalter 4">
            <a:extLst>
              <a:ext uri="{FF2B5EF4-FFF2-40B4-BE49-F238E27FC236}">
                <a16:creationId xmlns:a16="http://schemas.microsoft.com/office/drawing/2014/main" id="{54A0842D-1751-1DAE-DAE2-D68139E8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0E5FAEA-01DB-0EA7-C3C2-D06D29097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CB131-CF9C-4FCC-B1B5-5C6A9C74ECB9}" type="slidenum">
              <a:rPr lang="de-AT" smtClean="0"/>
              <a:t>‹#›</a:t>
            </a:fld>
            <a:endParaRPr lang="de-AT"/>
          </a:p>
        </p:txBody>
      </p:sp>
    </p:spTree>
    <p:extLst>
      <p:ext uri="{BB962C8B-B14F-4D97-AF65-F5344CB8AC3E}">
        <p14:creationId xmlns:p14="http://schemas.microsoft.com/office/powerpoint/2010/main" val="398242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D4DAA2A-FD09-3A75-A7F6-BFD9F70B1B40}"/>
            </a:ext>
          </a:extLst>
        </p:cNvPr>
        <p:cNvGrpSpPr/>
        <p:nvPr/>
      </p:nvGrpSpPr>
      <p:grpSpPr>
        <a:xfrm>
          <a:off x="0" y="0"/>
          <a:ext cx="0" cy="0"/>
          <a:chOff x="0" y="0"/>
          <a:chExt cx="0" cy="0"/>
        </a:xfrm>
      </p:grpSpPr>
      <p:sp>
        <p:nvSpPr>
          <p:cNvPr id="2" name="TextBox 3">
            <a:extLst>
              <a:ext uri="{FF2B5EF4-FFF2-40B4-BE49-F238E27FC236}">
                <a16:creationId xmlns:a16="http://schemas.microsoft.com/office/drawing/2014/main" id="{79F3575F-04ED-F07C-527A-71E98F3599B1}"/>
              </a:ext>
            </a:extLst>
          </p:cNvPr>
          <p:cNvSpPr txBox="1"/>
          <p:nvPr/>
        </p:nvSpPr>
        <p:spPr>
          <a:xfrm>
            <a:off x="627891" y="800657"/>
            <a:ext cx="10700252" cy="1190412"/>
          </a:xfrm>
          <a:prstGeom prst="rect">
            <a:avLst/>
          </a:prstGeom>
          <a:noFill/>
        </p:spPr>
        <p:txBody>
          <a:bodyPr wrap="square" lIns="0" tIns="0" rIns="0" bIns="0" rtlCol="0" anchor="ctr">
            <a:noAutofit/>
          </a:bodyPr>
          <a:lstStyle/>
          <a:p>
            <a:pPr algn="ctr"/>
            <a:r>
              <a:rPr lang="en-US" sz="2900" b="1" dirty="0">
                <a:latin typeface="Arial" panose="020B0604020202020204" pitchFamily="34" charset="0"/>
                <a:cs typeface="Arial" panose="020B0604020202020204" pitchFamily="34" charset="0"/>
              </a:rPr>
              <a:t>Empirical relationship among seismic and fault parameters </a:t>
            </a:r>
            <a:endParaRPr lang="ru-RU" sz="2900" dirty="0">
              <a:latin typeface="Arial" panose="020B0604020202020204" pitchFamily="34" charset="0"/>
              <a:cs typeface="Arial" panose="020B0604020202020204" pitchFamily="34" charset="0"/>
            </a:endParaRPr>
          </a:p>
          <a:p>
            <a:pPr algn="ctr"/>
            <a:r>
              <a:rPr lang="en-US" sz="2900" b="1" dirty="0">
                <a:latin typeface="Arial" panose="020B0604020202020204" pitchFamily="34" charset="0"/>
                <a:cs typeface="Arial" panose="020B0604020202020204" pitchFamily="34" charset="0"/>
              </a:rPr>
              <a:t>on the </a:t>
            </a:r>
            <a:r>
              <a:rPr lang="en-US" sz="2900" b="1" dirty="0" err="1">
                <a:latin typeface="Arial" panose="020B0604020202020204" pitchFamily="34" charset="0"/>
                <a:cs typeface="Arial" panose="020B0604020202020204" pitchFamily="34" charset="0"/>
              </a:rPr>
              <a:t>Talysh</a:t>
            </a:r>
            <a:r>
              <a:rPr lang="en-US" sz="2900" b="1" dirty="0">
                <a:latin typeface="Arial" panose="020B0604020202020204" pitchFamily="34" charset="0"/>
                <a:cs typeface="Arial" panose="020B0604020202020204" pitchFamily="34" charset="0"/>
              </a:rPr>
              <a:t> dynamic earthquake zone (southern Azerbaijan)</a:t>
            </a:r>
            <a:endParaRPr lang="en-GB" sz="2900" b="1" dirty="0">
              <a:solidFill>
                <a:srgbClr val="1A3A64"/>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08829CC6-DA39-8CB3-0B8B-9D47C6C0AFFE}"/>
              </a:ext>
            </a:extLst>
          </p:cNvPr>
          <p:cNvSpPr txBox="1">
            <a:spLocks/>
          </p:cNvSpPr>
          <p:nvPr/>
        </p:nvSpPr>
        <p:spPr>
          <a:xfrm>
            <a:off x="1011909" y="-2006970"/>
            <a:ext cx="8021508" cy="559293"/>
          </a:xfrm>
          <a:prstGeom prst="rect">
            <a:avLst/>
          </a:prstGeom>
        </p:spPr>
        <p:txBody>
          <a:bodyPr anchor="t"/>
          <a:lstStyle>
            <a:defPPr>
              <a:defRPr lang="de-DE"/>
            </a:defPPr>
            <a:lvl1pPr>
              <a:lnSpc>
                <a:spcPct val="90000"/>
              </a:lnSpc>
              <a:spcBef>
                <a:spcPct val="0"/>
              </a:spcBef>
              <a:buNone/>
              <a:defRPr b="1">
                <a:solidFill>
                  <a:srgbClr val="1A3A64"/>
                </a:solidFill>
                <a:latin typeface="Arial" panose="020B0604020202020204" pitchFamily="34" charset="0"/>
                <a:ea typeface="+mj-ea"/>
                <a:cs typeface="Arial" panose="020B0604020202020204" pitchFamily="34" charset="0"/>
              </a:defRPr>
            </a:lvl1pPr>
          </a:lstStyle>
          <a:p>
            <a:r>
              <a:rPr lang="en-US" dirty="0"/>
              <a:t>Introduction </a:t>
            </a:r>
            <a:r>
              <a:rPr lang="en-AT" dirty="0"/>
              <a:t>Slide Title goes here</a:t>
            </a:r>
            <a:r>
              <a:rPr lang="de-AT" dirty="0"/>
              <a:t> </a:t>
            </a:r>
            <a:r>
              <a:rPr lang="en-AT" sz="1800" b="1" dirty="0">
                <a:solidFill>
                  <a:srgbClr val="1A3A64"/>
                </a:solidFill>
                <a:latin typeface="Arial" panose="020B0604020202020204" pitchFamily="34" charset="0"/>
                <a:cs typeface="Arial" panose="020B0604020202020204" pitchFamily="34" charset="0"/>
              </a:rPr>
              <a:t>[Font: Arial Bold/Size: 1</a:t>
            </a:r>
            <a:r>
              <a:rPr lang="de-AT" sz="1800" b="1" dirty="0">
                <a:solidFill>
                  <a:srgbClr val="1A3A64"/>
                </a:solidFill>
                <a:latin typeface="Arial" panose="020B0604020202020204" pitchFamily="34" charset="0"/>
                <a:cs typeface="Arial" panose="020B0604020202020204" pitchFamily="34" charset="0"/>
              </a:rPr>
              <a:t>6</a:t>
            </a:r>
            <a:r>
              <a:rPr lang="en-AT" sz="1800" b="1" dirty="0">
                <a:solidFill>
                  <a:srgbClr val="1A3A64"/>
                </a:solidFill>
                <a:latin typeface="Arial" panose="020B0604020202020204" pitchFamily="34" charset="0"/>
                <a:cs typeface="Arial" panose="020B0604020202020204" pitchFamily="34" charset="0"/>
              </a:rPr>
              <a:t>]</a:t>
            </a:r>
            <a:endParaRPr lang="en-AT" dirty="0"/>
          </a:p>
        </p:txBody>
      </p:sp>
      <p:sp>
        <p:nvSpPr>
          <p:cNvPr id="26" name="Title 1">
            <a:extLst>
              <a:ext uri="{FF2B5EF4-FFF2-40B4-BE49-F238E27FC236}">
                <a16:creationId xmlns:a16="http://schemas.microsoft.com/office/drawing/2014/main" id="{B66B59D5-2A60-212D-567A-20B1965BE4F1}"/>
              </a:ext>
            </a:extLst>
          </p:cNvPr>
          <p:cNvSpPr txBox="1">
            <a:spLocks/>
          </p:cNvSpPr>
          <p:nvPr/>
        </p:nvSpPr>
        <p:spPr>
          <a:xfrm>
            <a:off x="11379201" y="855554"/>
            <a:ext cx="812800" cy="231675"/>
          </a:xfrm>
          <a:prstGeom prst="rect">
            <a:avLst/>
          </a:prstGeom>
        </p:spPr>
        <p:txBody>
          <a:bodyPr lIns="0" tIns="0" rIns="0" bIns="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latin typeface="Arial" panose="020B0604020202020204" pitchFamily="34" charset="0"/>
                <a:cs typeface="Arial" panose="020B0604020202020204" pitchFamily="34" charset="0"/>
              </a:rPr>
              <a:t>P1.2-101</a:t>
            </a:r>
            <a:endParaRPr lang="ru-RU" sz="1400" b="1" dirty="0">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2C4EE331-82EC-DC2E-F549-79BC0DEFA6D6}"/>
              </a:ext>
            </a:extLst>
          </p:cNvPr>
          <p:cNvSpPr txBox="1"/>
          <p:nvPr/>
        </p:nvSpPr>
        <p:spPr>
          <a:xfrm>
            <a:off x="2548066" y="2265515"/>
            <a:ext cx="6485351" cy="306807"/>
          </a:xfrm>
          <a:prstGeom prst="rect">
            <a:avLst/>
          </a:prstGeom>
          <a:noFill/>
        </p:spPr>
        <p:txBody>
          <a:bodyPr wrap="square" lIns="0" tIns="0" rIns="0" bIns="0" rtlCol="0" anchor="ctr">
            <a:noAutofit/>
          </a:bodyPr>
          <a:lstStyle/>
          <a:p>
            <a:r>
              <a:rPr lang="en-US" sz="1900" b="1" i="1" dirty="0">
                <a:latin typeface="Arial" panose="020B0604020202020204" pitchFamily="34" charset="0"/>
                <a:cs typeface="Arial" panose="020B0604020202020204" pitchFamily="34" charset="0"/>
              </a:rPr>
              <a:t>Aliyev M.M., Aliyev Y.N., Babayev G.R, </a:t>
            </a:r>
            <a:r>
              <a:rPr lang="en-US" sz="1900" b="1" i="1" dirty="0" err="1">
                <a:latin typeface="Arial" panose="020B0604020202020204" pitchFamily="34" charset="0"/>
                <a:cs typeface="Arial" panose="020B0604020202020204" pitchFamily="34" charset="0"/>
              </a:rPr>
              <a:t>Ismayuil-zade</a:t>
            </a:r>
            <a:r>
              <a:rPr lang="en-US" sz="1900" b="1" i="1" dirty="0">
                <a:latin typeface="Arial" panose="020B0604020202020204" pitchFamily="34" charset="0"/>
                <a:cs typeface="Arial" panose="020B0604020202020204" pitchFamily="34" charset="0"/>
              </a:rPr>
              <a:t> T.T. </a:t>
            </a:r>
            <a:endParaRPr lang="ru-RU" sz="1900" dirty="0">
              <a:latin typeface="Arial" panose="020B0604020202020204" pitchFamily="34" charset="0"/>
              <a:cs typeface="Arial" panose="020B0604020202020204" pitchFamily="34" charset="0"/>
            </a:endParaRPr>
          </a:p>
          <a:p>
            <a:pPr algn="ctr"/>
            <a:r>
              <a:rPr lang="en-GB" sz="1900" dirty="0">
                <a:solidFill>
                  <a:srgbClr val="1A3A64"/>
                </a:solidFill>
                <a:latin typeface="Arial" panose="020B0604020202020204" pitchFamily="34" charset="0"/>
                <a:cs typeface="Arial" panose="020B0604020202020204" pitchFamily="34" charset="0"/>
              </a:rPr>
              <a:t> </a:t>
            </a:r>
            <a:endParaRPr lang="en-US" sz="190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C6E1171C-1CE4-ACA7-57E4-43A11936B64D}"/>
              </a:ext>
            </a:extLst>
          </p:cNvPr>
          <p:cNvSpPr txBox="1"/>
          <p:nvPr/>
        </p:nvSpPr>
        <p:spPr>
          <a:xfrm>
            <a:off x="476250" y="4177015"/>
            <a:ext cx="9144636" cy="1717438"/>
          </a:xfrm>
          <a:prstGeom prst="rect">
            <a:avLst/>
          </a:prstGeom>
          <a:noFill/>
        </p:spPr>
        <p:txBody>
          <a:bodyPr wrap="square" lIns="0" tIns="0" rIns="0" bIns="0" anchor="ctr" anchorCtr="0">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600" dirty="0"/>
              <a:t>This presentation examines the empirical relationships linking seismic parameters—such as magnitude, displacement, and recurrence intervals—with fault characteristics in the </a:t>
            </a:r>
            <a:r>
              <a:rPr lang="en-US" sz="1600" dirty="0" err="1"/>
              <a:t>Talysh</a:t>
            </a:r>
            <a:r>
              <a:rPr lang="en-US" sz="1600" dirty="0"/>
              <a:t> dynamic earthquake zone of southern Azerbaijan. It discusses the methodological framework, illustrates scaling trends with representative analyses, and highlights how these findings can enhance seismic hazard assessment, scenario modeling, and risk mitigation strategies in the region.</a:t>
            </a:r>
            <a:endParaRPr lang="ru-RU" sz="1600" dirty="0"/>
          </a:p>
        </p:txBody>
      </p:sp>
      <p:sp>
        <p:nvSpPr>
          <p:cNvPr id="27" name="Textfeld 26">
            <a:extLst>
              <a:ext uri="{FF2B5EF4-FFF2-40B4-BE49-F238E27FC236}">
                <a16:creationId xmlns:a16="http://schemas.microsoft.com/office/drawing/2014/main" id="{27AE1CF5-68DC-74F9-D2DC-D58ADC2688D0}"/>
              </a:ext>
            </a:extLst>
          </p:cNvPr>
          <p:cNvSpPr txBox="1"/>
          <p:nvPr/>
        </p:nvSpPr>
        <p:spPr>
          <a:xfrm>
            <a:off x="1192233" y="2726684"/>
            <a:ext cx="6364267" cy="594632"/>
          </a:xfrm>
          <a:prstGeom prst="rect">
            <a:avLst/>
          </a:prstGeom>
          <a:noFill/>
        </p:spPr>
        <p:txBody>
          <a:bodyPr wrap="square" lIns="0" tIns="0" rIns="0" bIns="0" rtlCol="0" anchor="ctr">
            <a:no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pPr algn="ctr"/>
            <a:r>
              <a:rPr lang="en-US" sz="2000" dirty="0"/>
              <a:t>Geology and Geophysics Institute</a:t>
            </a:r>
          </a:p>
          <a:p>
            <a:pPr algn="ctr"/>
            <a:r>
              <a:rPr lang="en-US" sz="2000" dirty="0"/>
              <a:t>Ministry of Science and Education of Azerbaijan</a:t>
            </a:r>
            <a:endParaRPr lang="de-AT" sz="2000" dirty="0"/>
          </a:p>
        </p:txBody>
      </p:sp>
      <p:sp>
        <p:nvSpPr>
          <p:cNvPr id="4" name="TextBox 3">
            <a:extLst>
              <a:ext uri="{FF2B5EF4-FFF2-40B4-BE49-F238E27FC236}">
                <a16:creationId xmlns:a16="http://schemas.microsoft.com/office/drawing/2014/main" id="{B2C432A9-8271-B31C-1FB8-AEE25AC05787}"/>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This presentation has been generated for illustration purposes only</a:t>
            </a:r>
            <a:r>
              <a:rPr lang="de-AT" sz="800" dirty="0">
                <a:solidFill>
                  <a:schemeClr val="bg1">
                    <a:lumMod val="65000"/>
                  </a:schemeClr>
                </a:solidFill>
              </a:rPr>
              <a:t>.</a:t>
            </a:r>
          </a:p>
        </p:txBody>
      </p:sp>
      <p:pic>
        <p:nvPicPr>
          <p:cNvPr id="6" name="Picture 5">
            <a:extLst>
              <a:ext uri="{FF2B5EF4-FFF2-40B4-BE49-F238E27FC236}">
                <a16:creationId xmlns:a16="http://schemas.microsoft.com/office/drawing/2014/main" id="{D06FB469-F98C-AEC1-D161-30D93FA9F7A6}"/>
              </a:ext>
            </a:extLst>
          </p:cNvPr>
          <p:cNvPicPr>
            <a:picLocks noChangeAspect="1"/>
          </p:cNvPicPr>
          <p:nvPr/>
        </p:nvPicPr>
        <p:blipFill>
          <a:blip r:embed="rId4"/>
          <a:stretch>
            <a:fillRect/>
          </a:stretch>
        </p:blipFill>
        <p:spPr>
          <a:xfrm>
            <a:off x="9544806" y="2726684"/>
            <a:ext cx="2296673" cy="596059"/>
          </a:xfrm>
          <a:prstGeom prst="rect">
            <a:avLst/>
          </a:prstGeom>
        </p:spPr>
      </p:pic>
    </p:spTree>
    <p:extLst>
      <p:ext uri="{BB962C8B-B14F-4D97-AF65-F5344CB8AC3E}">
        <p14:creationId xmlns:p14="http://schemas.microsoft.com/office/powerpoint/2010/main" val="11153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90B4C-20AC-3DCD-F6D3-EAEB7B5EB3B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E208C2-D2F2-D7DD-F85C-EC929165F879}"/>
              </a:ext>
            </a:extLst>
          </p:cNvPr>
          <p:cNvSpPr txBox="1">
            <a:spLocks/>
          </p:cNvSpPr>
          <p:nvPr/>
        </p:nvSpPr>
        <p:spPr>
          <a:xfrm>
            <a:off x="187156" y="578527"/>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Introduction</a:t>
            </a:r>
            <a:endParaRPr lang="en-AT" sz="1400" dirty="0">
              <a:solidFill>
                <a:srgbClr val="1A3A64"/>
              </a:solidFill>
            </a:endParaRPr>
          </a:p>
        </p:txBody>
      </p:sp>
      <p:sp>
        <p:nvSpPr>
          <p:cNvPr id="2" name="TextBox 3">
            <a:extLst>
              <a:ext uri="{FF2B5EF4-FFF2-40B4-BE49-F238E27FC236}">
                <a16:creationId xmlns:a16="http://schemas.microsoft.com/office/drawing/2014/main" id="{18A207AD-5FDB-9580-4D2A-3A22F97B5FBF}"/>
              </a:ext>
            </a:extLst>
          </p:cNvPr>
          <p:cNvSpPr txBox="1"/>
          <p:nvPr/>
        </p:nvSpPr>
        <p:spPr>
          <a:xfrm>
            <a:off x="3383934" y="59318"/>
            <a:ext cx="6852001" cy="492443"/>
          </a:xfrm>
          <a:prstGeom prst="rect">
            <a:avLst/>
          </a:prstGeom>
          <a:noFill/>
        </p:spPr>
        <p:txBody>
          <a:bodyPr wrap="square" lIns="0" tIns="0" rIns="0" bIns="0" rtlCol="0" anchor="ctr">
            <a:spAutoFit/>
          </a:bodyPr>
          <a:lstStyle/>
          <a:p>
            <a:pPr algn="ctr"/>
            <a:r>
              <a:rPr lang="en-US" sz="1600" b="1" dirty="0">
                <a:solidFill>
                  <a:schemeClr val="bg1"/>
                </a:solidFill>
                <a:latin typeface="Arial" panose="020B0604020202020204" pitchFamily="34" charset="0"/>
                <a:cs typeface="Arial" panose="020B0604020202020204" pitchFamily="34" charset="0"/>
              </a:rPr>
              <a:t>Empirical relationship among seismic and fault parameters </a:t>
            </a:r>
            <a:endParaRPr lang="ru-RU" sz="1600"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on the </a:t>
            </a:r>
            <a:r>
              <a:rPr lang="en-US" sz="1600" b="1" dirty="0" err="1">
                <a:solidFill>
                  <a:schemeClr val="bg1"/>
                </a:solidFill>
                <a:latin typeface="Arial" panose="020B0604020202020204" pitchFamily="34" charset="0"/>
                <a:cs typeface="Arial" panose="020B0604020202020204" pitchFamily="34" charset="0"/>
              </a:rPr>
              <a:t>Talysh</a:t>
            </a:r>
            <a:r>
              <a:rPr lang="en-US" sz="1600" b="1" dirty="0">
                <a:solidFill>
                  <a:schemeClr val="bg1"/>
                </a:solidFill>
                <a:latin typeface="Arial" panose="020B0604020202020204" pitchFamily="34" charset="0"/>
                <a:cs typeface="Arial" panose="020B0604020202020204" pitchFamily="34" charset="0"/>
              </a:rPr>
              <a:t> dynamic earthquake zone (southern Azerbaijan)</a:t>
            </a:r>
            <a:endParaRPr lang="en-GB" sz="1600" b="1"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D656F5E4-585E-076C-B7B6-EF5A15DC6B52}"/>
              </a:ext>
            </a:extLst>
          </p:cNvPr>
          <p:cNvSpPr txBox="1"/>
          <p:nvPr/>
        </p:nvSpPr>
        <p:spPr>
          <a:xfrm>
            <a:off x="282077" y="849483"/>
            <a:ext cx="3798000" cy="3662541"/>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The </a:t>
            </a:r>
            <a:r>
              <a:rPr lang="en-US" dirty="0" err="1"/>
              <a:t>Talysh</a:t>
            </a:r>
            <a:r>
              <a:rPr lang="en-US" dirty="0"/>
              <a:t> dynamic earthquake zone, located in southern Azerbaijan along the </a:t>
            </a:r>
            <a:r>
              <a:rPr lang="en-US" dirty="0" err="1"/>
              <a:t>Talysh</a:t>
            </a:r>
            <a:r>
              <a:rPr lang="en-US" dirty="0"/>
              <a:t> Mountains near the Azerbaijan–Iran border, is a region of significant seismotectonic activity. Understanding the relationships between seismic parameters—such as moment magnitude, ground motion, and recurrence intervals—and fault characteristics like length, displacement, and slip rate is crucial for seismic hazard assessment. This study aims to develop empirical scaling relationships specific to this region, providing a foundation for scenario earthquake modeling, risk evaluation, and infrastructure planning. By comparing regional trends with established global models, the study also seeks to identify unique characteristics of the </a:t>
            </a:r>
            <a:r>
              <a:rPr lang="en-US" dirty="0" err="1"/>
              <a:t>Talysh</a:t>
            </a:r>
            <a:r>
              <a:rPr lang="en-US" dirty="0"/>
              <a:t> fault systems.</a:t>
            </a:r>
            <a:endParaRPr lang="de-AT" dirty="0"/>
          </a:p>
        </p:txBody>
      </p:sp>
      <p:sp>
        <p:nvSpPr>
          <p:cNvPr id="13" name="TextBox 3">
            <a:extLst>
              <a:ext uri="{FF2B5EF4-FFF2-40B4-BE49-F238E27FC236}">
                <a16:creationId xmlns:a16="http://schemas.microsoft.com/office/drawing/2014/main" id="{0B56D095-DF7C-7F75-ACDC-26C9BCA82DBD}"/>
              </a:ext>
            </a:extLst>
          </p:cNvPr>
          <p:cNvSpPr txBox="1"/>
          <p:nvPr/>
        </p:nvSpPr>
        <p:spPr>
          <a:xfrm>
            <a:off x="4196997" y="1284764"/>
            <a:ext cx="3940439" cy="3231654"/>
          </a:xfrm>
          <a:prstGeom prst="rect">
            <a:avLst/>
          </a:prstGeom>
          <a:noFill/>
        </p:spPr>
        <p:txBody>
          <a:bodyPr wrap="square" lIns="0" tIns="0" rIns="0" bIns="0">
            <a:spAutoFit/>
          </a:bodyPr>
          <a:lstStyle/>
          <a:p>
            <a:r>
              <a:rPr lang="en-US" sz="1400" dirty="0">
                <a:latin typeface="Arial" panose="020B0604020202020204" pitchFamily="34" charset="0"/>
                <a:cs typeface="Arial" panose="020B0604020202020204" pitchFamily="34" charset="0"/>
              </a:rPr>
              <a:t>A comprehensive dataset was compiled, including historical and instrumental earthquake catalogs, fault geometry data (length, surface displacement and segmentation), and geologic and geodetic information. Statistical analyses were conducted to explore log–linear and multivariate relationships between seismic and fault parameters. Regression techniques, including least-squares methods, were applied to identify scaling trends, while bootstrapping was used to estimate uncertainties. Spatial association of earthquakes to mapped fault segments was verified, and data quality control measures, such as magnitude homogenization, </a:t>
            </a:r>
            <a:r>
              <a:rPr lang="en-US" sz="1400" dirty="0" err="1">
                <a:latin typeface="Arial" panose="020B0604020202020204" pitchFamily="34" charset="0"/>
                <a:cs typeface="Arial" panose="020B0604020202020204" pitchFamily="34" charset="0"/>
              </a:rPr>
              <a:t>declustering</a:t>
            </a:r>
            <a:r>
              <a:rPr lang="en-US" sz="1400" dirty="0">
                <a:latin typeface="Arial" panose="020B0604020202020204" pitchFamily="34" charset="0"/>
                <a:cs typeface="Arial" panose="020B0604020202020204" pitchFamily="34" charset="0"/>
              </a:rPr>
              <a:t> were implemented to ensure reliability.</a:t>
            </a:r>
            <a:endParaRPr lang="ru-RU" sz="14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E3776AC-7BE1-FF02-87E8-E427966902FE}"/>
              </a:ext>
            </a:extLst>
          </p:cNvPr>
          <p:cNvSpPr txBox="1">
            <a:spLocks/>
          </p:cNvSpPr>
          <p:nvPr/>
        </p:nvSpPr>
        <p:spPr>
          <a:xfrm>
            <a:off x="5134719" y="1005101"/>
            <a:ext cx="1675215" cy="289370"/>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latin typeface="Arial" panose="020B0604020202020204" pitchFamily="34" charset="0"/>
                <a:cs typeface="Arial" panose="020B0604020202020204" pitchFamily="34" charset="0"/>
              </a:rPr>
              <a:t>Methods/Data</a:t>
            </a:r>
            <a:endParaRPr lang="en-AT" sz="1400" dirty="0"/>
          </a:p>
        </p:txBody>
      </p:sp>
      <p:sp>
        <p:nvSpPr>
          <p:cNvPr id="9" name="Title 1">
            <a:extLst>
              <a:ext uri="{FF2B5EF4-FFF2-40B4-BE49-F238E27FC236}">
                <a16:creationId xmlns:a16="http://schemas.microsoft.com/office/drawing/2014/main" id="{8A07ACA4-64C2-C205-3708-32A126EF5FD2}"/>
              </a:ext>
            </a:extLst>
          </p:cNvPr>
          <p:cNvSpPr txBox="1">
            <a:spLocks/>
          </p:cNvSpPr>
          <p:nvPr/>
        </p:nvSpPr>
        <p:spPr>
          <a:xfrm>
            <a:off x="9897104" y="795231"/>
            <a:ext cx="1215702" cy="179882"/>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Results</a:t>
            </a:r>
            <a:endParaRPr lang="en-AT" sz="1400" dirty="0">
              <a:solidFill>
                <a:srgbClr val="1A3A64"/>
              </a:solidFill>
            </a:endParaRPr>
          </a:p>
        </p:txBody>
      </p:sp>
      <p:sp>
        <p:nvSpPr>
          <p:cNvPr id="17" name="Title 1">
            <a:extLst>
              <a:ext uri="{FF2B5EF4-FFF2-40B4-BE49-F238E27FC236}">
                <a16:creationId xmlns:a16="http://schemas.microsoft.com/office/drawing/2014/main" id="{5C3E75AC-18B1-A2BB-04BD-778470D271C7}"/>
              </a:ext>
            </a:extLst>
          </p:cNvPr>
          <p:cNvSpPr txBox="1">
            <a:spLocks/>
          </p:cNvSpPr>
          <p:nvPr/>
        </p:nvSpPr>
        <p:spPr>
          <a:xfrm>
            <a:off x="9581858" y="3429000"/>
            <a:ext cx="1637041" cy="453314"/>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solidFill>
                  <a:srgbClr val="1A3A64"/>
                </a:solidFill>
                <a:latin typeface="Arial" panose="020B0604020202020204" pitchFamily="34" charset="0"/>
                <a:cs typeface="Arial" panose="020B0604020202020204" pitchFamily="34" charset="0"/>
              </a:rPr>
              <a:t>Conclusions</a:t>
            </a:r>
            <a:endParaRPr lang="en-AT" sz="1400" b="1" dirty="0">
              <a:solidFill>
                <a:srgbClr val="1A3A64"/>
              </a:solidFill>
            </a:endParaRPr>
          </a:p>
        </p:txBody>
      </p:sp>
      <p:pic>
        <p:nvPicPr>
          <p:cNvPr id="4" name="Picture 3">
            <a:extLst>
              <a:ext uri="{FF2B5EF4-FFF2-40B4-BE49-F238E27FC236}">
                <a16:creationId xmlns:a16="http://schemas.microsoft.com/office/drawing/2014/main" id="{4AA6C8DB-1D6F-056D-6868-50086EE95128}"/>
              </a:ext>
            </a:extLst>
          </p:cNvPr>
          <p:cNvPicPr>
            <a:picLocks noChangeAspect="1"/>
          </p:cNvPicPr>
          <p:nvPr/>
        </p:nvPicPr>
        <p:blipFill>
          <a:blip r:embed="rId3"/>
          <a:stretch>
            <a:fillRect/>
          </a:stretch>
        </p:blipFill>
        <p:spPr>
          <a:xfrm>
            <a:off x="6385953" y="6329976"/>
            <a:ext cx="1751483" cy="429154"/>
          </a:xfrm>
          <a:prstGeom prst="rect">
            <a:avLst/>
          </a:prstGeom>
        </p:spPr>
      </p:pic>
      <p:sp>
        <p:nvSpPr>
          <p:cNvPr id="27" name="TextBox 3">
            <a:extLst>
              <a:ext uri="{FF2B5EF4-FFF2-40B4-BE49-F238E27FC236}">
                <a16:creationId xmlns:a16="http://schemas.microsoft.com/office/drawing/2014/main" id="{32B0EAC0-7646-40F0-8F81-5A6D6E5975F4}"/>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This presentation has been generated for illustration purposes only</a:t>
            </a:r>
          </a:p>
        </p:txBody>
      </p:sp>
      <p:sp>
        <p:nvSpPr>
          <p:cNvPr id="22" name="Title 1">
            <a:extLst>
              <a:ext uri="{FF2B5EF4-FFF2-40B4-BE49-F238E27FC236}">
                <a16:creationId xmlns:a16="http://schemas.microsoft.com/office/drawing/2014/main" id="{EB30256C-CD68-4877-8F0C-E9C446941CB5}"/>
              </a:ext>
            </a:extLst>
          </p:cNvPr>
          <p:cNvSpPr txBox="1">
            <a:spLocks/>
          </p:cNvSpPr>
          <p:nvPr/>
        </p:nvSpPr>
        <p:spPr>
          <a:xfrm>
            <a:off x="11379201" y="855554"/>
            <a:ext cx="812800" cy="231675"/>
          </a:xfrm>
          <a:prstGeom prst="rect">
            <a:avLst/>
          </a:prstGeom>
        </p:spPr>
        <p:txBody>
          <a:bodyPr lIns="0" tIns="0" rIns="0" bIns="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a:latin typeface="Arial" panose="020B0604020202020204" pitchFamily="34" charset="0"/>
                <a:cs typeface="Arial" panose="020B0604020202020204" pitchFamily="34" charset="0"/>
              </a:rPr>
              <a:t>P1.2-101</a:t>
            </a:r>
            <a:endParaRPr lang="ru-RU" sz="1400" b="1" dirty="0">
              <a:latin typeface="Arial" panose="020B0604020202020204" pitchFamily="34" charset="0"/>
              <a:cs typeface="Arial" panose="020B0604020202020204" pitchFamily="34" charset="0"/>
            </a:endParaRPr>
          </a:p>
        </p:txBody>
      </p:sp>
      <p:sp>
        <p:nvSpPr>
          <p:cNvPr id="23" name="TextBox 3">
            <a:extLst>
              <a:ext uri="{FF2B5EF4-FFF2-40B4-BE49-F238E27FC236}">
                <a16:creationId xmlns:a16="http://schemas.microsoft.com/office/drawing/2014/main" id="{A5260B1C-28A8-4F56-8A13-E6BFD7D0CBDB}"/>
              </a:ext>
            </a:extLst>
          </p:cNvPr>
          <p:cNvSpPr txBox="1"/>
          <p:nvPr/>
        </p:nvSpPr>
        <p:spPr>
          <a:xfrm>
            <a:off x="4020458" y="679992"/>
            <a:ext cx="4116978" cy="344862"/>
          </a:xfrm>
          <a:prstGeom prst="rect">
            <a:avLst/>
          </a:prstGeom>
          <a:noFill/>
        </p:spPr>
        <p:txBody>
          <a:bodyPr wrap="square" lIns="0" tIns="0" rIns="0" bIns="0" rtlCol="0" anchor="ctr">
            <a:noAutofit/>
          </a:bodyPr>
          <a:lstStyle/>
          <a:p>
            <a:r>
              <a:rPr lang="en-US" sz="1200" b="1" dirty="0">
                <a:latin typeface="Arial" panose="020B0604020202020204" pitchFamily="34" charset="0"/>
                <a:cs typeface="Arial" panose="020B0604020202020204" pitchFamily="34" charset="0"/>
              </a:rPr>
              <a:t>Aliyev M.M., Aliyev Y.N., Babayev G.R, </a:t>
            </a:r>
            <a:r>
              <a:rPr lang="en-US" sz="1200" b="1" dirty="0" err="1">
                <a:latin typeface="Arial" panose="020B0604020202020204" pitchFamily="34" charset="0"/>
                <a:cs typeface="Arial" panose="020B0604020202020204" pitchFamily="34" charset="0"/>
              </a:rPr>
              <a:t>Ismayuil-zade</a:t>
            </a:r>
            <a:r>
              <a:rPr lang="en-US" sz="1200" b="1" dirty="0">
                <a:latin typeface="Arial" panose="020B0604020202020204" pitchFamily="34" charset="0"/>
                <a:cs typeface="Arial" panose="020B0604020202020204" pitchFamily="34" charset="0"/>
              </a:rPr>
              <a:t> T.T. </a:t>
            </a:r>
            <a:endParaRPr lang="ru-RU" sz="1200" b="1" dirty="0">
              <a:latin typeface="Arial" panose="020B0604020202020204" pitchFamily="34" charset="0"/>
              <a:cs typeface="Arial" panose="020B0604020202020204" pitchFamily="34" charset="0"/>
            </a:endParaRPr>
          </a:p>
          <a:p>
            <a:pPr algn="ctr"/>
            <a:r>
              <a:rPr lang="en-GB" sz="1200" b="1" dirty="0">
                <a:solidFill>
                  <a:srgbClr val="1A3A64"/>
                </a:solidFill>
                <a:latin typeface="Arial" panose="020B0604020202020204" pitchFamily="34" charset="0"/>
                <a:cs typeface="Arial" panose="020B0604020202020204" pitchFamily="34" charset="0"/>
              </a:rPr>
              <a:t> </a:t>
            </a:r>
            <a:endParaRPr lang="en-US" sz="1200" b="1" dirty="0">
              <a:solidFill>
                <a:srgbClr val="1A3A64"/>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C2AF9085-8B08-4B64-BB1D-DE919875EA6A}"/>
              </a:ext>
            </a:extLst>
          </p:cNvPr>
          <p:cNvSpPr/>
          <p:nvPr/>
        </p:nvSpPr>
        <p:spPr>
          <a:xfrm>
            <a:off x="8254356" y="1087229"/>
            <a:ext cx="6096000" cy="2462213"/>
          </a:xfrm>
          <a:prstGeom prst="rect">
            <a:avLst/>
          </a:prstGeom>
        </p:spPr>
        <p:txBody>
          <a:bodyPr>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The study identified clear correlations between moment magnitude (Mw) and fault length and displacement, indicating that longer and more active faults tend to produce larger earthquakes. Recurrence intervals were inversely related to slip rates, consistent with general tectonic principles, though local variations reflect structural complexity and segmentation in the </a:t>
            </a:r>
            <a:r>
              <a:rPr lang="en-US" sz="1400" dirty="0" err="1">
                <a:latin typeface="Arial" panose="020B0604020202020204" pitchFamily="34" charset="0"/>
                <a:ea typeface="Calibri" panose="020F0502020204030204" pitchFamily="34" charset="0"/>
                <a:cs typeface="Arial" panose="020B0604020202020204" pitchFamily="34" charset="0"/>
              </a:rPr>
              <a:t>Talysh</a:t>
            </a:r>
            <a:r>
              <a:rPr lang="en-US" sz="1400" dirty="0">
                <a:latin typeface="Arial" panose="020B0604020202020204" pitchFamily="34" charset="0"/>
                <a:ea typeface="Calibri" panose="020F0502020204030204" pitchFamily="34" charset="0"/>
                <a:cs typeface="Arial" panose="020B0604020202020204" pitchFamily="34" charset="0"/>
              </a:rPr>
              <a:t> zone. These empirical relationships, while broadly aligned with global trends, reveal distinct regional patterns likely influenced by compressional and </a:t>
            </a:r>
            <a:r>
              <a:rPr lang="en-US" sz="1400" dirty="0" err="1">
                <a:latin typeface="Arial" panose="020B0604020202020204" pitchFamily="34" charset="0"/>
                <a:ea typeface="Calibri" panose="020F0502020204030204" pitchFamily="34" charset="0"/>
                <a:cs typeface="Arial" panose="020B0604020202020204" pitchFamily="34" charset="0"/>
              </a:rPr>
              <a:t>transpressional</a:t>
            </a:r>
            <a:r>
              <a:rPr lang="en-US" sz="1400" dirty="0">
                <a:latin typeface="Arial" panose="020B0604020202020204" pitchFamily="34" charset="0"/>
                <a:ea typeface="Calibri" panose="020F0502020204030204" pitchFamily="34" charset="0"/>
                <a:cs typeface="Arial" panose="020B0604020202020204" pitchFamily="34" charset="0"/>
              </a:rPr>
              <a:t> tectonics, fault geometry, and lithologic contrasts. Illustrative figures show log–linear scaling for Mw versus fault length and displacement, and recurrence intervals versus slip rates, highlighting both the trends and scatter inherent to natural systems.</a:t>
            </a:r>
            <a:endParaRPr lang="ru-RU" sz="1400" dirty="0">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D854BA2F-F0F0-44D9-9AEB-FB7BD7F68A47}"/>
              </a:ext>
            </a:extLst>
          </p:cNvPr>
          <p:cNvSpPr/>
          <p:nvPr/>
        </p:nvSpPr>
        <p:spPr>
          <a:xfrm>
            <a:off x="8341889" y="3701731"/>
            <a:ext cx="4116978" cy="3108543"/>
          </a:xfrm>
          <a:prstGeom prst="rect">
            <a:avLst/>
          </a:prstGeom>
        </p:spPr>
        <p:txBody>
          <a:bodyPr wrap="square">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Empirical relationships derived for the </a:t>
            </a:r>
            <a:r>
              <a:rPr lang="en-US" sz="1400" dirty="0" err="1">
                <a:latin typeface="Arial" panose="020B0604020202020204" pitchFamily="34" charset="0"/>
                <a:ea typeface="Calibri" panose="020F0502020204030204" pitchFamily="34" charset="0"/>
                <a:cs typeface="Arial" panose="020B0604020202020204" pitchFamily="34" charset="0"/>
              </a:rPr>
              <a:t>Talysh</a:t>
            </a:r>
            <a:r>
              <a:rPr lang="en-US" sz="1400" dirty="0">
                <a:latin typeface="Arial" panose="020B0604020202020204" pitchFamily="34" charset="0"/>
                <a:ea typeface="Calibri" panose="020F0502020204030204" pitchFamily="34" charset="0"/>
                <a:cs typeface="Arial" panose="020B0604020202020204" pitchFamily="34" charset="0"/>
              </a:rPr>
              <a:t> dynamic earthquake zone provide a practical basis for regional seismic hazard assessment and scenario earthquake modeling. These findings facilitate more accurate estimation of potential earthquake magnitudes, recurrence times, and fault behavior. Future work should incorporate refined </a:t>
            </a:r>
            <a:r>
              <a:rPr lang="en-US" sz="1400" dirty="0" err="1">
                <a:latin typeface="Arial" panose="020B0604020202020204" pitchFamily="34" charset="0"/>
                <a:ea typeface="Calibri" panose="020F0502020204030204" pitchFamily="34" charset="0"/>
                <a:cs typeface="Arial" panose="020B0604020202020204" pitchFamily="34" charset="0"/>
              </a:rPr>
              <a:t>paleoseismic</a:t>
            </a:r>
            <a:r>
              <a:rPr lang="en-US" sz="1400" dirty="0">
                <a:latin typeface="Arial" panose="020B0604020202020204" pitchFamily="34" charset="0"/>
                <a:ea typeface="Calibri" panose="020F0502020204030204" pitchFamily="34" charset="0"/>
                <a:cs typeface="Arial" panose="020B0604020202020204" pitchFamily="34" charset="0"/>
              </a:rPr>
              <a:t> and geodetic data, improve slip-rate constraints, and expand the earthquake catalog to enhance predictive capability. Integration of these relationships into probabilistic and deterministic hazard models will improve regional earthquake preparedness, risk mitigation, and infrastructure resilience.</a:t>
            </a:r>
            <a:endParaRPr lang="ru-RU" sz="1400" dirty="0">
              <a:latin typeface="Arial" panose="020B0604020202020204" pitchFamily="34" charset="0"/>
              <a:cs typeface="Arial" panose="020B0604020202020204" pitchFamily="34" charset="0"/>
            </a:endParaRPr>
          </a:p>
        </p:txBody>
      </p:sp>
      <p:pic>
        <p:nvPicPr>
          <p:cNvPr id="26" name="Рисунок 25">
            <a:extLst>
              <a:ext uri="{FF2B5EF4-FFF2-40B4-BE49-F238E27FC236}">
                <a16:creationId xmlns:a16="http://schemas.microsoft.com/office/drawing/2014/main" id="{268373F1-F01F-4F37-8D7D-C9357EB33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540" y="4559574"/>
            <a:ext cx="1886514" cy="1727246"/>
          </a:xfrm>
          <a:prstGeom prst="rect">
            <a:avLst/>
          </a:prstGeom>
        </p:spPr>
      </p:pic>
      <p:pic>
        <p:nvPicPr>
          <p:cNvPr id="28" name="Рисунок 27">
            <a:extLst>
              <a:ext uri="{FF2B5EF4-FFF2-40B4-BE49-F238E27FC236}">
                <a16:creationId xmlns:a16="http://schemas.microsoft.com/office/drawing/2014/main" id="{FABE2609-4092-471C-BA33-1A29AD32A6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8180" y="4605660"/>
            <a:ext cx="1933987" cy="1741645"/>
          </a:xfrm>
          <a:prstGeom prst="rect">
            <a:avLst/>
          </a:prstGeom>
        </p:spPr>
      </p:pic>
      <p:pic>
        <p:nvPicPr>
          <p:cNvPr id="10" name="Рисунок 9">
            <a:extLst>
              <a:ext uri="{FF2B5EF4-FFF2-40B4-BE49-F238E27FC236}">
                <a16:creationId xmlns:a16="http://schemas.microsoft.com/office/drawing/2014/main" id="{05BA153E-DDA7-4FAA-8608-C875A4D681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2084" y="4453251"/>
            <a:ext cx="2135084" cy="2046464"/>
          </a:xfrm>
          <a:prstGeom prst="rect">
            <a:avLst/>
          </a:prstGeom>
        </p:spPr>
      </p:pic>
      <p:pic>
        <p:nvPicPr>
          <p:cNvPr id="12" name="Рисунок 11">
            <a:extLst>
              <a:ext uri="{FF2B5EF4-FFF2-40B4-BE49-F238E27FC236}">
                <a16:creationId xmlns:a16="http://schemas.microsoft.com/office/drawing/2014/main" id="{693B4213-6299-4474-B373-CA05C6AD43A6}"/>
              </a:ext>
            </a:extLst>
          </p:cNvPr>
          <p:cNvPicPr>
            <a:picLocks noChangeAspect="1"/>
          </p:cNvPicPr>
          <p:nvPr/>
        </p:nvPicPr>
        <p:blipFill>
          <a:blip r:embed="rId7"/>
          <a:stretch>
            <a:fillRect/>
          </a:stretch>
        </p:blipFill>
        <p:spPr>
          <a:xfrm>
            <a:off x="166508" y="4605660"/>
            <a:ext cx="2299462" cy="1673813"/>
          </a:xfrm>
          <a:prstGeom prst="rect">
            <a:avLst/>
          </a:prstGeom>
        </p:spPr>
      </p:pic>
    </p:spTree>
    <p:extLst>
      <p:ext uri="{BB962C8B-B14F-4D97-AF65-F5344CB8AC3E}">
        <p14:creationId xmlns:p14="http://schemas.microsoft.com/office/powerpoint/2010/main" val="26784559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TER Template_visual dr 26_250609" id="{B1F6B71B-FEA1-4E41-B25E-FFAFBBD1640C}" vid="{76F54DD8-8782-4B54-B260-E4E227B941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C10656680304EA4A371A737EC296E" ma:contentTypeVersion="13" ma:contentTypeDescription="Create a new document." ma:contentTypeScope="" ma:versionID="11f42e4868807888b35289107d1404d8">
  <xsd:schema xmlns:xsd="http://www.w3.org/2001/XMLSchema" xmlns:xs="http://www.w3.org/2001/XMLSchema" xmlns:p="http://schemas.microsoft.com/office/2006/metadata/properties" xmlns:ns2="dee43835-892f-4438-b97f-a194acad537d" xmlns:ns3="92ea592d-9254-4852-90b7-7d20b5286f68" targetNamespace="http://schemas.microsoft.com/office/2006/metadata/properties" ma:root="true" ma:fieldsID="a733c18ec0ca6fc540137f3b391bd7b8" ns2:_="" ns3:_="">
    <xsd:import namespace="dee43835-892f-4438-b97f-a194acad537d"/>
    <xsd:import namespace="92ea592d-9254-4852-90b7-7d20b5286f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43835-892f-4438-b97f-a194acad5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a592d-9254-4852-90b7-7d20b5286f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4da7c0-8a0d-42fa-a26f-7bb62f36dfe9}" ma:internalName="TaxCatchAll" ma:showField="CatchAllData" ma:web="92ea592d-9254-4852-90b7-7d20b5286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e43835-892f-4438-b97f-a194acad537d">
      <Terms xmlns="http://schemas.microsoft.com/office/infopath/2007/PartnerControls"/>
    </lcf76f155ced4ddcb4097134ff3c332f>
    <TaxCatchAll xmlns="92ea592d-9254-4852-90b7-7d20b5286f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9B3A1-0342-4164-BC40-00BFCA257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e43835-892f-4438-b97f-a194acad537d"/>
    <ds:schemaRef ds:uri="92ea592d-9254-4852-90b7-7d20b5286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661AFE-A0D9-40C8-858B-22DCD61367BE}">
  <ds:schemaRef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5a04fe74-c1d3-4bbb-b483-e7f84b54f361"/>
    <ds:schemaRef ds:uri="http://purl.org/dc/elements/1.1/"/>
    <ds:schemaRef ds:uri="dee43835-892f-4438-b97f-a194acad537d"/>
    <ds:schemaRef ds:uri="92ea592d-9254-4852-90b7-7d20b5286f68"/>
  </ds:schemaRefs>
</ds:datastoreItem>
</file>

<file path=customXml/itemProps3.xml><?xml version="1.0" encoding="utf-8"?>
<ds:datastoreItem xmlns:ds="http://schemas.openxmlformats.org/officeDocument/2006/customXml" ds:itemID="{631B2391-BB47-4844-8BD8-08DE9757A500}">
  <ds:schemaRefs>
    <ds:schemaRef ds:uri="http://schemas.microsoft.com/sharepoint/v3/contenttype/forms"/>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E-POSTER Template_visual dr 26_250609</Template>
  <TotalTime>502</TotalTime>
  <Words>629</Words>
  <Application>Microsoft Office PowerPoint</Application>
  <PresentationFormat>Широкоэкранный</PresentationFormat>
  <Paragraphs>26</Paragraphs>
  <Slides>2</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vt:i4>
      </vt:variant>
    </vt:vector>
  </HeadingPairs>
  <TitlesOfParts>
    <vt:vector size="6" baseType="lpstr">
      <vt:lpstr>Aptos</vt:lpstr>
      <vt:lpstr>Aptos Display</vt:lpstr>
      <vt:lpstr>Arial</vt:lpstr>
      <vt:lpstr>Office</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HASSANI Hossein</dc:creator>
  <cp:lastModifiedBy>Пользователь</cp:lastModifiedBy>
  <cp:revision>42</cp:revision>
  <dcterms:created xsi:type="dcterms:W3CDTF">2025-06-09T12:44:39Z</dcterms:created>
  <dcterms:modified xsi:type="dcterms:W3CDTF">2025-08-30T20:49:44Z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0x01010032AC10656680304EA4A371A737EC296E</vt:lpwstr>
  </property>
  <property fmtid="{D5CDD505-2E9C-101B-9397-08002B2CF9AE}" pid="3" name="MediaServiceImageTags">
    <vt:lpwstr/>
  </property>
</Properties>
</file>