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" id="{AEE808F0-5C8D-41E2-A7EE-1297103FB202}">
          <p14:sldIdLst>
            <p14:sldId id="257"/>
          </p14:sldIdLst>
        </p14:section>
        <p14:section name="Presentation Slides" id="{7FF95B58-103F-4172-A696-3BF92E4B71C9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7"/>
            <p14:sldId id="266"/>
            <p14:sldId id="268"/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49" autoAdjust="0"/>
    <p:restoredTop sz="94673"/>
  </p:normalViewPr>
  <p:slideViewPr>
    <p:cSldViewPr snapToGrid="0">
      <p:cViewPr>
        <p:scale>
          <a:sx n="102" d="100"/>
          <a:sy n="102" d="100"/>
        </p:scale>
        <p:origin x="86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D23BF5-46BD-9DBE-1C6D-5A7EFFE9B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50D1AB6-B744-DD00-7F3C-881D17FD3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8DAAAA-CCFB-F37D-5885-F81545E3B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24.08.25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C9D509-C1CA-C3B8-C628-980205723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B89195-0134-A781-83CE-429363D83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0415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01CDD-443A-9532-4CAE-0358767FE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2907BCB-80CD-8BC8-CC71-16EDB345F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749D3F-99DF-2D31-5492-9EB5EEA2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24.08.25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C77142-D02D-2D50-9017-F8A02D164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8D10D5-E826-5792-3E41-B740161E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495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5CC6A66-1B66-5709-BDBF-BCF964A84C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444BB28-4703-7856-67D9-348FF8245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2E29B9-163A-C1ED-5CAD-611C34F22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24.08.25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3A47E3-8246-AD91-00A8-4636FDF28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B1B949-3646-1E8F-42A3-05810003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126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F111B0-06A6-0424-6DDE-6EBB8794B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9AB170-4014-9B3F-699B-6E6CA4E94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A78585-523B-DBF3-0F8D-1668A4F7C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24.08.25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E1FE9A-3B2E-11A9-FB00-EF0D7A3E1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7FC6C5-7752-05CE-1DD9-140E254E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178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74DE73-0346-C945-A258-3A9BDC391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81640A-15F9-FF8C-3D79-D2565577E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E75B4D-E9C2-C666-487E-F32E37AC5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24.08.25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28193E-CAC3-B0ED-898B-B51CA005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BCBA56-7CAF-0339-452D-8A5BBAC9B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985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939CE-232B-9D48-0380-28FFD22A1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D10461-8D1E-457A-FD38-EE00E5AB4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0F8FAD-FE5B-FA84-775E-1F87A14B6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659F109-4452-20B7-F773-47A4C0594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24.08.25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3EFD5D-C147-F2EB-BAE1-464D7E07C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81D551-DC88-DDB1-ABE7-990D12191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347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97F86E-D0A4-E1B5-F5B5-F5D4A8E0F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F0B812-640A-22BA-D135-A299CC1BA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A911307-A5EC-9EBA-C771-083A7E340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9741BA-19A9-73A9-2CC3-86803F2BD2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B7E4EFA-AC59-9815-CEEB-74434EB7FC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8DD75B4-D404-BA05-0580-B1E9B1237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24.08.25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A69E446-7EF1-3B6A-F753-206EA3966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FB22566-EAEC-D0D0-8C2C-04229BF9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802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046807-C92C-8EC9-2121-4FF26D56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5A679CB-5D50-CDCF-3C32-58C0F7B50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24.08.25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F6C1F5-5C85-ED8A-A819-36DB929F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8EE343-CD2C-E51E-59DD-2EB5C50D1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088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9CFDCC6-79D4-40CF-8922-94D0913D7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24.08.25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A809B21-F7A8-0AE5-59F4-34208F94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A8E158-1BE1-D01D-DA65-1557D377B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203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53D3A5-889B-3DCB-41B7-6F7F5E22C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9CCB88-A8C5-8CB8-B235-14AFD0E7E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5DB5310-7442-DC81-2A8A-9C83BE6B3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1EF56B-8DB6-6FE6-DCC5-8397E1E1C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24.08.25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A63746-6A27-D8F8-7970-89B130146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CE8C240-6B0B-B6CE-7C09-9BF0EE91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418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B7EBF6-3D41-A9E3-6EEC-CB6C98FAE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0EF12A5-DDF7-27FF-D368-B9A8B8155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0D5EEC-B584-6A8F-6E2E-3BFE5DDE8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85B7841-554A-45D4-3D6E-0E0423E97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24.08.25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B5451FA-34C2-7DAD-F29B-B7637B54C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C857089-400A-B9FF-1C18-2506707C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545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1FB6B71-BED9-9ED3-CFE3-38F771B1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2A3BE1-6255-C93F-6150-CB1D41CE8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5E424F-E755-B117-6853-939E60BCC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65E5E8-FBB2-4D35-9F84-1E9D6EC9AF06}" type="datetimeFigureOut">
              <a:rPr lang="de-AT" smtClean="0"/>
              <a:t>24.08.25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6D9248-831B-6DE5-F510-642AEA42F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E51F6C-30A3-F9B5-6DFC-1D9FDC76A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0636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s://lh5.googleusercontent.com/2TOKmtkoha8eV1TIySNblgMySAoWitFMINqy3mzxm_1gCqOE9zbekLSkD5anG4zasNdqhz5sX_xCPOgpHYW1Rm3UthMKGPeTYxwLAvVEbDRISOZjwPrzw6HnlePMt1Sbncb6K0_o8mKSDQaKMtu-VM4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, Diagramm, Reihe enthält.&#10;&#10;KI-generierte Inhalte können fehlerhaft sein.">
            <a:extLst>
              <a:ext uri="{FF2B5EF4-FFF2-40B4-BE49-F238E27FC236}">
                <a16:creationId xmlns:a16="http://schemas.microsoft.com/office/drawing/2014/main" id="{B46A55D0-1560-2548-D447-9E9D92604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A1764533-22B5-B809-94FA-CC98AC8F67BC}"/>
              </a:ext>
            </a:extLst>
          </p:cNvPr>
          <p:cNvSpPr txBox="1"/>
          <p:nvPr/>
        </p:nvSpPr>
        <p:spPr>
          <a:xfrm>
            <a:off x="812800" y="3126445"/>
            <a:ext cx="8808088" cy="81356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Guanning Pang</a:t>
            </a:r>
            <a:endParaRPr lang="en-GB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B21AED0-F95A-564C-E4F0-DAB66D727FD1}"/>
              </a:ext>
            </a:extLst>
          </p:cNvPr>
          <p:cNvSpPr txBox="1"/>
          <p:nvPr/>
        </p:nvSpPr>
        <p:spPr>
          <a:xfrm>
            <a:off x="2632730" y="3835015"/>
            <a:ext cx="4720571" cy="618214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de-DE"/>
            </a:defPPr>
            <a:lvl1pPr>
              <a:defRPr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1400" noProof="0" dirty="0"/>
              <a:t>Assistant Professor / University of Science and Technology of China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DBDEFE3-EB86-C691-EB18-BE02B46B0FD6}"/>
              </a:ext>
            </a:extLst>
          </p:cNvPr>
          <p:cNvSpPr txBox="1"/>
          <p:nvPr/>
        </p:nvSpPr>
        <p:spPr>
          <a:xfrm>
            <a:off x="2632730" y="4764720"/>
            <a:ext cx="698815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Date: 08 Sep 2025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3CB8FB0D-2BD9-3E2B-CF27-130FA014D816}"/>
              </a:ext>
            </a:extLst>
          </p:cNvPr>
          <p:cNvSpPr txBox="1"/>
          <p:nvPr/>
        </p:nvSpPr>
        <p:spPr>
          <a:xfrm>
            <a:off x="812799" y="2379870"/>
            <a:ext cx="8808088" cy="74657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Earth’s Inner Core Fine-scale Heterogeneity and Temporal Changes using IMS arrays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4C91EA-B2E6-7A41-CA7D-C369541C97BD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050" b="1" noProof="0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1.2-510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9EF939-F213-F82F-8B92-F838284B3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301" y="2847159"/>
            <a:ext cx="2194560" cy="219456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232196EE-AF3E-EA9A-6029-DD6C034BA1D2}"/>
              </a:ext>
            </a:extLst>
          </p:cNvPr>
          <p:cNvSpPr txBox="1"/>
          <p:nvPr/>
        </p:nvSpPr>
        <p:spPr>
          <a:xfrm>
            <a:off x="812800" y="5905504"/>
            <a:ext cx="8808088" cy="81356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Collaborators:</a:t>
            </a:r>
            <a:r>
              <a:rPr lang="en-GB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Keith Koper; Sin-Mei Wu; Wei Wang; Ruoyan Wang; John Vidale </a:t>
            </a:r>
          </a:p>
        </p:txBody>
      </p:sp>
    </p:spTree>
    <p:extLst>
      <p:ext uri="{BB962C8B-B14F-4D97-AF65-F5344CB8AC3E}">
        <p14:creationId xmlns:p14="http://schemas.microsoft.com/office/powerpoint/2010/main" val="2883142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43E48-98B8-3AB4-EDAF-B48A394ED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55DEDB-7BD5-DF81-A70F-6C8DAEB74098}"/>
              </a:ext>
            </a:extLst>
          </p:cNvPr>
          <p:cNvSpPr/>
          <p:nvPr/>
        </p:nvSpPr>
        <p:spPr>
          <a:xfrm>
            <a:off x="1389392" y="1546590"/>
            <a:ext cx="10101567" cy="3911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595C49F-4D00-8AD6-4374-9676AD14F626}"/>
              </a:ext>
            </a:extLst>
          </p:cNvPr>
          <p:cNvSpPr txBox="1">
            <a:spLocks/>
          </p:cNvSpPr>
          <p:nvPr/>
        </p:nvSpPr>
        <p:spPr>
          <a:xfrm>
            <a:off x="160019" y="1066807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 core delayed nucleation and two-step growth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D03B971-E870-AE7F-5178-C5027646DFCA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6FCED69A-61E6-1A61-D5E3-D38FC5CBE4A2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Earth’s Inner Core Fine-Scale Heterogeneity and Temporal Changes using IMS arrays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98F6BE5-252B-7845-D277-3C199F016843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050" b="1" noProof="0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1.2-510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4C8444-6C7F-0F69-755F-0E9D9D1D1AFD}"/>
              </a:ext>
            </a:extLst>
          </p:cNvPr>
          <p:cNvSpPr txBox="1"/>
          <p:nvPr/>
        </p:nvSpPr>
        <p:spPr>
          <a:xfrm>
            <a:off x="160019" y="6488668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 et al. (2023)</a:t>
            </a:r>
          </a:p>
        </p:txBody>
      </p:sp>
      <p:sp>
        <p:nvSpPr>
          <p:cNvPr id="14" name="Textfeld 4">
            <a:extLst>
              <a:ext uri="{FF2B5EF4-FFF2-40B4-BE49-F238E27FC236}">
                <a16:creationId xmlns:a16="http://schemas.microsoft.com/office/drawing/2014/main" id="{76209573-8521-AC20-DACF-76457D0EE5D8}"/>
              </a:ext>
            </a:extLst>
          </p:cNvPr>
          <p:cNvSpPr txBox="1"/>
          <p:nvPr/>
        </p:nvSpPr>
        <p:spPr>
          <a:xfrm>
            <a:off x="1624076" y="5714993"/>
            <a:ext cx="9767823" cy="56296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Inner core nucleation was delayed by ~</a:t>
            </a:r>
            <a:r>
              <a:rPr lang="en-GB" b="1" dirty="0"/>
              <a:t>0.07–0.12 𝝉</a:t>
            </a:r>
            <a:r>
              <a:rPr lang="en-GB" b="1" baseline="-25000" dirty="0" err="1"/>
              <a:t>ic</a:t>
            </a:r>
            <a:r>
              <a:rPr lang="en-GB" dirty="0"/>
              <a:t>, supercooling </a:t>
            </a:r>
            <a:r>
              <a:rPr lang="en-GB" b="1" dirty="0"/>
              <a:t>20–30 K</a:t>
            </a:r>
          </a:p>
          <a:p>
            <a:pPr>
              <a:lnSpc>
                <a:spcPct val="200000"/>
              </a:lnSpc>
            </a:pPr>
            <a:endParaRPr lang="en-GB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96A6BA-EADF-6A86-B0B3-9914EC194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884" y="1841500"/>
            <a:ext cx="4445000" cy="317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2C3F1E-BF87-9C42-76FE-4896BF80D7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445"/>
          <a:stretch/>
        </p:blipFill>
        <p:spPr>
          <a:xfrm>
            <a:off x="1624077" y="1602388"/>
            <a:ext cx="4572000" cy="38311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ADE020-9C42-8FF3-D100-10EE03DC9BF1}"/>
              </a:ext>
            </a:extLst>
          </p:cNvPr>
          <p:cNvSpPr txBox="1"/>
          <p:nvPr/>
        </p:nvSpPr>
        <p:spPr>
          <a:xfrm>
            <a:off x="3364160" y="2042828"/>
            <a:ext cx="1725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 steady growth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FDFAD08A-F43D-071D-A4AE-2E822603BA6F}"/>
              </a:ext>
            </a:extLst>
          </p:cNvPr>
          <p:cNvSpPr/>
          <p:nvPr/>
        </p:nvSpPr>
        <p:spPr>
          <a:xfrm rot="5400000">
            <a:off x="2352058" y="3606292"/>
            <a:ext cx="182880" cy="256032"/>
          </a:xfrm>
          <a:prstGeom prst="leftBrace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7D46DA-B543-1B7A-C81F-B7D4411AD5EF}"/>
              </a:ext>
            </a:extLst>
          </p:cNvPr>
          <p:cNvSpPr txBox="1"/>
          <p:nvPr/>
        </p:nvSpPr>
        <p:spPr>
          <a:xfrm>
            <a:off x="2252209" y="2503172"/>
            <a:ext cx="1608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 supercooling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699981E-4F50-FB5D-37D6-F8CAAADC3DB4}"/>
              </a:ext>
            </a:extLst>
          </p:cNvPr>
          <p:cNvCxnSpPr>
            <a:cxnSpLocks/>
          </p:cNvCxnSpPr>
          <p:nvPr/>
        </p:nvCxnSpPr>
        <p:spPr>
          <a:xfrm flipH="1">
            <a:off x="2439666" y="2841726"/>
            <a:ext cx="366533" cy="801144"/>
          </a:xfrm>
          <a:prstGeom prst="straightConnector1">
            <a:avLst/>
          </a:prstGeom>
          <a:ln w="22225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320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96E00-AB39-C9FC-763C-1381B7E53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E413F4D-6A32-7925-D7D1-388BAA9F0856}"/>
              </a:ext>
            </a:extLst>
          </p:cNvPr>
          <p:cNvSpPr txBox="1">
            <a:spLocks/>
          </p:cNvSpPr>
          <p:nvPr/>
        </p:nvSpPr>
        <p:spPr>
          <a:xfrm>
            <a:off x="160019" y="1066807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 core temporal change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FAF7040-C583-951D-D3AB-9F8127F9B1D2}"/>
              </a:ext>
            </a:extLst>
          </p:cNvPr>
          <p:cNvSpPr txBox="1"/>
          <p:nvPr/>
        </p:nvSpPr>
        <p:spPr>
          <a:xfrm>
            <a:off x="1543474" y="1317638"/>
            <a:ext cx="10970259" cy="131119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Decadal-scale changes have been observed in the inner core seismic waveform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noProof="0" dirty="0"/>
              <a:t>Inner core </a:t>
            </a:r>
            <a:r>
              <a:rPr lang="en-GB" noProof="0" dirty="0" err="1"/>
              <a:t>superrotation</a:t>
            </a:r>
            <a:r>
              <a:rPr lang="en-GB" noProof="0" dirty="0"/>
              <a:t> Vs. Non-rotational changes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A19EE56-198F-1BA5-3DA6-F9729BDFB2FE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87CA17AE-EF73-7440-4563-F29A1C38B39A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Earth’s Inner Core Fine-Scale Heterogeneity and Temporal Changes using IMS arrays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15F646D-AF13-668F-6AD8-C7C6E73F8346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050" b="1" noProof="0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1.2-510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EDD8CD-6B69-42DC-2EEA-8DB5B3C195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456" b="63700"/>
          <a:stretch/>
        </p:blipFill>
        <p:spPr>
          <a:xfrm>
            <a:off x="1511888" y="3128306"/>
            <a:ext cx="10208526" cy="3657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FD2A5A-E1E1-D730-BE4E-3735408E69FC}"/>
              </a:ext>
            </a:extLst>
          </p:cNvPr>
          <p:cNvSpPr txBox="1"/>
          <p:nvPr/>
        </p:nvSpPr>
        <p:spPr>
          <a:xfrm>
            <a:off x="3369733" y="2649920"/>
            <a:ext cx="6748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Intermittent changes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inner core PKIKP coda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D582E5-003D-1EE7-C00C-B05968DB052B}"/>
              </a:ext>
            </a:extLst>
          </p:cNvPr>
          <p:cNvSpPr txBox="1"/>
          <p:nvPr/>
        </p:nvSpPr>
        <p:spPr>
          <a:xfrm>
            <a:off x="0" y="6488668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 &amp; Koper (2022)</a:t>
            </a:r>
          </a:p>
        </p:txBody>
      </p:sp>
    </p:spTree>
    <p:extLst>
      <p:ext uri="{BB962C8B-B14F-4D97-AF65-F5344CB8AC3E}">
        <p14:creationId xmlns:p14="http://schemas.microsoft.com/office/powerpoint/2010/main" val="788903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D682A-6D33-39CB-C47C-F520D9750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88B66E-EE5D-A4F9-10FD-7D3220527135}"/>
              </a:ext>
            </a:extLst>
          </p:cNvPr>
          <p:cNvSpPr txBox="1">
            <a:spLocks/>
          </p:cNvSpPr>
          <p:nvPr/>
        </p:nvSpPr>
        <p:spPr>
          <a:xfrm>
            <a:off x="160019" y="1066807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 core changed only in 2001–2003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B4B655E-07BE-2B73-7089-12F6D10B8142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501EEE35-F533-2903-5B23-9A2B4D656B48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Earth’s Inner Core Fine-Scale Heterogeneity and Temporal Changes using IMS arrays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E139B1-56C1-54F9-222D-BCA5BA6B357E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050" b="1" noProof="0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1.2-510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7122CC-F5DF-6CD1-EBDA-02C9001CB6AC}"/>
              </a:ext>
            </a:extLst>
          </p:cNvPr>
          <p:cNvSpPr txBox="1"/>
          <p:nvPr/>
        </p:nvSpPr>
        <p:spPr>
          <a:xfrm>
            <a:off x="160019" y="6488668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 &amp; Koper (2022)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DC3E16-1D00-7172-F3A3-FA09D64472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518" b="20411"/>
          <a:stretch>
            <a:fillRect/>
          </a:stretch>
        </p:blipFill>
        <p:spPr>
          <a:xfrm>
            <a:off x="609599" y="1527824"/>
            <a:ext cx="5486400" cy="28165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E95CA6-BDE1-D474-E170-188E8883D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227" y="1371600"/>
            <a:ext cx="4239491" cy="5486400"/>
          </a:xfrm>
          <a:prstGeom prst="rect">
            <a:avLst/>
          </a:prstGeom>
        </p:spPr>
      </p:pic>
      <p:sp>
        <p:nvSpPr>
          <p:cNvPr id="11" name="Textfeld 4">
            <a:extLst>
              <a:ext uri="{FF2B5EF4-FFF2-40B4-BE49-F238E27FC236}">
                <a16:creationId xmlns:a16="http://schemas.microsoft.com/office/drawing/2014/main" id="{6A375C6D-2CE0-96A4-31C3-28D9199697A2}"/>
              </a:ext>
            </a:extLst>
          </p:cNvPr>
          <p:cNvSpPr txBox="1"/>
          <p:nvPr/>
        </p:nvSpPr>
        <p:spPr>
          <a:xfrm>
            <a:off x="339821" y="4516950"/>
            <a:ext cx="7274628" cy="179918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PKIKP coda only changes if the earthquake doublets cross 2001–2003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Polar seismic ray paths have more significant changes, expected from inner core differential rotation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809CF-1CDD-ADC3-5526-E0815BA7BAE9}"/>
              </a:ext>
            </a:extLst>
          </p:cNvPr>
          <p:cNvSpPr/>
          <p:nvPr/>
        </p:nvSpPr>
        <p:spPr>
          <a:xfrm>
            <a:off x="609599" y="1419652"/>
            <a:ext cx="389468" cy="306632"/>
          </a:xfrm>
          <a:prstGeom prst="rect">
            <a:avLst/>
          </a:prstGeom>
          <a:solidFill>
            <a:srgbClr val="EEEE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16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6314B-8CFC-2D02-9220-674B74AEF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A90F96-D9E3-5458-8498-6D8489A20251}"/>
              </a:ext>
            </a:extLst>
          </p:cNvPr>
          <p:cNvSpPr txBox="1">
            <a:spLocks/>
          </p:cNvSpPr>
          <p:nvPr/>
        </p:nvSpPr>
        <p:spPr>
          <a:xfrm>
            <a:off x="160019" y="1066807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 core burst of differential rotation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49C7E97-2563-C89F-8269-4406680594D5}"/>
              </a:ext>
            </a:extLst>
          </p:cNvPr>
          <p:cNvSpPr txBox="1"/>
          <p:nvPr/>
        </p:nvSpPr>
        <p:spPr>
          <a:xfrm>
            <a:off x="154941" y="1816441"/>
            <a:ext cx="6323918" cy="258622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A burst of differential rotation of ~0.5° during 2001–2003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Relatively small differential rotation during 1991–2001 and 2003–2017 </a:t>
            </a:r>
            <a:endParaRPr lang="en-GB" noProof="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A62DF76-F34F-B262-7CDA-D330313781DB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DD526DBD-F0AC-07EF-F8B7-B8885FBCA4C9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Earth’s Inner Core Fine-Scale Heterogeneity and Temporal Changes using IMS arrays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34274CC-6B6A-618F-E0BF-46DE717A419A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050" b="1" noProof="0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1.2-510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590258-0E08-6E94-49EE-B87969B4CF97}"/>
              </a:ext>
            </a:extLst>
          </p:cNvPr>
          <p:cNvSpPr txBox="1"/>
          <p:nvPr/>
        </p:nvSpPr>
        <p:spPr>
          <a:xfrm>
            <a:off x="5042906" y="6452280"/>
            <a:ext cx="2111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 &amp; Koper (2022)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84A83-BF44-8ACD-9D6A-937C5B77A0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590" t="9526" r="12931" b="16454"/>
          <a:stretch>
            <a:fillRect/>
          </a:stretch>
        </p:blipFill>
        <p:spPr>
          <a:xfrm>
            <a:off x="7859478" y="1902703"/>
            <a:ext cx="4172502" cy="457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B0870D0-46BD-30A0-7896-AB301A91235A}"/>
              </a:ext>
            </a:extLst>
          </p:cNvPr>
          <p:cNvSpPr/>
          <p:nvPr/>
        </p:nvSpPr>
        <p:spPr>
          <a:xfrm>
            <a:off x="8043333" y="1902703"/>
            <a:ext cx="880534" cy="464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F552CF-E6E7-7729-FA80-6135A4F2F964}"/>
              </a:ext>
            </a:extLst>
          </p:cNvPr>
          <p:cNvSpPr txBox="1"/>
          <p:nvPr/>
        </p:nvSpPr>
        <p:spPr>
          <a:xfrm>
            <a:off x="1318442" y="4587842"/>
            <a:ext cx="4621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happening after 2003?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013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1C6F8-8037-6337-ACD9-6B223850C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046766C-46FE-C467-392A-9EE2FA914F44}"/>
              </a:ext>
            </a:extLst>
          </p:cNvPr>
          <p:cNvSpPr/>
          <p:nvPr/>
        </p:nvSpPr>
        <p:spPr>
          <a:xfrm>
            <a:off x="1761067" y="1400434"/>
            <a:ext cx="9398000" cy="4452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B7907C-1EB0-A6FF-2758-401F1F8FA416}"/>
              </a:ext>
            </a:extLst>
          </p:cNvPr>
          <p:cNvSpPr txBox="1">
            <a:spLocks/>
          </p:cNvSpPr>
          <p:nvPr/>
        </p:nvSpPr>
        <p:spPr>
          <a:xfrm>
            <a:off x="160019" y="1066807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 core backtracking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06D33AA-8715-E45B-E6DB-0CB469A8B21E}"/>
              </a:ext>
            </a:extLst>
          </p:cNvPr>
          <p:cNvSpPr txBox="1"/>
          <p:nvPr/>
        </p:nvSpPr>
        <p:spPr>
          <a:xfrm>
            <a:off x="160019" y="5707211"/>
            <a:ext cx="9491981" cy="138854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Focus on SSI–ILAR &amp; YKA and expand earthquake doublet to 2023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noProof="0" dirty="0"/>
              <a:t>PKIKP changes between </a:t>
            </a:r>
            <a:r>
              <a:rPr lang="en-GB" dirty="0"/>
              <a:t>2002–2009, </a:t>
            </a:r>
            <a:r>
              <a:rPr lang="en-GB" noProof="0" dirty="0"/>
              <a:t>but match up again between 2002–2022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ECBC876-CD7D-44C1-B713-8E5211BC5DFB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5DE759EF-35D4-8F27-3C65-58666B6202D7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Earth’s Inner Core Fine-Scale Heterogeneity and Temporal Changes using IMS arrays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DACFA6B-A93D-7E4E-C7ED-9AC0ACAEC2BF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050" b="1" noProof="0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1.2-510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F092C-7A83-AB9C-EB4B-04C3905C685B}"/>
              </a:ext>
            </a:extLst>
          </p:cNvPr>
          <p:cNvSpPr txBox="1"/>
          <p:nvPr/>
        </p:nvSpPr>
        <p:spPr>
          <a:xfrm>
            <a:off x="9544528" y="6452280"/>
            <a:ext cx="1924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 et al., (2024)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131381-0355-9E64-F17F-BA852FD43E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76" r="4963" b="4240"/>
          <a:stretch>
            <a:fillRect/>
          </a:stretch>
        </p:blipFill>
        <p:spPr>
          <a:xfrm>
            <a:off x="2141616" y="1475084"/>
            <a:ext cx="8365066" cy="437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91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43FD2-6FF2-FC83-2FF3-380D82914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9962D60-E057-727F-CD68-637FC174D339}"/>
              </a:ext>
            </a:extLst>
          </p:cNvPr>
          <p:cNvSpPr txBox="1">
            <a:spLocks/>
          </p:cNvSpPr>
          <p:nvPr/>
        </p:nvSpPr>
        <p:spPr>
          <a:xfrm>
            <a:off x="160019" y="1066807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 core backtracking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2463C85-2E66-B166-15AC-CC5E77FFD838}"/>
              </a:ext>
            </a:extLst>
          </p:cNvPr>
          <p:cNvSpPr txBox="1"/>
          <p:nvPr/>
        </p:nvSpPr>
        <p:spPr>
          <a:xfrm>
            <a:off x="160019" y="2415287"/>
            <a:ext cx="5551592" cy="202742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Inner core super-rotation from 2003–2008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From 2008–2023, sub-rotate 2–3 times more slowly back to the same path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4132D21-C9E9-E471-26FF-802ACF042F0F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A627E1DE-03D0-8A19-D234-2F1A18A6FF0E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Earth’s Inner Core Fine-Scale Heterogeneity and Temporal Changes using IMS arrays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4ABE8AC-5A83-4CA6-EFD2-F48744AD47E3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050" b="1" noProof="0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1.2-510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BF7409-20A5-FB5A-BEEC-82703CD9F248}"/>
              </a:ext>
            </a:extLst>
          </p:cNvPr>
          <p:cNvSpPr txBox="1"/>
          <p:nvPr/>
        </p:nvSpPr>
        <p:spPr>
          <a:xfrm>
            <a:off x="4450239" y="6447352"/>
            <a:ext cx="1866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 et al. (2024)</a:t>
            </a:r>
          </a:p>
        </p:txBody>
      </p:sp>
      <p:pic>
        <p:nvPicPr>
          <p:cNvPr id="6" name="Picture 1481594836">
            <a:extLst>
              <a:ext uri="{FF2B5EF4-FFF2-40B4-BE49-F238E27FC236}">
                <a16:creationId xmlns:a16="http://schemas.microsoft.com/office/drawing/2014/main" id="{FE5C9A16-369C-FDE7-D1F3-29F8FC319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380" y="1589854"/>
            <a:ext cx="59436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460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A27AD-2DEA-01C5-BB4C-4FE2092E0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52F0E8A-42D7-9736-7BBA-CED71FB9F207}"/>
              </a:ext>
            </a:extLst>
          </p:cNvPr>
          <p:cNvSpPr txBox="1">
            <a:spLocks/>
          </p:cNvSpPr>
          <p:nvPr/>
        </p:nvSpPr>
        <p:spPr>
          <a:xfrm>
            <a:off x="160019" y="1066807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rotation: Changes in Inner core’s shape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3707B13-BC79-7687-B0F4-CD957B8D1578}"/>
              </a:ext>
            </a:extLst>
          </p:cNvPr>
          <p:cNvSpPr txBox="1"/>
          <p:nvPr/>
        </p:nvSpPr>
        <p:spPr>
          <a:xfrm>
            <a:off x="158432" y="5602916"/>
            <a:ext cx="11247437" cy="118299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Tiny changes in waveform in YKA but not ILAR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Changes in Inner core’s shape that only change the shallow ray paths at YKA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A482135-8752-4014-F4CD-A6A9661F7A4D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F7A4CB22-B918-540D-3C21-C1CE39DFD022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Earth’s Inner Core Fine-Scale Heterogeneity and Temporal Changes using IMS arrays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51689AB-C301-B4D8-BB86-46CC62083448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050" b="1" noProof="0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1.2-510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35FD37-A01B-B816-7D29-0CA13CA4AF73}"/>
              </a:ext>
            </a:extLst>
          </p:cNvPr>
          <p:cNvSpPr txBox="1"/>
          <p:nvPr/>
        </p:nvSpPr>
        <p:spPr>
          <a:xfrm>
            <a:off x="10219876" y="6247302"/>
            <a:ext cx="19025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Vidale et al. (2025)</a:t>
            </a:r>
          </a:p>
        </p:txBody>
      </p:sp>
      <p:sp>
        <p:nvSpPr>
          <p:cNvPr id="2" name="AutoShape 2" descr="Fig. 1">
            <a:extLst>
              <a:ext uri="{FF2B5EF4-FFF2-40B4-BE49-F238E27FC236}">
                <a16:creationId xmlns:a16="http://schemas.microsoft.com/office/drawing/2014/main" id="{BDA3545C-957B-69F9-6051-24DF4A3E69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1488" y="0"/>
            <a:ext cx="11247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9DCD3E-E7AF-A97F-AFE6-01D2A8F693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5641"/>
          <a:stretch>
            <a:fillRect/>
          </a:stretch>
        </p:blipFill>
        <p:spPr>
          <a:xfrm>
            <a:off x="292193" y="1523650"/>
            <a:ext cx="4851400" cy="39560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B7DF79-0369-24EF-B5D2-71B2F2DEE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548" y="1602888"/>
            <a:ext cx="66929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51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69748-F332-7D14-EF00-9D9324D30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B39A37-78FF-C788-302B-EC938AE6478D}"/>
              </a:ext>
            </a:extLst>
          </p:cNvPr>
          <p:cNvSpPr txBox="1">
            <a:spLocks/>
          </p:cNvSpPr>
          <p:nvPr/>
        </p:nvSpPr>
        <p:spPr>
          <a:xfrm>
            <a:off x="160019" y="1066807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works are published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D02F3F9-CBD9-EB25-4C36-B11A23C6C5CA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C30F8AB-5035-A2C6-5F52-B7E4596223D6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Earth’s Inner Core Fine-Scale Heterogeneity and Temporal Changes using IMS arrays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F6310A2-34DF-4397-5D5F-98AE7EC07C26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050" b="1" noProof="0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1.2-510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Fig. 1">
            <a:extLst>
              <a:ext uri="{FF2B5EF4-FFF2-40B4-BE49-F238E27FC236}">
                <a16:creationId xmlns:a16="http://schemas.microsoft.com/office/drawing/2014/main" id="{B8D76273-559E-D441-FBD6-3849B8DA43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1488" y="0"/>
            <a:ext cx="11247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50ED07-0A57-3A89-0198-2AF2D76DB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1459037"/>
            <a:ext cx="7090119" cy="182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45F4DD-41CA-5BD4-1490-107FA0855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33" y="3797040"/>
            <a:ext cx="5486400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22179A-C4AB-5749-A99D-A495FA82B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373" y="3797040"/>
            <a:ext cx="5861304" cy="13725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E50F8D-87BA-AE93-A5B5-FE1461920F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5471" y="2066993"/>
            <a:ext cx="5684923" cy="1371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AE73B7-FCFD-A86F-EA36-4A674DABE6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4373" y="5263279"/>
            <a:ext cx="5861304" cy="150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12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C931E5-7228-F990-F986-EF17D6CAAA5C}"/>
              </a:ext>
            </a:extLst>
          </p:cNvPr>
          <p:cNvSpPr txBox="1">
            <a:spLocks/>
          </p:cNvSpPr>
          <p:nvPr/>
        </p:nvSpPr>
        <p:spPr>
          <a:xfrm>
            <a:off x="160019" y="1066807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“Standard” Inner Core Model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0D81D15-4E58-D3BB-CEFC-C87AF5F6832B}"/>
              </a:ext>
            </a:extLst>
          </p:cNvPr>
          <p:cNvSpPr txBox="1"/>
          <p:nvPr/>
        </p:nvSpPr>
        <p:spPr>
          <a:xfrm>
            <a:off x="154941" y="1816441"/>
            <a:ext cx="6323918" cy="378565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Solid-</a:t>
            </a:r>
            <a:r>
              <a:rPr lang="en-GB" dirty="0" err="1"/>
              <a:t>ish</a:t>
            </a:r>
            <a:r>
              <a:rPr lang="en-GB" dirty="0"/>
              <a:t> (viscosity of 10</a:t>
            </a:r>
            <a:r>
              <a:rPr lang="en-GB" baseline="30000" dirty="0"/>
              <a:t>10-20</a:t>
            </a:r>
            <a:r>
              <a:rPr lang="en-GB" dirty="0"/>
              <a:t> pas)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noProof="0" dirty="0"/>
              <a:t>Radius of 1</a:t>
            </a:r>
            <a:r>
              <a:rPr lang="en-GB" dirty="0"/>
              <a:t>221 km (bigger than Pluto)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noProof="0" dirty="0"/>
              <a:t>~95% Fe/Ni, 5% (Si, S, ??)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Elastically anisotropic (conductively too?)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Hemispheric dichotomy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noProof="0" dirty="0"/>
              <a:t>Maybe rotating faster or slower than the rest of the Earth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14ABC74-1641-975B-EF30-0E62B6FD7F67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B5674B9D-3B7F-A194-F633-2F71EE9EA846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Earth’s Inner Core Fine-Scale Heterogeneity and Temporal Changes using IMS arrays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28CED6-BABC-21FD-5CAB-343078EB0766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050" b="1" noProof="0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1.2-510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21C826-4154-A546-18F4-2584EE143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1483646"/>
            <a:ext cx="5486400" cy="53632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E1EC86-BC34-1056-2027-103B47240836}"/>
              </a:ext>
            </a:extLst>
          </p:cNvPr>
          <p:cNvSpPr txBox="1"/>
          <p:nvPr/>
        </p:nvSpPr>
        <p:spPr>
          <a:xfrm>
            <a:off x="4450239" y="6447352"/>
            <a:ext cx="2372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Souriau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Calvet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(2015)</a:t>
            </a:r>
          </a:p>
        </p:txBody>
      </p:sp>
    </p:spTree>
    <p:extLst>
      <p:ext uri="{BB962C8B-B14F-4D97-AF65-F5344CB8AC3E}">
        <p14:creationId xmlns:p14="http://schemas.microsoft.com/office/powerpoint/2010/main" val="227484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C931E5-7228-F990-F986-EF17D6CAAA5C}"/>
              </a:ext>
            </a:extLst>
          </p:cNvPr>
          <p:cNvSpPr txBox="1">
            <a:spLocks/>
          </p:cNvSpPr>
          <p:nvPr/>
        </p:nvSpPr>
        <p:spPr>
          <a:xfrm>
            <a:off x="160019" y="1066807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of Inner Core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14ABC74-1641-975B-EF30-0E62B6FD7F67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B5674B9D-3B7F-A194-F633-2F71EE9EA846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Earth’s Inner Core Fine-Scale Heterogeneity and Temporal Changes using IMS arrays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28CED6-BABC-21FD-5CAB-343078EB0766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050" b="1" noProof="0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1.2-510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Fig. 1">
            <a:extLst>
              <a:ext uri="{FF2B5EF4-FFF2-40B4-BE49-F238E27FC236}">
                <a16:creationId xmlns:a16="http://schemas.microsoft.com/office/drawing/2014/main" id="{81817455-70F5-410C-782C-3404CA208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04" r="76650"/>
          <a:stretch/>
        </p:blipFill>
        <p:spPr bwMode="auto">
          <a:xfrm>
            <a:off x="541917" y="1902703"/>
            <a:ext cx="406221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E21654-FB10-BC78-3D9F-CB4070B68997}"/>
              </a:ext>
            </a:extLst>
          </p:cNvPr>
          <p:cNvSpPr txBox="1"/>
          <p:nvPr/>
        </p:nvSpPr>
        <p:spPr>
          <a:xfrm>
            <a:off x="1505262" y="6519446"/>
            <a:ext cx="2135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Landeau et al. (2022)</a:t>
            </a:r>
          </a:p>
        </p:txBody>
      </p:sp>
      <p:sp>
        <p:nvSpPr>
          <p:cNvPr id="8" name="Textfeld 4">
            <a:extLst>
              <a:ext uri="{FF2B5EF4-FFF2-40B4-BE49-F238E27FC236}">
                <a16:creationId xmlns:a16="http://schemas.microsoft.com/office/drawing/2014/main" id="{3B569E4C-810F-AEA2-7A14-785A6A95FA51}"/>
              </a:ext>
            </a:extLst>
          </p:cNvPr>
          <p:cNvSpPr txBox="1"/>
          <p:nvPr/>
        </p:nvSpPr>
        <p:spPr>
          <a:xfrm>
            <a:off x="541917" y="1315479"/>
            <a:ext cx="4751596" cy="5424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200000"/>
              </a:lnSpc>
            </a:pPr>
            <a:r>
              <a:rPr lang="en-GB" dirty="0"/>
              <a:t>Generation of the geomagnetic field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B942D1-1044-214C-89F8-61673E86DA06}"/>
              </a:ext>
            </a:extLst>
          </p:cNvPr>
          <p:cNvSpPr txBox="1"/>
          <p:nvPr/>
        </p:nvSpPr>
        <p:spPr>
          <a:xfrm>
            <a:off x="7917059" y="633478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 et al. (in press)</a:t>
            </a:r>
          </a:p>
        </p:txBody>
      </p:sp>
      <p:sp>
        <p:nvSpPr>
          <p:cNvPr id="13" name="Textfeld 4">
            <a:extLst>
              <a:ext uri="{FF2B5EF4-FFF2-40B4-BE49-F238E27FC236}">
                <a16:creationId xmlns:a16="http://schemas.microsoft.com/office/drawing/2014/main" id="{20084693-5622-C60F-027A-E8CA05347C1D}"/>
              </a:ext>
            </a:extLst>
          </p:cNvPr>
          <p:cNvSpPr txBox="1"/>
          <p:nvPr/>
        </p:nvSpPr>
        <p:spPr>
          <a:xfrm>
            <a:off x="5757154" y="1310465"/>
            <a:ext cx="6375034" cy="5424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200000"/>
              </a:lnSpc>
            </a:pPr>
            <a:r>
              <a:rPr lang="en-GB" dirty="0"/>
              <a:t>Reference for terrestrial planets, e.g., Martian inner core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F4FF310-9057-7E34-DB41-CED9461145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866" r="8909" b="8921"/>
          <a:stretch>
            <a:fillRect/>
          </a:stretch>
        </p:blipFill>
        <p:spPr>
          <a:xfrm>
            <a:off x="7095413" y="2034119"/>
            <a:ext cx="4062210" cy="411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82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C931E5-7228-F990-F986-EF17D6CAAA5C}"/>
              </a:ext>
            </a:extLst>
          </p:cNvPr>
          <p:cNvSpPr txBox="1">
            <a:spLocks/>
          </p:cNvSpPr>
          <p:nvPr/>
        </p:nvSpPr>
        <p:spPr>
          <a:xfrm>
            <a:off x="160019" y="1066807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Seismic Core Probe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14ABC74-1641-975B-EF30-0E62B6FD7F67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B5674B9D-3B7F-A194-F633-2F71EE9EA846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Earth’s Inner Core Fine-Scale Heterogeneity and Temporal Changes using IMS arrays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28CED6-BABC-21FD-5CAB-343078EB0766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050" b="1" noProof="0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1.2-510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taup_path.PcP,PKiKP.gif                                        0045C7EDMacintosh HD                   BBA39B30:">
            <a:extLst>
              <a:ext uri="{FF2B5EF4-FFF2-40B4-BE49-F238E27FC236}">
                <a16:creationId xmlns:a16="http://schemas.microsoft.com/office/drawing/2014/main" id="{B70C5FEC-6D76-90B3-3D47-69DC1A45E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049" y="1902703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taup_path.PKPdf.gif                                            0045C7EDMacintosh HD                   BBA39B30:">
            <a:extLst>
              <a:ext uri="{FF2B5EF4-FFF2-40B4-BE49-F238E27FC236}">
                <a16:creationId xmlns:a16="http://schemas.microsoft.com/office/drawing/2014/main" id="{5D631A15-DFF7-3B81-7304-CADE23B4F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5952" y="2041955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778D1C-5504-D11F-3C21-3601D6415138}"/>
              </a:ext>
            </a:extLst>
          </p:cNvPr>
          <p:cNvSpPr txBox="1"/>
          <p:nvPr/>
        </p:nvSpPr>
        <p:spPr>
          <a:xfrm>
            <a:off x="5222103" y="6336203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Figures from Ed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Garnero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47AD82-48FA-7F58-FB3C-9B1269A29F6D}"/>
              </a:ext>
            </a:extLst>
          </p:cNvPr>
          <p:cNvSpPr txBox="1"/>
          <p:nvPr/>
        </p:nvSpPr>
        <p:spPr>
          <a:xfrm>
            <a:off x="2007691" y="1496122"/>
            <a:ext cx="2137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Reflected waves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5994-0BF2-06AA-EB57-F5F40EF2E3E4}"/>
              </a:ext>
            </a:extLst>
          </p:cNvPr>
          <p:cNvSpPr txBox="1"/>
          <p:nvPr/>
        </p:nvSpPr>
        <p:spPr>
          <a:xfrm>
            <a:off x="8448342" y="1496122"/>
            <a:ext cx="2164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Refracted waves </a:t>
            </a:r>
          </a:p>
        </p:txBody>
      </p:sp>
    </p:spTree>
    <p:extLst>
      <p:ext uri="{BB962C8B-B14F-4D97-AF65-F5344CB8AC3E}">
        <p14:creationId xmlns:p14="http://schemas.microsoft.com/office/powerpoint/2010/main" val="592155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B2354-ED4D-7D0C-7D11-2F4ECF3BB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66BDDC0-6EC5-0528-4650-81776ABA5808}"/>
              </a:ext>
            </a:extLst>
          </p:cNvPr>
          <p:cNvSpPr txBox="1">
            <a:spLocks/>
          </p:cNvSpPr>
          <p:nvPr/>
        </p:nvSpPr>
        <p:spPr>
          <a:xfrm>
            <a:off x="160019" y="1066807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Scattered and Coda Waves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B9C6815-E645-DABF-0C72-061BFFEEFB8F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7B59165A-4652-482D-1318-A8D706F62083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Earth’s Inner Core Fine-Scale Heterogeneity and Temporal Changes using IMS arrays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E5344A2-C57E-CE9B-0775-8C1540EE32C2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050" b="1" noProof="0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1.2-510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4B56DF-E850-060B-C861-F2DB6F6D3804}"/>
              </a:ext>
            </a:extLst>
          </p:cNvPr>
          <p:cNvSpPr txBox="1"/>
          <p:nvPr/>
        </p:nvSpPr>
        <p:spPr>
          <a:xfrm>
            <a:off x="1899039" y="6168935"/>
            <a:ext cx="1757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Helffrich (2002)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6E0250-AF3F-8F1A-5EC8-35C0AB57F698}"/>
              </a:ext>
            </a:extLst>
          </p:cNvPr>
          <p:cNvSpPr txBox="1"/>
          <p:nvPr/>
        </p:nvSpPr>
        <p:spPr>
          <a:xfrm>
            <a:off x="2007691" y="1496122"/>
            <a:ext cx="3535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 or Velocity anomalies</a:t>
            </a:r>
          </a:p>
        </p:txBody>
      </p:sp>
      <p:pic>
        <p:nvPicPr>
          <p:cNvPr id="2" name="Picture 1" descr="&#9;helf1.jpg                                                      0078B7B3Macintosh HD                   BBA39B30:">
            <a:extLst>
              <a:ext uri="{FF2B5EF4-FFF2-40B4-BE49-F238E27FC236}">
                <a16:creationId xmlns:a16="http://schemas.microsoft.com/office/drawing/2014/main" id="{D07E74CF-DCBC-2460-D8D9-7DA07ECB9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914" y="2712575"/>
            <a:ext cx="575380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&#9;helf2.jpg                                                      0078B7B3Macintosh HD                   BBA39B30:">
            <a:extLst>
              <a:ext uri="{FF2B5EF4-FFF2-40B4-BE49-F238E27FC236}">
                <a16:creationId xmlns:a16="http://schemas.microsoft.com/office/drawing/2014/main" id="{734DE3F6-4EDC-466A-4C1A-6E48EB232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6041" y="1801411"/>
            <a:ext cx="4572000" cy="505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304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4956C-6779-7D6B-EBE8-FF5509303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FE87DB4-0AFB-90F7-CC5C-3310317BE170}"/>
              </a:ext>
            </a:extLst>
          </p:cNvPr>
          <p:cNvSpPr/>
          <p:nvPr/>
        </p:nvSpPr>
        <p:spPr>
          <a:xfrm>
            <a:off x="5046132" y="2285999"/>
            <a:ext cx="6985848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03EF30-018B-B774-08AF-8DA566022E9A}"/>
              </a:ext>
            </a:extLst>
          </p:cNvPr>
          <p:cNvSpPr txBox="1">
            <a:spLocks/>
          </p:cNvSpPr>
          <p:nvPr/>
        </p:nvSpPr>
        <p:spPr>
          <a:xfrm>
            <a:off x="160019" y="1066807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 Core is NOT homogeneous in 1–10 km scale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86E45CD-B0C3-68FA-BFD4-1FE9C01F5820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A686E921-8EDE-3225-1F19-BBE689D451CB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Earth’s Inner Core Fine-Scale Heterogeneity and Temporal Changes using IMS arrays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5106C0A-9255-08D5-398B-7421DCFA1E50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050" b="1" noProof="0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1.2-510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35278A-95F6-1951-6B21-78C0A0E06F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16" t="2678" r="55115" b="62022"/>
          <a:stretch>
            <a:fillRect/>
          </a:stretch>
        </p:blipFill>
        <p:spPr>
          <a:xfrm>
            <a:off x="319314" y="1066807"/>
            <a:ext cx="4122057" cy="28435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1BBBF4-7B3A-6149-1344-CDED9E5926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098" b="58974"/>
          <a:stretch>
            <a:fillRect/>
          </a:stretch>
        </p:blipFill>
        <p:spPr>
          <a:xfrm>
            <a:off x="5098816" y="2286000"/>
            <a:ext cx="6933164" cy="457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7B73273-87F3-8BB1-CB23-445EF7A639EF}"/>
              </a:ext>
            </a:extLst>
          </p:cNvPr>
          <p:cNvSpPr/>
          <p:nvPr/>
        </p:nvSpPr>
        <p:spPr>
          <a:xfrm flipV="1">
            <a:off x="2286001" y="3095370"/>
            <a:ext cx="372532" cy="2066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CCA63E-E10D-3E31-630E-3E724688F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33" t="7048" r="9977" b="14688"/>
          <a:stretch>
            <a:fillRect/>
          </a:stretch>
        </p:blipFill>
        <p:spPr>
          <a:xfrm>
            <a:off x="1141789" y="4111535"/>
            <a:ext cx="2477105" cy="239419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423C71B-F23E-A3C3-6C15-D6CF55CD779D}"/>
              </a:ext>
            </a:extLst>
          </p:cNvPr>
          <p:cNvCxnSpPr>
            <a:cxnSpLocks/>
          </p:cNvCxnSpPr>
          <p:nvPr/>
        </p:nvCxnSpPr>
        <p:spPr>
          <a:xfrm>
            <a:off x="2658533" y="3301999"/>
            <a:ext cx="960361" cy="8095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2AF36DE-B0F3-3447-EFF1-7FC22C7D3253}"/>
              </a:ext>
            </a:extLst>
          </p:cNvPr>
          <p:cNvCxnSpPr>
            <a:cxnSpLocks/>
          </p:cNvCxnSpPr>
          <p:nvPr/>
        </p:nvCxnSpPr>
        <p:spPr>
          <a:xfrm flipH="1">
            <a:off x="1141789" y="3301999"/>
            <a:ext cx="1144212" cy="8095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6404C48-D433-C84E-608A-1E10D8B9D89F}"/>
              </a:ext>
            </a:extLst>
          </p:cNvPr>
          <p:cNvSpPr txBox="1"/>
          <p:nvPr/>
        </p:nvSpPr>
        <p:spPr>
          <a:xfrm>
            <a:off x="5972423" y="1685834"/>
            <a:ext cx="5133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Tiny inner core scattered signal after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PKiKP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FEA60D-D5C6-F2C5-0A91-2F574F0A00B2}"/>
              </a:ext>
            </a:extLst>
          </p:cNvPr>
          <p:cNvSpPr txBox="1"/>
          <p:nvPr/>
        </p:nvSpPr>
        <p:spPr>
          <a:xfrm>
            <a:off x="9854185" y="2371345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 et al. (2023)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ACA22B-0B6C-86AF-7E7A-BB764EFF47D3}"/>
              </a:ext>
            </a:extLst>
          </p:cNvPr>
          <p:cNvSpPr txBox="1"/>
          <p:nvPr/>
        </p:nvSpPr>
        <p:spPr>
          <a:xfrm>
            <a:off x="106197" y="6505731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Calvet &amp;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Margerin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(2018)</a:t>
            </a:r>
          </a:p>
        </p:txBody>
      </p:sp>
    </p:spTree>
    <p:extLst>
      <p:ext uri="{BB962C8B-B14F-4D97-AF65-F5344CB8AC3E}">
        <p14:creationId xmlns:p14="http://schemas.microsoft.com/office/powerpoint/2010/main" val="1415282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749F1-B0DB-7571-00BD-6CF721177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694AD06-2B6B-95B5-26FB-B35644010E87}"/>
              </a:ext>
            </a:extLst>
          </p:cNvPr>
          <p:cNvSpPr/>
          <p:nvPr/>
        </p:nvSpPr>
        <p:spPr>
          <a:xfrm>
            <a:off x="0" y="1739766"/>
            <a:ext cx="6096000" cy="3068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319B1A-3F85-B009-0572-6632EB456B52}"/>
              </a:ext>
            </a:extLst>
          </p:cNvPr>
          <p:cNvSpPr txBox="1">
            <a:spLocks/>
          </p:cNvSpPr>
          <p:nvPr/>
        </p:nvSpPr>
        <p:spPr>
          <a:xfrm>
            <a:off x="160019" y="1066807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</a:t>
            </a:r>
            <a:r>
              <a:rPr lang="en-GB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imaging of inner </a:t>
            </a:r>
            <a:r>
              <a:rPr lang="en-GB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fine-scale heterogeneity 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CB0AA5B-AA25-1B78-F479-7C8E2ACBD54B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5841C5F0-5346-41DC-1D94-65BB06B05544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Earth’s Inner Core Fine-Scale Heterogeneity and Temporal Changes using IMS arrays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5C1633B-E80B-4DBA-B31B-3132179145B1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050" b="1" noProof="0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1.2-510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A81B92-E99B-F801-D716-C4C5C21CE6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16" t="43249" r="125" b="-6"/>
          <a:stretch>
            <a:fillRect/>
          </a:stretch>
        </p:blipFill>
        <p:spPr>
          <a:xfrm>
            <a:off x="160019" y="1739766"/>
            <a:ext cx="6400800" cy="30688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BC7536-C278-2F98-7159-C12957F7E2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66" t="11300" r="7821" b="7959"/>
          <a:stretch>
            <a:fillRect/>
          </a:stretch>
        </p:blipFill>
        <p:spPr>
          <a:xfrm>
            <a:off x="6194298" y="1322673"/>
            <a:ext cx="5864439" cy="55372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AA4B6A-5BA9-615A-BD1C-4880B862B464}"/>
              </a:ext>
            </a:extLst>
          </p:cNvPr>
          <p:cNvSpPr txBox="1"/>
          <p:nvPr/>
        </p:nvSpPr>
        <p:spPr>
          <a:xfrm>
            <a:off x="0" y="4808647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 et al. (2023)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A43A04-11F6-C577-4314-62278B8EDF25}"/>
              </a:ext>
            </a:extLst>
          </p:cNvPr>
          <p:cNvSpPr txBox="1"/>
          <p:nvPr/>
        </p:nvSpPr>
        <p:spPr>
          <a:xfrm>
            <a:off x="735753" y="5535750"/>
            <a:ext cx="39292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IMS small aperture arrays</a:t>
            </a:r>
          </a:p>
          <a:p>
            <a:endParaRPr lang="en-US" sz="2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PKiKP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coda dataset</a:t>
            </a:r>
          </a:p>
        </p:txBody>
      </p:sp>
    </p:spTree>
    <p:extLst>
      <p:ext uri="{BB962C8B-B14F-4D97-AF65-F5344CB8AC3E}">
        <p14:creationId xmlns:p14="http://schemas.microsoft.com/office/powerpoint/2010/main" val="1215255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4C85D-5855-8707-7EF7-9881E7452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CD8791-DC08-DD89-82FF-D89172566031}"/>
              </a:ext>
            </a:extLst>
          </p:cNvPr>
          <p:cNvSpPr/>
          <p:nvPr/>
        </p:nvSpPr>
        <p:spPr>
          <a:xfrm>
            <a:off x="-1" y="2933082"/>
            <a:ext cx="6096000" cy="3253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A913A8-8E0F-572D-FF1D-0D71C901EC18}"/>
              </a:ext>
            </a:extLst>
          </p:cNvPr>
          <p:cNvSpPr txBox="1">
            <a:spLocks/>
          </p:cNvSpPr>
          <p:nvPr/>
        </p:nvSpPr>
        <p:spPr>
          <a:xfrm>
            <a:off x="160019" y="1066807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</a:t>
            </a:r>
            <a:r>
              <a:rPr lang="en-GB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imaging of inner </a:t>
            </a:r>
            <a:r>
              <a:rPr lang="en-GB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fine-scale heterogeneity 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E76FC24-3DA5-42B1-65CD-1F08598D2FE6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6F68C342-66B0-0C1E-FECF-05726183FD88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Earth’s Inner Core Fine-Scale Heterogeneity and Temporal Changes using IMS arrays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CE6D83D-C2A1-7B07-2187-B79D37C9FF84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050" b="1" noProof="0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1.2-510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4F5531-A954-DDEC-924F-8057BFC4165E}"/>
              </a:ext>
            </a:extLst>
          </p:cNvPr>
          <p:cNvSpPr txBox="1"/>
          <p:nvPr/>
        </p:nvSpPr>
        <p:spPr>
          <a:xfrm>
            <a:off x="4527082" y="6434133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 et al. (2023)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749F8A-0A97-252A-3153-52C431B12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7" y="2935429"/>
            <a:ext cx="5486400" cy="3251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722B49-DDEE-35EF-2718-0CF0F460A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583" y="2336152"/>
            <a:ext cx="5486400" cy="44497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4E4384-CD5B-C2A9-63C4-288F64BC5B22}"/>
              </a:ext>
            </a:extLst>
          </p:cNvPr>
          <p:cNvSpPr txBox="1"/>
          <p:nvPr/>
        </p:nvSpPr>
        <p:spPr>
          <a:xfrm>
            <a:off x="483324" y="2165291"/>
            <a:ext cx="4839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Inner core sampling of IMS arrays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B75F90-ED7D-FCFB-972E-C2309EF682D0}"/>
              </a:ext>
            </a:extLst>
          </p:cNvPr>
          <p:cNvSpPr txBox="1"/>
          <p:nvPr/>
        </p:nvSpPr>
        <p:spPr>
          <a:xfrm>
            <a:off x="7697448" y="1840787"/>
            <a:ext cx="3559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PKiKP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coda characterizations</a:t>
            </a:r>
          </a:p>
        </p:txBody>
      </p:sp>
    </p:spTree>
    <p:extLst>
      <p:ext uri="{BB962C8B-B14F-4D97-AF65-F5344CB8AC3E}">
        <p14:creationId xmlns:p14="http://schemas.microsoft.com/office/powerpoint/2010/main" val="308679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5A2D3-71E0-5C77-42B0-28E1A36AC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F475C1-0D96-B5EE-6B0F-779CACE841E5}"/>
              </a:ext>
            </a:extLst>
          </p:cNvPr>
          <p:cNvSpPr/>
          <p:nvPr/>
        </p:nvSpPr>
        <p:spPr>
          <a:xfrm>
            <a:off x="3979332" y="1562172"/>
            <a:ext cx="8147449" cy="3911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32A118-887E-93E3-643D-922B80D55DBD}"/>
              </a:ext>
            </a:extLst>
          </p:cNvPr>
          <p:cNvSpPr txBox="1">
            <a:spLocks/>
          </p:cNvSpPr>
          <p:nvPr/>
        </p:nvSpPr>
        <p:spPr>
          <a:xfrm>
            <a:off x="160019" y="1066807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</a:t>
            </a:r>
            <a:r>
              <a:rPr lang="en-GB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imaging of inner </a:t>
            </a:r>
            <a:r>
              <a:rPr lang="en-GB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fine-scale heterogeneity 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8E9620-7CD4-5471-3787-8F58C8B3DD57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93AED9AD-8BE3-0E30-EDB8-5D29153193B8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Earth’s Inner Core Fine-Scale Heterogeneity and Temporal Changes using IMS arrays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825F02D-92DE-8779-DBB6-FAC248904947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050" b="1" noProof="0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1.2-510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AAA778-C888-285C-D841-A9245B7B8283}"/>
              </a:ext>
            </a:extLst>
          </p:cNvPr>
          <p:cNvSpPr txBox="1"/>
          <p:nvPr/>
        </p:nvSpPr>
        <p:spPr>
          <a:xfrm>
            <a:off x="160019" y="6488668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 et al. (2023)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F8FB98-3389-8BB2-C63F-D758EC528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332" y="1653612"/>
            <a:ext cx="5424616" cy="365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C78A1F-651E-1721-8F1C-D47F2ACF8B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8876"/>
          <a:stretch>
            <a:fillRect/>
          </a:stretch>
        </p:blipFill>
        <p:spPr>
          <a:xfrm>
            <a:off x="9508914" y="1584763"/>
            <a:ext cx="2617867" cy="3657600"/>
          </a:xfrm>
          <a:prstGeom prst="rect">
            <a:avLst/>
          </a:prstGeom>
        </p:spPr>
      </p:pic>
      <p:sp>
        <p:nvSpPr>
          <p:cNvPr id="14" name="Textfeld 4">
            <a:extLst>
              <a:ext uri="{FF2B5EF4-FFF2-40B4-BE49-F238E27FC236}">
                <a16:creationId xmlns:a16="http://schemas.microsoft.com/office/drawing/2014/main" id="{F712994A-F539-D590-F564-672BED8D3675}"/>
              </a:ext>
            </a:extLst>
          </p:cNvPr>
          <p:cNvSpPr txBox="1"/>
          <p:nvPr/>
        </p:nvSpPr>
        <p:spPr>
          <a:xfrm>
            <a:off x="101599" y="1653612"/>
            <a:ext cx="3885013" cy="378565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Ubiquitous heterogeneity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No hemispheric dichotomy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Regional variations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Stronger in the equator region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Increasing strength with depth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8831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nT2025_Oral Presentation Template_CLEAN" id="{F9ED4FD5-2E55-4D95-94FD-83F849DCE760}" vid="{91127B50-358A-435B-B8A9-D8D234154E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2071</TotalTime>
  <Words>729</Words>
  <Application>Microsoft Macintosh PowerPoint</Application>
  <PresentationFormat>Widescreen</PresentationFormat>
  <Paragraphs>111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Guanning Pang</dc:creator>
  <cp:lastModifiedBy>Guanning Pang</cp:lastModifiedBy>
  <cp:revision>45</cp:revision>
  <dcterms:created xsi:type="dcterms:W3CDTF">2025-08-24T02:17:00Z</dcterms:created>
  <dcterms:modified xsi:type="dcterms:W3CDTF">2025-08-25T12:48:44Z</dcterms:modified>
</cp:coreProperties>
</file>