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 id="{5A9DDE9F-56A0-48E2-B182-B820FCE60929}">
          <p14:sldIdLst>
            <p14:sldId id="257"/>
          </p14:sldIdLst>
        </p14:section>
        <p14:section name="Presentation Slides" id="{AA65376A-F1B8-4985-9D91-856E127C1E0B}">
          <p14:sldIdLst>
            <p14:sldId id="256"/>
          </p14:sldIdLst>
        </p14:section>
        <p14:section name="Lightning Poster" id="{A950AAD2-BAA2-4B6D-BFB4-CE7C735DAB6B}">
          <p14:sldIdLst>
            <p14:sldId id="25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CBD9"/>
    <a:srgbClr val="1A3A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4" autoAdjust="0"/>
    <p:restoredTop sz="94660"/>
  </p:normalViewPr>
  <p:slideViewPr>
    <p:cSldViewPr snapToGrid="0">
      <p:cViewPr varScale="1">
        <p:scale>
          <a:sx n="106" d="100"/>
          <a:sy n="106" d="100"/>
        </p:scale>
        <p:origin x="144" y="5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EE1869-5269-CC07-95A4-938BB2367A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de-AT"/>
          </a:p>
        </p:txBody>
      </p:sp>
      <p:sp>
        <p:nvSpPr>
          <p:cNvPr id="3" name="Untertitel 2">
            <a:extLst>
              <a:ext uri="{FF2B5EF4-FFF2-40B4-BE49-F238E27FC236}">
                <a16:creationId xmlns:a16="http://schemas.microsoft.com/office/drawing/2014/main" id="{2A2D0BAD-BBCA-D82B-2CE6-14812CBCDB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de-AT"/>
          </a:p>
        </p:txBody>
      </p:sp>
      <p:sp>
        <p:nvSpPr>
          <p:cNvPr id="4" name="Datumsplatzhalter 3">
            <a:extLst>
              <a:ext uri="{FF2B5EF4-FFF2-40B4-BE49-F238E27FC236}">
                <a16:creationId xmlns:a16="http://schemas.microsoft.com/office/drawing/2014/main" id="{E93492FB-9762-1EA3-8568-54377AB86A31}"/>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AC8554EC-8FB0-E226-92C6-A11275967BB2}"/>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B3901AC1-1973-C97E-1C32-B35C6E179D17}"/>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207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BBE62C-B8DA-21FE-3717-7E3AE1352C7E}"/>
              </a:ext>
            </a:extLst>
          </p:cNvPr>
          <p:cNvSpPr>
            <a:spLocks noGrp="1"/>
          </p:cNvSpPr>
          <p:nvPr>
            <p:ph type="title"/>
          </p:nvPr>
        </p:nvSpPr>
        <p:spPr/>
        <p:txBody>
          <a:bodyPr/>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0ED8C027-1CCC-AAB3-EB2B-8DBFA63D17B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44ED7451-563E-EEFA-F37F-1177A4220626}"/>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475871C2-9481-23A1-6D51-71521B62FBEA}"/>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9C701441-382B-C63A-FF99-28B8A68123D2}"/>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6206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13415FA-D683-0C86-28DD-9D7E28548D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de-AT"/>
          </a:p>
        </p:txBody>
      </p:sp>
      <p:sp>
        <p:nvSpPr>
          <p:cNvPr id="3" name="Vertikaler Textplatzhalter 2">
            <a:extLst>
              <a:ext uri="{FF2B5EF4-FFF2-40B4-BE49-F238E27FC236}">
                <a16:creationId xmlns:a16="http://schemas.microsoft.com/office/drawing/2014/main" id="{C02826CD-D775-59F4-BFA8-F5154111EB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E58D66EB-FE3F-6B40-972C-8B5D57A0A146}"/>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6F03E36A-1179-9DCA-14D7-A461F278EA70}"/>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E39AF862-474C-293E-C9C5-EFE874F79FF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398682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60D616-9150-8F3E-6FBE-F751E77CDF87}"/>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C735E4BF-FDCD-FFBB-4D0C-39E150D36AA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Datumsplatzhalter 3">
            <a:extLst>
              <a:ext uri="{FF2B5EF4-FFF2-40B4-BE49-F238E27FC236}">
                <a16:creationId xmlns:a16="http://schemas.microsoft.com/office/drawing/2014/main" id="{2000F0AA-E80D-5BC8-F4D2-94A672D584D7}"/>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286EE4DF-C324-0266-C67C-B1BB588CC0E4}"/>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7CEA5BF-39A4-41D5-13C7-118532E8FFD1}"/>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8494219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E6B60A-FD3E-1765-D5CB-105BC4E492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de-AT"/>
          </a:p>
        </p:txBody>
      </p:sp>
      <p:sp>
        <p:nvSpPr>
          <p:cNvPr id="3" name="Textplatzhalter 2">
            <a:extLst>
              <a:ext uri="{FF2B5EF4-FFF2-40B4-BE49-F238E27FC236}">
                <a16:creationId xmlns:a16="http://schemas.microsoft.com/office/drawing/2014/main" id="{80A6BAD0-EB56-D041-CB89-C903B52D4C6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umsplatzhalter 3">
            <a:extLst>
              <a:ext uri="{FF2B5EF4-FFF2-40B4-BE49-F238E27FC236}">
                <a16:creationId xmlns:a16="http://schemas.microsoft.com/office/drawing/2014/main" id="{78699A2D-7445-8118-C132-359093F7ED16}"/>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7066CC21-4A10-2E5E-1811-1B1A5CA36D0D}"/>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2FEC5CDB-E094-3658-9593-29EFB7C03FF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581261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8E70FB-4890-3F05-1356-B62F6837A189}"/>
              </a:ext>
            </a:extLst>
          </p:cNvPr>
          <p:cNvSpPr>
            <a:spLocks noGrp="1"/>
          </p:cNvSpPr>
          <p:nvPr>
            <p:ph type="title"/>
          </p:nvPr>
        </p:nvSpPr>
        <p:spPr/>
        <p:txBody>
          <a:bodyPr/>
          <a:lstStyle/>
          <a:p>
            <a:r>
              <a:rPr lang="en-US"/>
              <a:t>Click to edit Master title style</a:t>
            </a:r>
            <a:endParaRPr lang="de-AT"/>
          </a:p>
        </p:txBody>
      </p:sp>
      <p:sp>
        <p:nvSpPr>
          <p:cNvPr id="3" name="Inhaltsplatzhalter 2">
            <a:extLst>
              <a:ext uri="{FF2B5EF4-FFF2-40B4-BE49-F238E27FC236}">
                <a16:creationId xmlns:a16="http://schemas.microsoft.com/office/drawing/2014/main" id="{A0FCA0F9-2597-1F3F-4FD3-CB739AFC32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Inhaltsplatzhalter 3">
            <a:extLst>
              <a:ext uri="{FF2B5EF4-FFF2-40B4-BE49-F238E27FC236}">
                <a16:creationId xmlns:a16="http://schemas.microsoft.com/office/drawing/2014/main" id="{F4F59239-63FB-AAF0-E4BC-EEF28F5093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Datumsplatzhalter 4">
            <a:extLst>
              <a:ext uri="{FF2B5EF4-FFF2-40B4-BE49-F238E27FC236}">
                <a16:creationId xmlns:a16="http://schemas.microsoft.com/office/drawing/2014/main" id="{D1FCB0CA-F508-F112-C731-2E64CA7CAA78}"/>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6" name="Fußzeilenplatzhalter 5">
            <a:extLst>
              <a:ext uri="{FF2B5EF4-FFF2-40B4-BE49-F238E27FC236}">
                <a16:creationId xmlns:a16="http://schemas.microsoft.com/office/drawing/2014/main" id="{7E9BDECA-3B42-33FA-D220-2C4ED1255282}"/>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C2322373-01F2-6BD5-ADBB-850485D323C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07765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43586-6B9B-D0FE-9F5A-4611D157C260}"/>
              </a:ext>
            </a:extLst>
          </p:cNvPr>
          <p:cNvSpPr>
            <a:spLocks noGrp="1"/>
          </p:cNvSpPr>
          <p:nvPr>
            <p:ph type="title"/>
          </p:nvPr>
        </p:nvSpPr>
        <p:spPr>
          <a:xfrm>
            <a:off x="839788" y="365125"/>
            <a:ext cx="10515600" cy="1325563"/>
          </a:xfrm>
        </p:spPr>
        <p:txBody>
          <a:bodyPr/>
          <a:lstStyle/>
          <a:p>
            <a:r>
              <a:rPr lang="en-US"/>
              <a:t>Click to edit Master title style</a:t>
            </a:r>
            <a:endParaRPr lang="de-AT"/>
          </a:p>
        </p:txBody>
      </p:sp>
      <p:sp>
        <p:nvSpPr>
          <p:cNvPr id="3" name="Textplatzhalter 2">
            <a:extLst>
              <a:ext uri="{FF2B5EF4-FFF2-40B4-BE49-F238E27FC236}">
                <a16:creationId xmlns:a16="http://schemas.microsoft.com/office/drawing/2014/main" id="{D92BB6AC-10BB-66CD-8FA4-4FE25860E6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Inhaltsplatzhalter 3">
            <a:extLst>
              <a:ext uri="{FF2B5EF4-FFF2-40B4-BE49-F238E27FC236}">
                <a16:creationId xmlns:a16="http://schemas.microsoft.com/office/drawing/2014/main" id="{C3226624-5BB7-475D-D61F-4A398C5E0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5" name="Textplatzhalter 4">
            <a:extLst>
              <a:ext uri="{FF2B5EF4-FFF2-40B4-BE49-F238E27FC236}">
                <a16:creationId xmlns:a16="http://schemas.microsoft.com/office/drawing/2014/main" id="{4A3C304F-B265-FF1D-E93E-E546B1B5325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Inhaltsplatzhalter 5">
            <a:extLst>
              <a:ext uri="{FF2B5EF4-FFF2-40B4-BE49-F238E27FC236}">
                <a16:creationId xmlns:a16="http://schemas.microsoft.com/office/drawing/2014/main" id="{F790861B-D46E-0A07-8D8A-74C11A5C313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7" name="Datumsplatzhalter 6">
            <a:extLst>
              <a:ext uri="{FF2B5EF4-FFF2-40B4-BE49-F238E27FC236}">
                <a16:creationId xmlns:a16="http://schemas.microsoft.com/office/drawing/2014/main" id="{A8319FD1-8EB5-7386-112B-2FC3DE28ED45}"/>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8" name="Fußzeilenplatzhalter 7">
            <a:extLst>
              <a:ext uri="{FF2B5EF4-FFF2-40B4-BE49-F238E27FC236}">
                <a16:creationId xmlns:a16="http://schemas.microsoft.com/office/drawing/2014/main" id="{D738F37E-8227-C5BA-017F-012F8B047AD4}"/>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8A09802C-D5EA-2E6E-1A09-CC414C3B971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947531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A458B-16E3-B6D6-6430-3033C0EF15D8}"/>
              </a:ext>
            </a:extLst>
          </p:cNvPr>
          <p:cNvSpPr>
            <a:spLocks noGrp="1"/>
          </p:cNvSpPr>
          <p:nvPr>
            <p:ph type="title"/>
          </p:nvPr>
        </p:nvSpPr>
        <p:spPr/>
        <p:txBody>
          <a:bodyPr/>
          <a:lstStyle/>
          <a:p>
            <a:r>
              <a:rPr lang="en-US"/>
              <a:t>Click to edit Master title style</a:t>
            </a:r>
            <a:endParaRPr lang="de-AT"/>
          </a:p>
        </p:txBody>
      </p:sp>
      <p:sp>
        <p:nvSpPr>
          <p:cNvPr id="3" name="Datumsplatzhalter 2">
            <a:extLst>
              <a:ext uri="{FF2B5EF4-FFF2-40B4-BE49-F238E27FC236}">
                <a16:creationId xmlns:a16="http://schemas.microsoft.com/office/drawing/2014/main" id="{A013D3E3-66AA-1102-13EE-F026ED13ECFE}"/>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4" name="Fußzeilenplatzhalter 3">
            <a:extLst>
              <a:ext uri="{FF2B5EF4-FFF2-40B4-BE49-F238E27FC236}">
                <a16:creationId xmlns:a16="http://schemas.microsoft.com/office/drawing/2014/main" id="{7F7220D3-1B70-85EC-1B61-C2FA50009403}"/>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EDB5F4C2-0D9C-0052-6D88-CB9B63790C3F}"/>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161256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D82213A4-E48F-6AEA-05B4-E0C148224B3C}"/>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3" name="Fußzeilenplatzhalter 2">
            <a:extLst>
              <a:ext uri="{FF2B5EF4-FFF2-40B4-BE49-F238E27FC236}">
                <a16:creationId xmlns:a16="http://schemas.microsoft.com/office/drawing/2014/main" id="{79DF17E6-A957-2DC1-05DF-BCE937F23D91}"/>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41AFAD21-3D79-CCC2-6406-21755C3FAFB0}"/>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280047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08D36-B9E6-4456-E5DD-6BF010FCF5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Inhaltsplatzhalter 2">
            <a:extLst>
              <a:ext uri="{FF2B5EF4-FFF2-40B4-BE49-F238E27FC236}">
                <a16:creationId xmlns:a16="http://schemas.microsoft.com/office/drawing/2014/main" id="{B305C757-69C7-7392-4934-5005B43B398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AT"/>
          </a:p>
        </p:txBody>
      </p:sp>
      <p:sp>
        <p:nvSpPr>
          <p:cNvPr id="4" name="Textplatzhalter 3">
            <a:extLst>
              <a:ext uri="{FF2B5EF4-FFF2-40B4-BE49-F238E27FC236}">
                <a16:creationId xmlns:a16="http://schemas.microsoft.com/office/drawing/2014/main" id="{9AF06286-9402-7133-2C42-E072EABF2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386FCC9-2D9B-0132-AE91-07809B3194E9}"/>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6" name="Fußzeilenplatzhalter 5">
            <a:extLst>
              <a:ext uri="{FF2B5EF4-FFF2-40B4-BE49-F238E27FC236}">
                <a16:creationId xmlns:a16="http://schemas.microsoft.com/office/drawing/2014/main" id="{9B963375-1424-5BE9-5D5A-10BC80F4F89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1F5CEDF7-0B6B-15B2-A4AC-D04D5E1BF626}"/>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8527909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C65153-8FE7-02C5-27E0-3FD10EB785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de-AT"/>
          </a:p>
        </p:txBody>
      </p:sp>
      <p:sp>
        <p:nvSpPr>
          <p:cNvPr id="3" name="Bildplatzhalter 2">
            <a:extLst>
              <a:ext uri="{FF2B5EF4-FFF2-40B4-BE49-F238E27FC236}">
                <a16:creationId xmlns:a16="http://schemas.microsoft.com/office/drawing/2014/main" id="{693D537C-6AC4-B5BE-49EC-FDA8A55E29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de-AT"/>
          </a:p>
        </p:txBody>
      </p:sp>
      <p:sp>
        <p:nvSpPr>
          <p:cNvPr id="4" name="Textplatzhalter 3">
            <a:extLst>
              <a:ext uri="{FF2B5EF4-FFF2-40B4-BE49-F238E27FC236}">
                <a16:creationId xmlns:a16="http://schemas.microsoft.com/office/drawing/2014/main" id="{8AB3DB66-5F86-204B-5FDC-920A3B6759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umsplatzhalter 4">
            <a:extLst>
              <a:ext uri="{FF2B5EF4-FFF2-40B4-BE49-F238E27FC236}">
                <a16:creationId xmlns:a16="http://schemas.microsoft.com/office/drawing/2014/main" id="{4F38B14E-FA25-0A84-3CD5-4796AEE040A4}"/>
              </a:ext>
            </a:extLst>
          </p:cNvPr>
          <p:cNvSpPr>
            <a:spLocks noGrp="1"/>
          </p:cNvSpPr>
          <p:nvPr>
            <p:ph type="dt" sz="half" idx="10"/>
          </p:nvPr>
        </p:nvSpPr>
        <p:spPr/>
        <p:txBody>
          <a:bodyPr/>
          <a:lstStyle/>
          <a:p>
            <a:fld id="{4D204A99-DD2E-46A5-9E4A-9E0EB615E918}" type="datetimeFigureOut">
              <a:rPr lang="de-AT" smtClean="0"/>
              <a:t>04.09.2025</a:t>
            </a:fld>
            <a:endParaRPr lang="de-AT"/>
          </a:p>
        </p:txBody>
      </p:sp>
      <p:sp>
        <p:nvSpPr>
          <p:cNvPr id="6" name="Fußzeilenplatzhalter 5">
            <a:extLst>
              <a:ext uri="{FF2B5EF4-FFF2-40B4-BE49-F238E27FC236}">
                <a16:creationId xmlns:a16="http://schemas.microsoft.com/office/drawing/2014/main" id="{3DD2ED25-6293-3332-54CF-F1C99A76D834}"/>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230BD201-E90E-75BE-7C53-6212036108DC}"/>
              </a:ext>
            </a:extLst>
          </p:cNvPr>
          <p:cNvSpPr>
            <a:spLocks noGrp="1"/>
          </p:cNvSpPr>
          <p:nvPr>
            <p:ph type="sldNum" sz="quarter" idx="12"/>
          </p:nvPr>
        </p:nvSpPr>
        <p:spPr/>
        <p:txBody>
          <a:bodyPr/>
          <a:lstStyle/>
          <a:p>
            <a:fld id="{4CDDCD3A-A287-4809-A4A9-44E456689E5A}" type="slidenum">
              <a:rPr lang="de-AT" smtClean="0"/>
              <a:t>‹#›</a:t>
            </a:fld>
            <a:endParaRPr lang="de-AT"/>
          </a:p>
        </p:txBody>
      </p:sp>
    </p:spTree>
    <p:extLst>
      <p:ext uri="{BB962C8B-B14F-4D97-AF65-F5344CB8AC3E}">
        <p14:creationId xmlns:p14="http://schemas.microsoft.com/office/powerpoint/2010/main" val="3855360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E34011B-B6C4-D1B4-5659-189E50B414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5CF3D06-EB14-E216-1F24-D0D50B3094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E44C714D-AD6B-3B71-F291-0AF0F2D9FF4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D204A99-DD2E-46A5-9E4A-9E0EB615E918}" type="datetimeFigureOut">
              <a:rPr lang="de-AT" smtClean="0"/>
              <a:t>04.09.2025</a:t>
            </a:fld>
            <a:endParaRPr lang="de-AT"/>
          </a:p>
        </p:txBody>
      </p:sp>
      <p:sp>
        <p:nvSpPr>
          <p:cNvPr id="5" name="Fußzeilenplatzhalter 4">
            <a:extLst>
              <a:ext uri="{FF2B5EF4-FFF2-40B4-BE49-F238E27FC236}">
                <a16:creationId xmlns:a16="http://schemas.microsoft.com/office/drawing/2014/main" id="{EC7138C1-F3F4-8177-60B1-35B748E939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AT"/>
          </a:p>
        </p:txBody>
      </p:sp>
      <p:sp>
        <p:nvSpPr>
          <p:cNvPr id="6" name="Foliennummernplatzhalter 5">
            <a:extLst>
              <a:ext uri="{FF2B5EF4-FFF2-40B4-BE49-F238E27FC236}">
                <a16:creationId xmlns:a16="http://schemas.microsoft.com/office/drawing/2014/main" id="{E6AAEEA4-E31B-39A7-94EA-C19E72BAB1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CDDCD3A-A287-4809-A4A9-44E456689E5A}" type="slidenum">
              <a:rPr lang="de-AT" smtClean="0"/>
              <a:t>‹#›</a:t>
            </a:fld>
            <a:endParaRPr lang="de-AT"/>
          </a:p>
        </p:txBody>
      </p:sp>
    </p:spTree>
    <p:extLst>
      <p:ext uri="{BB962C8B-B14F-4D97-AF65-F5344CB8AC3E}">
        <p14:creationId xmlns:p14="http://schemas.microsoft.com/office/powerpoint/2010/main" val="3234102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Brief, Briefumschlag enthält.&#10;&#10;KI-generierte Inhalte können fehlerhaft sein.">
            <a:extLst>
              <a:ext uri="{FF2B5EF4-FFF2-40B4-BE49-F238E27FC236}">
                <a16:creationId xmlns:a16="http://schemas.microsoft.com/office/drawing/2014/main" id="{4212E3CC-C8F3-8724-236C-B7DF711CD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3">
            <a:extLst>
              <a:ext uri="{FF2B5EF4-FFF2-40B4-BE49-F238E27FC236}">
                <a16:creationId xmlns:a16="http://schemas.microsoft.com/office/drawing/2014/main" id="{5641CF85-E5C3-9FF3-BBD7-6666AB809856}"/>
              </a:ext>
            </a:extLst>
          </p:cNvPr>
          <p:cNvSpPr txBox="1"/>
          <p:nvPr/>
        </p:nvSpPr>
        <p:spPr>
          <a:xfrm>
            <a:off x="947462" y="1467801"/>
            <a:ext cx="10272988" cy="746575"/>
          </a:xfrm>
          <a:prstGeom prst="rect">
            <a:avLst/>
          </a:prstGeom>
          <a:noFill/>
        </p:spPr>
        <p:txBody>
          <a:bodyPr wrap="square" lIns="0" tIns="0" rIns="0" bIns="0" rtlCol="0" anchor="ctr">
            <a:normAutofit/>
          </a:bodyPr>
          <a:lstStyle/>
          <a:p>
            <a:r>
              <a:rPr lang="en-US" sz="2400" b="1" noProof="0" dirty="0">
                <a:solidFill>
                  <a:srgbClr val="1A3A64"/>
                </a:solidFill>
                <a:latin typeface="Arial" panose="020B0604020202020204" pitchFamily="34" charset="0"/>
                <a:cs typeface="Arial" panose="020B0604020202020204" pitchFamily="34" charset="0"/>
              </a:rPr>
              <a:t>Investigation of anomalously fast infrasound phases from global bolide events</a:t>
            </a:r>
            <a:endParaRPr lang="en-GB" sz="2400" b="1" noProof="0" dirty="0">
              <a:solidFill>
                <a:srgbClr val="1A3A64"/>
              </a:solidFill>
              <a:latin typeface="Arial" panose="020B0604020202020204" pitchFamily="34" charset="0"/>
              <a:cs typeface="Arial" panose="020B0604020202020204" pitchFamily="34" charset="0"/>
            </a:endParaRPr>
          </a:p>
        </p:txBody>
      </p:sp>
      <p:sp>
        <p:nvSpPr>
          <p:cNvPr id="10" name="TextBox 3">
            <a:extLst>
              <a:ext uri="{FF2B5EF4-FFF2-40B4-BE49-F238E27FC236}">
                <a16:creationId xmlns:a16="http://schemas.microsoft.com/office/drawing/2014/main" id="{3D37EAC3-90CD-EA42-4DD4-7E98DD56B841}"/>
              </a:ext>
            </a:extLst>
          </p:cNvPr>
          <p:cNvSpPr txBox="1"/>
          <p:nvPr/>
        </p:nvSpPr>
        <p:spPr>
          <a:xfrm>
            <a:off x="947463" y="2344870"/>
            <a:ext cx="10272988" cy="502511"/>
          </a:xfrm>
          <a:prstGeom prst="rect">
            <a:avLst/>
          </a:prstGeom>
          <a:noFill/>
        </p:spPr>
        <p:txBody>
          <a:bodyPr wrap="square" lIns="0" tIns="0" rIns="0" bIns="0" rtlCol="0" anchor="ctr">
            <a:normAutofit/>
          </a:bodyPr>
          <a:lstStyle/>
          <a:p>
            <a:r>
              <a:rPr lang="en-GB" noProof="0" dirty="0">
                <a:solidFill>
                  <a:srgbClr val="1A3A64"/>
                </a:solidFill>
                <a:latin typeface="Arial" panose="020B0604020202020204" pitchFamily="34" charset="0"/>
                <a:cs typeface="Arial" panose="020B0604020202020204" pitchFamily="34" charset="0"/>
              </a:rPr>
              <a:t>Elizabeth A. Silber</a:t>
            </a:r>
            <a:r>
              <a:rPr lang="en-GB" baseline="30000" noProof="0" dirty="0">
                <a:solidFill>
                  <a:srgbClr val="1A3A64"/>
                </a:solidFill>
                <a:latin typeface="Arial" panose="020B0604020202020204" pitchFamily="34" charset="0"/>
                <a:cs typeface="Arial" panose="020B0604020202020204" pitchFamily="34" charset="0"/>
              </a:rPr>
              <a:t>1</a:t>
            </a:r>
            <a:r>
              <a:rPr lang="en-GB" noProof="0" dirty="0">
                <a:solidFill>
                  <a:srgbClr val="1A3A64"/>
                </a:solidFill>
                <a:latin typeface="Arial" panose="020B0604020202020204" pitchFamily="34" charset="0"/>
                <a:cs typeface="Arial" panose="020B0604020202020204" pitchFamily="34" charset="0"/>
              </a:rPr>
              <a:t>, Christoph Pilger</a:t>
            </a:r>
            <a:r>
              <a:rPr lang="en-GB" baseline="30000" noProof="0" dirty="0">
                <a:solidFill>
                  <a:srgbClr val="1A3A64"/>
                </a:solidFill>
                <a:latin typeface="Arial" panose="020B0604020202020204" pitchFamily="34" charset="0"/>
                <a:cs typeface="Arial" panose="020B0604020202020204" pitchFamily="34" charset="0"/>
              </a:rPr>
              <a:t>2</a:t>
            </a:r>
            <a:r>
              <a:rPr lang="en-GB" noProof="0" dirty="0">
                <a:solidFill>
                  <a:srgbClr val="1A3A64"/>
                </a:solidFill>
                <a:latin typeface="Arial" panose="020B0604020202020204" pitchFamily="34" charset="0"/>
                <a:cs typeface="Arial" panose="020B0604020202020204" pitchFamily="34" charset="0"/>
              </a:rPr>
              <a:t>, Miro </a:t>
            </a:r>
            <a:r>
              <a:rPr lang="en-GB" noProof="0" dirty="0" err="1">
                <a:solidFill>
                  <a:srgbClr val="1A3A64"/>
                </a:solidFill>
                <a:latin typeface="Arial" panose="020B0604020202020204" pitchFamily="34" charset="0"/>
                <a:cs typeface="Arial" panose="020B0604020202020204" pitchFamily="34" charset="0"/>
              </a:rPr>
              <a:t>Ronac</a:t>
            </a:r>
            <a:r>
              <a:rPr lang="en-GB" noProof="0" dirty="0">
                <a:solidFill>
                  <a:srgbClr val="1A3A64"/>
                </a:solidFill>
                <a:latin typeface="Arial" panose="020B0604020202020204" pitchFamily="34" charset="0"/>
                <a:cs typeface="Arial" panose="020B0604020202020204" pitchFamily="34" charset="0"/>
              </a:rPr>
              <a:t> Giannone</a:t>
            </a:r>
            <a:r>
              <a:rPr lang="en-GB" baseline="30000" noProof="0" dirty="0">
                <a:solidFill>
                  <a:srgbClr val="1A3A64"/>
                </a:solidFill>
                <a:latin typeface="Arial" panose="020B0604020202020204" pitchFamily="34" charset="0"/>
                <a:cs typeface="Arial" panose="020B0604020202020204" pitchFamily="34" charset="0"/>
              </a:rPr>
              <a:t>1</a:t>
            </a:r>
            <a:r>
              <a:rPr lang="en-GB" noProof="0" dirty="0">
                <a:solidFill>
                  <a:srgbClr val="1A3A64"/>
                </a:solidFill>
                <a:latin typeface="Arial" panose="020B0604020202020204" pitchFamily="34" charset="0"/>
                <a:cs typeface="Arial" panose="020B0604020202020204" pitchFamily="34" charset="0"/>
              </a:rPr>
              <a:t>, Summer Czarnowski</a:t>
            </a:r>
            <a:r>
              <a:rPr lang="en-GB" baseline="30000" noProof="0" dirty="0">
                <a:solidFill>
                  <a:srgbClr val="1A3A64"/>
                </a:solidFill>
                <a:latin typeface="Arial" panose="020B0604020202020204" pitchFamily="34" charset="0"/>
                <a:cs typeface="Arial" panose="020B0604020202020204" pitchFamily="34" charset="0"/>
              </a:rPr>
              <a:t>3,*</a:t>
            </a:r>
            <a:r>
              <a:rPr lang="en-GB" noProof="0" dirty="0">
                <a:solidFill>
                  <a:srgbClr val="1A3A64"/>
                </a:solidFill>
                <a:latin typeface="Arial" panose="020B0604020202020204" pitchFamily="34" charset="0"/>
                <a:cs typeface="Arial" panose="020B0604020202020204" pitchFamily="34" charset="0"/>
              </a:rPr>
              <a:t>, Vedant Sawal</a:t>
            </a:r>
            <a:r>
              <a:rPr lang="en-GB" baseline="30000" noProof="0" dirty="0">
                <a:solidFill>
                  <a:srgbClr val="1A3A64"/>
                </a:solidFill>
                <a:latin typeface="Arial" panose="020B0604020202020204" pitchFamily="34" charset="0"/>
                <a:cs typeface="Arial" panose="020B0604020202020204" pitchFamily="34" charset="0"/>
              </a:rPr>
              <a:t>1</a:t>
            </a:r>
          </a:p>
        </p:txBody>
      </p:sp>
      <p:sp>
        <p:nvSpPr>
          <p:cNvPr id="12" name="Textfeld 11">
            <a:extLst>
              <a:ext uri="{FF2B5EF4-FFF2-40B4-BE49-F238E27FC236}">
                <a16:creationId xmlns:a16="http://schemas.microsoft.com/office/drawing/2014/main" id="{D704B700-9CAA-AD00-BCFB-1247EE1D285E}"/>
              </a:ext>
            </a:extLst>
          </p:cNvPr>
          <p:cNvSpPr txBox="1"/>
          <p:nvPr/>
        </p:nvSpPr>
        <p:spPr>
          <a:xfrm>
            <a:off x="947462" y="2952156"/>
            <a:ext cx="8058149" cy="746575"/>
          </a:xfrm>
          <a:prstGeom prst="rect">
            <a:avLst/>
          </a:prstGeom>
          <a:noFill/>
        </p:spPr>
        <p:txBody>
          <a:bodyPr wrap="square" lIns="0" tIns="0" rIns="0" bIns="0" rtlCol="0" anchor="ctr">
            <a:normAutofit/>
          </a:bodyPr>
          <a:lstStyle>
            <a:defPPr>
              <a:defRPr lang="de-DE"/>
            </a:defPPr>
            <a:lvl1pPr>
              <a:defRPr>
                <a:solidFill>
                  <a:srgbClr val="1A3A64"/>
                </a:solidFill>
                <a:latin typeface="Arial" panose="020B0604020202020204" pitchFamily="34" charset="0"/>
                <a:cs typeface="Arial" panose="020B0604020202020204" pitchFamily="34" charset="0"/>
              </a:defRPr>
            </a:lvl1pPr>
          </a:lstStyle>
          <a:p>
            <a:r>
              <a:rPr lang="en-GB" sz="1400" baseline="30000" noProof="0" dirty="0"/>
              <a:t>1</a:t>
            </a:r>
            <a:r>
              <a:rPr lang="en-GB" sz="1400" noProof="0" dirty="0"/>
              <a:t>Sandia National Laboratories, Albuquerque, NM, 87123; </a:t>
            </a:r>
            <a:r>
              <a:rPr lang="en-GB" sz="1400" baseline="30000" noProof="0" dirty="0"/>
              <a:t>2</a:t>
            </a:r>
            <a:r>
              <a:rPr lang="en-US" sz="1400" noProof="0" dirty="0"/>
              <a:t>Federal Institute for Geosciences and Natural Resources (BGR), Hannover, Germany; </a:t>
            </a:r>
            <a:r>
              <a:rPr lang="en-US" sz="1400" baseline="30000" noProof="0" dirty="0"/>
              <a:t>3</a:t>
            </a:r>
            <a:r>
              <a:rPr lang="en-US" sz="1400" noProof="0" dirty="0"/>
              <a:t>North Dakota State University, Fargo, ND, 58108, USA</a:t>
            </a:r>
            <a:endParaRPr lang="en-GB" sz="1400" i="1" noProof="0" dirty="0"/>
          </a:p>
        </p:txBody>
      </p:sp>
      <p:sp>
        <p:nvSpPr>
          <p:cNvPr id="13" name="TextBox 3">
            <a:extLst>
              <a:ext uri="{FF2B5EF4-FFF2-40B4-BE49-F238E27FC236}">
                <a16:creationId xmlns:a16="http://schemas.microsoft.com/office/drawing/2014/main" id="{D1B99D56-EC8A-2AAE-205C-D5BC83000B29}"/>
              </a:ext>
            </a:extLst>
          </p:cNvPr>
          <p:cNvSpPr txBox="1"/>
          <p:nvPr/>
        </p:nvSpPr>
        <p:spPr>
          <a:xfrm>
            <a:off x="2636519" y="6440942"/>
            <a:ext cx="6984367"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noProof="0" dirty="0">
                <a:solidFill>
                  <a:schemeClr val="bg1">
                    <a:lumMod val="65000"/>
                  </a:schemeClr>
                </a:solidFill>
              </a:rPr>
              <a:t>*work performed during summer internship at Sandia</a:t>
            </a:r>
          </a:p>
          <a:p>
            <a:r>
              <a:rPr lang="en-US" sz="800" noProof="0" dirty="0">
                <a:solidFill>
                  <a:schemeClr val="bg1">
                    <a:lumMod val="65000"/>
                  </a:schemeClr>
                </a:solidFill>
              </a:rPr>
              <a:t>SNL is managed and operated by NTESS under DOE NNSA contract DE-NA0003525</a:t>
            </a:r>
            <a:r>
              <a:rPr lang="en-GB" sz="800" noProof="0" dirty="0">
                <a:solidFill>
                  <a:schemeClr val="bg1">
                    <a:lumMod val="65000"/>
                  </a:schemeClr>
                </a:solidFill>
              </a:rPr>
              <a:t>. </a:t>
            </a:r>
            <a:r>
              <a:rPr lang="en-US" sz="800" dirty="0">
                <a:solidFill>
                  <a:schemeClr val="bg1">
                    <a:lumMod val="65000"/>
                  </a:schemeClr>
                </a:solidFill>
              </a:rPr>
              <a:t>The views expressed here do not necessarily reflect the opinion of the United States Government, the United States Department of Energy, or NTESS. SAND2025-11113C</a:t>
            </a:r>
            <a:endParaRPr lang="en-GB" sz="800" noProof="0" dirty="0">
              <a:solidFill>
                <a:schemeClr val="bg1">
                  <a:lumMod val="65000"/>
                </a:schemeClr>
              </a:solidFill>
            </a:endParaRPr>
          </a:p>
        </p:txBody>
      </p:sp>
      <p:sp>
        <p:nvSpPr>
          <p:cNvPr id="14" name="TextBox 3">
            <a:extLst>
              <a:ext uri="{FF2B5EF4-FFF2-40B4-BE49-F238E27FC236}">
                <a16:creationId xmlns:a16="http://schemas.microsoft.com/office/drawing/2014/main" id="{D46122D2-621E-31CE-451D-B174F76F9990}"/>
              </a:ext>
            </a:extLst>
          </p:cNvPr>
          <p:cNvSpPr txBox="1"/>
          <p:nvPr/>
        </p:nvSpPr>
        <p:spPr>
          <a:xfrm>
            <a:off x="2636518" y="4273614"/>
            <a:ext cx="6984367" cy="1938992"/>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dirty="0">
                <a:solidFill>
                  <a:schemeClr val="tx2">
                    <a:lumMod val="90000"/>
                    <a:lumOff val="10000"/>
                  </a:schemeClr>
                </a:solidFill>
              </a:rPr>
              <a:t>Infrasound signals from energetic events sometimes arrive earlier than predicted. Among 172 global bolide detections, some show anomalously fast arrivals at distances up to thousands of kilometers. We investigate whether these early arrivals result from source or propagation effects, aiming to improve interpretation and global monitoring capabilities.</a:t>
            </a:r>
          </a:p>
        </p:txBody>
      </p:sp>
      <p:sp>
        <p:nvSpPr>
          <p:cNvPr id="2" name="Title 1">
            <a:extLst>
              <a:ext uri="{FF2B5EF4-FFF2-40B4-BE49-F238E27FC236}">
                <a16:creationId xmlns:a16="http://schemas.microsoft.com/office/drawing/2014/main" id="{2991A715-793F-3235-8617-18E9A2538876}"/>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P1.1-228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92A26D3C-6BFA-4518-914B-B0E116D5D2B2}"/>
              </a:ext>
            </a:extLst>
          </p:cNvPr>
          <p:cNvPicPr>
            <a:picLocks noChangeAspect="1"/>
          </p:cNvPicPr>
          <p:nvPr/>
        </p:nvPicPr>
        <p:blipFill rotWithShape="1">
          <a:blip r:embed="rId3"/>
          <a:srcRect t="27570" r="841" b="31309"/>
          <a:stretch/>
        </p:blipFill>
        <p:spPr>
          <a:xfrm>
            <a:off x="9672643" y="2952157"/>
            <a:ext cx="1358135" cy="563220"/>
          </a:xfrm>
          <a:prstGeom prst="rect">
            <a:avLst/>
          </a:prstGeom>
        </p:spPr>
      </p:pic>
    </p:spTree>
    <p:extLst>
      <p:ext uri="{BB962C8B-B14F-4D97-AF65-F5344CB8AC3E}">
        <p14:creationId xmlns:p14="http://schemas.microsoft.com/office/powerpoint/2010/main" val="223735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3">
            <a:extLst>
              <a:ext uri="{FF2B5EF4-FFF2-40B4-BE49-F238E27FC236}">
                <a16:creationId xmlns:a16="http://schemas.microsoft.com/office/drawing/2014/main" id="{E5B67DD5-AF62-4996-BFC8-D0709EAAF04C}"/>
              </a:ext>
            </a:extLst>
          </p:cNvPr>
          <p:cNvSpPr txBox="1"/>
          <p:nvPr/>
        </p:nvSpPr>
        <p:spPr>
          <a:xfrm>
            <a:off x="8252072"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spcAft>
                <a:spcPts val="1200"/>
              </a:spcAft>
            </a:pPr>
            <a:r>
              <a:rPr lang="en-US" sz="1200" dirty="0"/>
              <a:t>Early-arriving signals suggest influences from atmospheric propagation conditions or source characteristics, warranting further investigation.</a:t>
            </a:r>
          </a:p>
          <a:p>
            <a:pPr>
              <a:spcAft>
                <a:spcPts val="1200"/>
              </a:spcAft>
            </a:pPr>
            <a:r>
              <a:rPr lang="en-US" sz="1200" dirty="0"/>
              <a:t>Identifying underlying causes, such as wind-driven stratospheric ducts, waveguide characteristics, or specific source properties, is critical for refining signal interpretation accuracy.</a:t>
            </a:r>
          </a:p>
          <a:p>
            <a:pPr>
              <a:spcAft>
                <a:spcPts val="1200"/>
              </a:spcAft>
            </a:pPr>
            <a:r>
              <a:rPr lang="en-US" sz="1200" dirty="0"/>
              <a:t>Understanding anomalously fast infrasound arrivals advances event characterization, contributing directly to improvements in global infrasound monitoring capabilities, including verification efforts for the Comprehensive Nuclear-Test-Ban Treaty (CTBT).</a:t>
            </a:r>
          </a:p>
          <a:p>
            <a:pPr>
              <a:spcAft>
                <a:spcPts val="1200"/>
              </a:spcAft>
            </a:pPr>
            <a:r>
              <a:rPr lang="en-US" sz="1200" dirty="0"/>
              <a:t>Improved interpretation of early-arriving signals can strengthen the reliability of global monitoring networks by distinguishing between natural energetic events (bolides) and anthropogenic sources, thereby supporting international monitoring and verification objectives.</a:t>
            </a:r>
          </a:p>
          <a:p>
            <a:pPr>
              <a:spcAft>
                <a:spcPts val="1200"/>
              </a:spcAft>
            </a:pPr>
            <a:r>
              <a:rPr lang="en-US" sz="1200" noProof="0" dirty="0"/>
              <a:t>References:</a:t>
            </a:r>
          </a:p>
          <a:p>
            <a:r>
              <a:rPr lang="en-GB" sz="1200" noProof="0" dirty="0"/>
              <a:t>[1] Pilger et al. (2020) </a:t>
            </a:r>
            <a:r>
              <a:rPr lang="en-GB" sz="1200" noProof="0" dirty="0" err="1"/>
              <a:t>doi</a:t>
            </a:r>
            <a:r>
              <a:rPr lang="en-GB" sz="1200" noProof="0" dirty="0"/>
              <a:t>: 10.3390/atmos11010083. </a:t>
            </a:r>
          </a:p>
          <a:p>
            <a:pPr>
              <a:spcAft>
                <a:spcPts val="1200"/>
              </a:spcAft>
            </a:pPr>
            <a:r>
              <a:rPr lang="en-GB" sz="1200" noProof="0" dirty="0"/>
              <a:t>[2] Silber, et al. (2025) </a:t>
            </a:r>
            <a:r>
              <a:rPr lang="en-GB" sz="1200" noProof="0" dirty="0" err="1"/>
              <a:t>doi</a:t>
            </a:r>
            <a:r>
              <a:rPr lang="en-GB" sz="1200" noProof="0" dirty="0"/>
              <a:t>: 10.3847/1538-3881/add47d</a:t>
            </a:r>
          </a:p>
          <a:p>
            <a:pPr>
              <a:spcAft>
                <a:spcPts val="1200"/>
              </a:spcAft>
            </a:pPr>
            <a:endParaRPr lang="en-GB" sz="1200" noProof="0" dirty="0"/>
          </a:p>
          <a:p>
            <a:pPr>
              <a:spcAft>
                <a:spcPts val="1200"/>
              </a:spcAft>
            </a:pPr>
            <a:endParaRPr lang="en-GB" sz="1200" dirty="0"/>
          </a:p>
          <a:p>
            <a:pPr>
              <a:spcAft>
                <a:spcPts val="1200"/>
              </a:spcAft>
            </a:pPr>
            <a:endParaRPr lang="en-GB" sz="1200" noProof="0" dirty="0"/>
          </a:p>
        </p:txBody>
      </p:sp>
      <p:sp>
        <p:nvSpPr>
          <p:cNvPr id="20" name="TextBox 3">
            <a:extLst>
              <a:ext uri="{FF2B5EF4-FFF2-40B4-BE49-F238E27FC236}">
                <a16:creationId xmlns:a16="http://schemas.microsoft.com/office/drawing/2014/main" id="{1E89CD43-FF80-3593-7026-BDF338BBFF94}"/>
              </a:ext>
            </a:extLst>
          </p:cNvPr>
          <p:cNvSpPr txBox="1"/>
          <p:nvPr/>
        </p:nvSpPr>
        <p:spPr>
          <a:xfrm>
            <a:off x="419699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spcAft>
                <a:spcPts val="1200"/>
              </a:spcAft>
            </a:pPr>
            <a:r>
              <a:rPr lang="en-US" sz="1200" noProof="0" dirty="0"/>
              <a:t>We analyze a dataset of 172 globally distributed bolide detections, combining data from US government sensors and published global infrasound detections [2]. </a:t>
            </a:r>
          </a:p>
          <a:p>
            <a:pPr>
              <a:spcAft>
                <a:spcPts val="1200"/>
              </a:spcAft>
            </a:pPr>
            <a:r>
              <a:rPr lang="en-US" sz="1200" noProof="0" dirty="0"/>
              <a:t>Observed signal </a:t>
            </a:r>
            <a:r>
              <a:rPr lang="en-US" sz="1200" noProof="0" dirty="0" err="1"/>
              <a:t>celerities</a:t>
            </a:r>
            <a:r>
              <a:rPr lang="en-US" sz="1200" noProof="0" dirty="0"/>
              <a:t>, defined as the ratio of source-to-station distance to measured travel time, were calculated and compared to theoretical values for standard atmospheric waveguides (boundary layer, tropospheric, stratospheric, and </a:t>
            </a:r>
            <a:r>
              <a:rPr lang="en-US" sz="1200" noProof="0" dirty="0" err="1"/>
              <a:t>thermospheric</a:t>
            </a:r>
            <a:r>
              <a:rPr lang="en-US" sz="1200" noProof="0" dirty="0"/>
              <a:t>). </a:t>
            </a:r>
          </a:p>
          <a:p>
            <a:pPr>
              <a:spcAft>
                <a:spcPts val="1200"/>
              </a:spcAft>
            </a:pPr>
            <a:endParaRPr lang="en-US" sz="1200" noProof="0" dirty="0"/>
          </a:p>
          <a:p>
            <a:pPr>
              <a:spcAft>
                <a:spcPts val="1200"/>
              </a:spcAft>
            </a:pPr>
            <a:endParaRPr lang="en-US" sz="1200" dirty="0"/>
          </a:p>
          <a:p>
            <a:pPr>
              <a:spcAft>
                <a:spcPts val="1200"/>
              </a:spcAft>
            </a:pPr>
            <a:endParaRPr lang="en-US" sz="1200" noProof="0" dirty="0"/>
          </a:p>
          <a:p>
            <a:pPr>
              <a:spcAft>
                <a:spcPts val="1200"/>
              </a:spcAft>
            </a:pPr>
            <a:endParaRPr lang="en-US" sz="1200" dirty="0"/>
          </a:p>
          <a:p>
            <a:pPr>
              <a:spcAft>
                <a:spcPts val="1200"/>
              </a:spcAft>
            </a:pPr>
            <a:endParaRPr lang="en-US" sz="1200" noProof="0" dirty="0"/>
          </a:p>
          <a:p>
            <a:pPr>
              <a:spcAft>
                <a:spcPts val="1200"/>
              </a:spcAft>
            </a:pPr>
            <a:endParaRPr lang="en-US" sz="1200" dirty="0"/>
          </a:p>
          <a:p>
            <a:pPr>
              <a:spcAft>
                <a:spcPts val="1200"/>
              </a:spcAft>
            </a:pPr>
            <a:endParaRPr lang="en-US" sz="1200" noProof="0" dirty="0"/>
          </a:p>
          <a:p>
            <a:pPr>
              <a:spcAft>
                <a:spcPts val="1200"/>
              </a:spcAft>
            </a:pPr>
            <a:r>
              <a:rPr lang="en-US" sz="1200" noProof="0" dirty="0"/>
              <a:t>Preliminary results (above) indicate most signals align with expected stratospheric arrivals. However, a notable subset exhibits anomalously fast arrivals, even at distances exceeding several thousand kilometers.</a:t>
            </a:r>
          </a:p>
        </p:txBody>
      </p:sp>
      <p:sp>
        <p:nvSpPr>
          <p:cNvPr id="7" name="TextBox 3">
            <a:extLst>
              <a:ext uri="{FF2B5EF4-FFF2-40B4-BE49-F238E27FC236}">
                <a16:creationId xmlns:a16="http://schemas.microsoft.com/office/drawing/2014/main" id="{9A5EB31E-0D60-B708-DDA3-638C6CE2CC33}"/>
              </a:ext>
            </a:extLst>
          </p:cNvPr>
          <p:cNvSpPr txBox="1"/>
          <p:nvPr/>
        </p:nvSpPr>
        <p:spPr>
          <a:xfrm>
            <a:off x="4196999" y="55008"/>
            <a:ext cx="7133942" cy="492443"/>
          </a:xfrm>
          <a:prstGeom prst="rect">
            <a:avLst/>
          </a:prstGeom>
          <a:noFill/>
        </p:spPr>
        <p:txBody>
          <a:bodyPr wrap="square" lIns="0" tIns="0" rIns="0" bIns="0" rtlCol="0" anchor="ctr">
            <a:normAutofit/>
          </a:bodyPr>
          <a:lstStyle/>
          <a:p>
            <a:r>
              <a:rPr lang="en-US" sz="1600" b="1" noProof="0" dirty="0">
                <a:solidFill>
                  <a:schemeClr val="bg1"/>
                </a:solidFill>
                <a:latin typeface="Arial" panose="020B0604020202020204" pitchFamily="34" charset="0"/>
                <a:cs typeface="Arial" panose="020B0604020202020204" pitchFamily="34" charset="0"/>
              </a:rPr>
              <a:t>Investigation of anomalously fast infrasound phases from global bolide events</a:t>
            </a:r>
          </a:p>
        </p:txBody>
      </p:sp>
      <p:sp>
        <p:nvSpPr>
          <p:cNvPr id="8" name="TextBox 3">
            <a:extLst>
              <a:ext uri="{FF2B5EF4-FFF2-40B4-BE49-F238E27FC236}">
                <a16:creationId xmlns:a16="http://schemas.microsoft.com/office/drawing/2014/main" id="{E90810EB-C9FE-C1F2-4CE1-32C95CB36FE8}"/>
              </a:ext>
            </a:extLst>
          </p:cNvPr>
          <p:cNvSpPr txBox="1"/>
          <p:nvPr/>
        </p:nvSpPr>
        <p:spPr>
          <a:xfrm>
            <a:off x="160019" y="1549110"/>
            <a:ext cx="3798000" cy="4985980"/>
          </a:xfrm>
          <a:prstGeom prst="rect">
            <a:avLst/>
          </a:prstGeom>
          <a:noFill/>
        </p:spPr>
        <p:txBody>
          <a:bodyPr wrap="square" lIns="0" tIns="0" rIns="0" bIns="0">
            <a:noAutofit/>
          </a:bodyPr>
          <a:lstStyle>
            <a:defPPr>
              <a:defRPr lang="de-DE"/>
            </a:defPPr>
            <a:lvl1pPr algn="just">
              <a:defRPr sz="1400" b="0" i="0">
                <a:effectLst/>
                <a:latin typeface="Arial" panose="020B0604020202020204" pitchFamily="34" charset="0"/>
                <a:cs typeface="Arial" panose="020B0604020202020204" pitchFamily="34" charset="0"/>
              </a:defRPr>
            </a:lvl1pPr>
          </a:lstStyle>
          <a:p>
            <a:pPr>
              <a:spcAft>
                <a:spcPts val="1200"/>
              </a:spcAft>
            </a:pPr>
            <a:r>
              <a:rPr lang="en-US" sz="1200" noProof="0" dirty="0"/>
              <a:t>Bolides can generate infrasound signals detectable globally; understanding their propagation patterns aids global monitoring and event characterization [1,2].</a:t>
            </a:r>
          </a:p>
          <a:p>
            <a:pPr>
              <a:spcAft>
                <a:spcPts val="1200"/>
              </a:spcAft>
            </a:pPr>
            <a:r>
              <a:rPr lang="en-US" sz="1200" noProof="0" dirty="0"/>
              <a:t>While typical infrasound signals follow predicted arrival times, some bolide events produce anomalously early arrivals, challenging current models and interpretations.</a:t>
            </a:r>
          </a:p>
          <a:p>
            <a:pPr>
              <a:spcAft>
                <a:spcPts val="1200"/>
              </a:spcAft>
            </a:pPr>
            <a:r>
              <a:rPr lang="en-US" sz="1200" noProof="0" dirty="0"/>
              <a:t>Examining a global dataset of bolide detections (shown below) helps identify and investigate causes of these unexpected early arrivals, improving our understanding of infrasound signal propagation.</a:t>
            </a:r>
            <a:endParaRPr lang="en-GB" sz="1200" noProof="0" dirty="0"/>
          </a:p>
        </p:txBody>
      </p:sp>
      <p:sp>
        <p:nvSpPr>
          <p:cNvPr id="15" name="TextBox 3">
            <a:extLst>
              <a:ext uri="{FF2B5EF4-FFF2-40B4-BE49-F238E27FC236}">
                <a16:creationId xmlns:a16="http://schemas.microsoft.com/office/drawing/2014/main" id="{143C780A-D306-D9FA-EEC7-455406624C00}"/>
              </a:ext>
            </a:extLst>
          </p:cNvPr>
          <p:cNvSpPr txBox="1"/>
          <p:nvPr/>
        </p:nvSpPr>
        <p:spPr>
          <a:xfrm>
            <a:off x="4196999" y="659697"/>
            <a:ext cx="7005502" cy="369332"/>
          </a:xfrm>
          <a:prstGeom prst="rect">
            <a:avLst/>
          </a:prstGeom>
          <a:noFill/>
        </p:spPr>
        <p:txBody>
          <a:bodyPr wrap="square" lIns="0" tIns="0" rIns="0" bIns="0" rtlCol="0" anchor="t">
            <a:normAutofit/>
          </a:bodyPr>
          <a:lstStyle/>
          <a:p>
            <a:r>
              <a:rPr lang="en-US" sz="1200" noProof="0" dirty="0">
                <a:solidFill>
                  <a:srgbClr val="1A3A64"/>
                </a:solidFill>
                <a:latin typeface="Arial" panose="020B0604020202020204" pitchFamily="34" charset="0"/>
                <a:cs typeface="Arial" panose="020B0604020202020204" pitchFamily="34" charset="0"/>
              </a:rPr>
              <a:t>Elizabeth A. Silber, Christoph Pilger, Miro </a:t>
            </a:r>
            <a:r>
              <a:rPr lang="en-US" sz="1200" noProof="0" dirty="0" err="1">
                <a:solidFill>
                  <a:srgbClr val="1A3A64"/>
                </a:solidFill>
                <a:latin typeface="Arial" panose="020B0604020202020204" pitchFamily="34" charset="0"/>
                <a:cs typeface="Arial" panose="020B0604020202020204" pitchFamily="34" charset="0"/>
              </a:rPr>
              <a:t>Ronac</a:t>
            </a:r>
            <a:r>
              <a:rPr lang="en-US" sz="1200" noProof="0" dirty="0">
                <a:solidFill>
                  <a:srgbClr val="1A3A64"/>
                </a:solidFill>
                <a:latin typeface="Arial" panose="020B0604020202020204" pitchFamily="34" charset="0"/>
                <a:cs typeface="Arial" panose="020B0604020202020204" pitchFamily="34" charset="0"/>
              </a:rPr>
              <a:t> Giannone, Summer Czarnowski, Vedant Sawal</a:t>
            </a:r>
          </a:p>
          <a:p>
            <a:r>
              <a:rPr lang="en-GB" sz="1200" noProof="0" dirty="0">
                <a:solidFill>
                  <a:srgbClr val="1A3A64"/>
                </a:solidFill>
                <a:latin typeface="Arial" panose="020B0604020202020204" pitchFamily="34" charset="0"/>
                <a:cs typeface="Arial" panose="020B0604020202020204" pitchFamily="34" charset="0"/>
              </a:rPr>
              <a:t> A. Silber</a:t>
            </a:r>
          </a:p>
        </p:txBody>
      </p:sp>
      <p:sp>
        <p:nvSpPr>
          <p:cNvPr id="16" name="TextBox 3">
            <a:extLst>
              <a:ext uri="{FF2B5EF4-FFF2-40B4-BE49-F238E27FC236}">
                <a16:creationId xmlns:a16="http://schemas.microsoft.com/office/drawing/2014/main" id="{D44A0D56-4CCC-CD44-4432-02AE7D654D6B}"/>
              </a:ext>
            </a:extLst>
          </p:cNvPr>
          <p:cNvSpPr txBox="1"/>
          <p:nvPr/>
        </p:nvSpPr>
        <p:spPr>
          <a:xfrm>
            <a:off x="187156" y="6440942"/>
            <a:ext cx="4421058" cy="36933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dirty="0">
                <a:solidFill>
                  <a:schemeClr val="bg1">
                    <a:lumMod val="65000"/>
                  </a:schemeClr>
                </a:solidFill>
              </a:rPr>
              <a:t>SNL is managed and operated by NTESS under DOE NNSA contract DE-NA0003525. The views expressed here do not necessarily reflect the opinion of the United States Government, the United States Department of Energy, or NTESS. SAND2025-11113C</a:t>
            </a:r>
            <a:endParaRPr lang="en-GB" sz="800" dirty="0">
              <a:solidFill>
                <a:schemeClr val="bg1">
                  <a:lumMod val="65000"/>
                </a:schemeClr>
              </a:solidFill>
            </a:endParaRPr>
          </a:p>
        </p:txBody>
      </p:sp>
      <p:sp>
        <p:nvSpPr>
          <p:cNvPr id="24" name="TextBox 3">
            <a:extLst>
              <a:ext uri="{FF2B5EF4-FFF2-40B4-BE49-F238E27FC236}">
                <a16:creationId xmlns:a16="http://schemas.microsoft.com/office/drawing/2014/main" id="{A34004C7-4749-B7E3-E7D7-B3572BC231EF}"/>
              </a:ext>
            </a:extLst>
          </p:cNvPr>
          <p:cNvSpPr txBox="1"/>
          <p:nvPr/>
        </p:nvSpPr>
        <p:spPr>
          <a:xfrm>
            <a:off x="160019" y="1075342"/>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Background and Motivation</a:t>
            </a:r>
          </a:p>
        </p:txBody>
      </p:sp>
      <p:sp>
        <p:nvSpPr>
          <p:cNvPr id="26" name="TextBox 3">
            <a:extLst>
              <a:ext uri="{FF2B5EF4-FFF2-40B4-BE49-F238E27FC236}">
                <a16:creationId xmlns:a16="http://schemas.microsoft.com/office/drawing/2014/main" id="{79016AB2-B6CD-8ED7-A756-5A1288745A4D}"/>
              </a:ext>
            </a:extLst>
          </p:cNvPr>
          <p:cNvSpPr txBox="1"/>
          <p:nvPr/>
        </p:nvSpPr>
        <p:spPr>
          <a:xfrm>
            <a:off x="4187951" y="1075342"/>
            <a:ext cx="3816093"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Data Set and Preliminary Results</a:t>
            </a:r>
          </a:p>
        </p:txBody>
      </p:sp>
      <p:sp>
        <p:nvSpPr>
          <p:cNvPr id="27" name="TextBox 3">
            <a:extLst>
              <a:ext uri="{FF2B5EF4-FFF2-40B4-BE49-F238E27FC236}">
                <a16:creationId xmlns:a16="http://schemas.microsoft.com/office/drawing/2014/main" id="{35C23D38-1D02-FA1F-40B5-BBB882222001}"/>
              </a:ext>
            </a:extLst>
          </p:cNvPr>
          <p:cNvSpPr txBox="1"/>
          <p:nvPr/>
        </p:nvSpPr>
        <p:spPr>
          <a:xfrm>
            <a:off x="8233976" y="1090776"/>
            <a:ext cx="3798000" cy="396586"/>
          </a:xfrm>
          <a:prstGeom prst="rect">
            <a:avLst/>
          </a:prstGeom>
          <a:noFill/>
          <a:ln>
            <a:noFill/>
          </a:ln>
        </p:spPr>
        <p:txBody>
          <a:bodyPr lIns="0" rIns="0" anchor="ctr"/>
          <a:lstStyle>
            <a:defPPr>
              <a:defRPr lang="de-DE"/>
            </a:defPPr>
            <a:lvl1pPr algn="ctr">
              <a:lnSpc>
                <a:spcPct val="90000"/>
              </a:lnSpc>
              <a:spcBef>
                <a:spcPct val="0"/>
              </a:spcBef>
              <a:buNone/>
              <a:defRPr sz="1400" b="1">
                <a:solidFill>
                  <a:srgbClr val="1A3A64"/>
                </a:solidFill>
                <a:latin typeface="Arial" panose="020B0604020202020204" pitchFamily="34" charset="0"/>
                <a:ea typeface="+mj-ea"/>
                <a:cs typeface="Arial" panose="020B0604020202020204" pitchFamily="34" charset="0"/>
              </a:defRPr>
            </a:lvl1pPr>
          </a:lstStyle>
          <a:p>
            <a:r>
              <a:rPr lang="en-GB" dirty="0"/>
              <a:t>Summary</a:t>
            </a:r>
          </a:p>
        </p:txBody>
      </p:sp>
      <p:sp>
        <p:nvSpPr>
          <p:cNvPr id="2" name="Title 1">
            <a:extLst>
              <a:ext uri="{FF2B5EF4-FFF2-40B4-BE49-F238E27FC236}">
                <a16:creationId xmlns:a16="http://schemas.microsoft.com/office/drawing/2014/main" id="{62673B92-7009-6C86-1F81-02E0CB1EF455}"/>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P1.1-228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09C3FC8-DDB2-86EB-743C-BC43BA001B3F}"/>
              </a:ext>
            </a:extLst>
          </p:cNvPr>
          <p:cNvPicPr>
            <a:picLocks noChangeAspect="1"/>
          </p:cNvPicPr>
          <p:nvPr/>
        </p:nvPicPr>
        <p:blipFill rotWithShape="1">
          <a:blip r:embed="rId2"/>
          <a:srcRect t="27570" r="841" b="31309"/>
          <a:stretch/>
        </p:blipFill>
        <p:spPr>
          <a:xfrm>
            <a:off x="10582448" y="6159332"/>
            <a:ext cx="1358135" cy="563220"/>
          </a:xfrm>
          <a:prstGeom prst="rect">
            <a:avLst/>
          </a:prstGeom>
        </p:spPr>
      </p:pic>
      <p:pic>
        <p:nvPicPr>
          <p:cNvPr id="4" name="Picture 3">
            <a:extLst>
              <a:ext uri="{FF2B5EF4-FFF2-40B4-BE49-F238E27FC236}">
                <a16:creationId xmlns:a16="http://schemas.microsoft.com/office/drawing/2014/main" id="{340F7010-02EE-4449-5F0E-B90A5002641C}"/>
              </a:ext>
            </a:extLst>
          </p:cNvPr>
          <p:cNvPicPr>
            <a:picLocks noChangeAspect="1"/>
          </p:cNvPicPr>
          <p:nvPr/>
        </p:nvPicPr>
        <p:blipFill>
          <a:blip r:embed="rId3"/>
          <a:stretch>
            <a:fillRect/>
          </a:stretch>
        </p:blipFill>
        <p:spPr>
          <a:xfrm>
            <a:off x="721949" y="3794145"/>
            <a:ext cx="2674139" cy="2634813"/>
          </a:xfrm>
          <a:prstGeom prst="rect">
            <a:avLst/>
          </a:prstGeom>
        </p:spPr>
      </p:pic>
      <p:pic>
        <p:nvPicPr>
          <p:cNvPr id="6" name="Picture 5" descr="A diagram of different colored circles&#10;&#10;AI-generated content may be incorrect.">
            <a:extLst>
              <a:ext uri="{FF2B5EF4-FFF2-40B4-BE49-F238E27FC236}">
                <a16:creationId xmlns:a16="http://schemas.microsoft.com/office/drawing/2014/main" id="{31745188-04D7-769E-9C6F-9295880B1DA3}"/>
              </a:ext>
            </a:extLst>
          </p:cNvPr>
          <p:cNvPicPr>
            <a:picLocks noChangeAspect="1"/>
          </p:cNvPicPr>
          <p:nvPr/>
        </p:nvPicPr>
        <p:blipFill>
          <a:blip r:embed="rId4">
            <a:extLst>
              <a:ext uri="{28A0092B-C50C-407E-A947-70E740481C1C}">
                <a14:useLocalDpi xmlns:a14="http://schemas.microsoft.com/office/drawing/2010/main" val="0"/>
              </a:ext>
            </a:extLst>
          </a:blip>
          <a:srcRect l="5547" t="9450" r="8546" b="4392"/>
          <a:stretch>
            <a:fillRect/>
          </a:stretch>
        </p:blipFill>
        <p:spPr>
          <a:xfrm>
            <a:off x="4519949" y="3259991"/>
            <a:ext cx="2991948" cy="2297160"/>
          </a:xfrm>
          <a:prstGeom prst="rect">
            <a:avLst/>
          </a:prstGeom>
        </p:spPr>
      </p:pic>
      <p:pic>
        <p:nvPicPr>
          <p:cNvPr id="13" name="Picture 12">
            <a:extLst>
              <a:ext uri="{FF2B5EF4-FFF2-40B4-BE49-F238E27FC236}">
                <a16:creationId xmlns:a16="http://schemas.microsoft.com/office/drawing/2014/main" id="{AA382839-BBB3-1093-6E27-ED90BFA818A2}"/>
              </a:ext>
            </a:extLst>
          </p:cNvPr>
          <p:cNvPicPr>
            <a:picLocks noChangeAspect="1"/>
          </p:cNvPicPr>
          <p:nvPr/>
        </p:nvPicPr>
        <p:blipFill>
          <a:blip r:embed="rId5"/>
          <a:stretch>
            <a:fillRect/>
          </a:stretch>
        </p:blipFill>
        <p:spPr>
          <a:xfrm>
            <a:off x="8233976" y="5989265"/>
            <a:ext cx="344079" cy="418075"/>
          </a:xfrm>
          <a:prstGeom prst="rect">
            <a:avLst/>
          </a:prstGeom>
        </p:spPr>
      </p:pic>
    </p:spTree>
    <p:extLst>
      <p:ext uri="{BB962C8B-B14F-4D97-AF65-F5344CB8AC3E}">
        <p14:creationId xmlns:p14="http://schemas.microsoft.com/office/powerpoint/2010/main" val="1154237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a:extLst>
              <a:ext uri="{FF2B5EF4-FFF2-40B4-BE49-F238E27FC236}">
                <a16:creationId xmlns:a16="http://schemas.microsoft.com/office/drawing/2014/main" id="{D5AE4295-86D6-0ED9-4F2B-A8BCD338E5F5}"/>
              </a:ext>
            </a:extLst>
          </p:cNvPr>
          <p:cNvSpPr txBox="1"/>
          <p:nvPr/>
        </p:nvSpPr>
        <p:spPr>
          <a:xfrm>
            <a:off x="187156" y="6159332"/>
            <a:ext cx="3798000" cy="650942"/>
          </a:xfrm>
          <a:prstGeom prst="rect">
            <a:avLst/>
          </a:prstGeom>
          <a:noFill/>
        </p:spPr>
        <p:txBody>
          <a:bodyPr wrap="square" lIns="0" tIns="0" rIns="0" bIns="0" anchor="ctr">
            <a:normAutofit/>
          </a:bodyPr>
          <a:lstStyle>
            <a:defPPr>
              <a:defRPr lang="de-DE"/>
            </a:defPPr>
            <a:lvl1pPr algn="just">
              <a:defRPr sz="1400" b="0" i="0">
                <a:effectLst/>
                <a:latin typeface="Arial" panose="020B0604020202020204" pitchFamily="34" charset="0"/>
                <a:cs typeface="Arial" panose="020B0604020202020204" pitchFamily="34" charset="0"/>
              </a:defRPr>
            </a:lvl1pPr>
          </a:lstStyle>
          <a:p>
            <a:r>
              <a:rPr lang="en-US" sz="800" dirty="0">
                <a:solidFill>
                  <a:schemeClr val="bg1">
                    <a:lumMod val="65000"/>
                  </a:schemeClr>
                </a:solidFill>
              </a:rPr>
              <a:t>*work performed during summer internship at Sandia</a:t>
            </a:r>
          </a:p>
          <a:p>
            <a:r>
              <a:rPr lang="en-US" sz="800" dirty="0">
                <a:solidFill>
                  <a:schemeClr val="bg1">
                    <a:lumMod val="65000"/>
                  </a:schemeClr>
                </a:solidFill>
              </a:rPr>
              <a:t>SNL is managed and operated by NTESS under DOE NNSA contract DE-NA0003525</a:t>
            </a:r>
            <a:r>
              <a:rPr lang="en-GB" sz="800" noProof="0" dirty="0">
                <a:solidFill>
                  <a:schemeClr val="bg1">
                    <a:lumMod val="65000"/>
                  </a:schemeClr>
                </a:solidFill>
              </a:rPr>
              <a:t>. </a:t>
            </a:r>
            <a:r>
              <a:rPr lang="en-US" sz="800" dirty="0">
                <a:solidFill>
                  <a:schemeClr val="bg1">
                    <a:lumMod val="65000"/>
                  </a:schemeClr>
                </a:solidFill>
              </a:rPr>
              <a:t>The views expressed here do not necessarily reflect the opinion of the United States Government, the United States Department of Energy, or NTESS. SAND2025-11113C</a:t>
            </a:r>
            <a:endParaRPr lang="en-GB" sz="800" noProof="0" dirty="0">
              <a:solidFill>
                <a:schemeClr val="bg1">
                  <a:lumMod val="65000"/>
                </a:schemeClr>
              </a:solidFill>
            </a:endParaRPr>
          </a:p>
        </p:txBody>
      </p:sp>
      <p:pic>
        <p:nvPicPr>
          <p:cNvPr id="2" name="Grafik 1" descr="Ein Bild, das Text, Screenshot, Brief, Briefumschlag enthält.&#10;&#10;KI-generierte Inhalte können fehlerhaft sein.">
            <a:extLst>
              <a:ext uri="{FF2B5EF4-FFF2-40B4-BE49-F238E27FC236}">
                <a16:creationId xmlns:a16="http://schemas.microsoft.com/office/drawing/2014/main" id="{12132E0B-E116-9D7D-3E94-CE25DE0CD618}"/>
              </a:ext>
            </a:extLst>
          </p:cNvPr>
          <p:cNvPicPr>
            <a:picLocks noChangeAspect="1"/>
          </p:cNvPicPr>
          <p:nvPr/>
        </p:nvPicPr>
        <p:blipFill>
          <a:blip r:embed="rId2">
            <a:extLst>
              <a:ext uri="{28A0092B-C50C-407E-A947-70E740481C1C}">
                <a14:useLocalDpi xmlns:a14="http://schemas.microsoft.com/office/drawing/2010/main" val="0"/>
              </a:ext>
            </a:extLst>
          </a:blip>
          <a:srcRect l="82137" t="58098" r="764" b="5248"/>
          <a:stretch>
            <a:fillRect/>
          </a:stretch>
        </p:blipFill>
        <p:spPr>
          <a:xfrm>
            <a:off x="0" y="673101"/>
            <a:ext cx="2022237" cy="2438400"/>
          </a:xfrm>
          <a:prstGeom prst="rect">
            <a:avLst/>
          </a:prstGeom>
        </p:spPr>
      </p:pic>
      <p:pic>
        <p:nvPicPr>
          <p:cNvPr id="11" name="Grafik 10" descr="Ein Bild, das Text, Screenshot, Brief, Briefumschlag enthält.&#10;&#10;KI-generierte Inhalte können fehlerhaft sein.">
            <a:extLst>
              <a:ext uri="{FF2B5EF4-FFF2-40B4-BE49-F238E27FC236}">
                <a16:creationId xmlns:a16="http://schemas.microsoft.com/office/drawing/2014/main" id="{0A982369-6EB6-234C-C0A7-58E556ED17AC}"/>
              </a:ext>
            </a:extLst>
          </p:cNvPr>
          <p:cNvPicPr>
            <a:picLocks noChangeAspect="1"/>
          </p:cNvPicPr>
          <p:nvPr/>
        </p:nvPicPr>
        <p:blipFill>
          <a:blip r:embed="rId2">
            <a:extLst>
              <a:ext uri="{28A0092B-C50C-407E-A947-70E740481C1C}">
                <a14:useLocalDpi xmlns:a14="http://schemas.microsoft.com/office/drawing/2010/main" val="0"/>
              </a:ext>
            </a:extLst>
          </a:blip>
          <a:srcRect l="97167" t="61204" r="764" b="5248"/>
          <a:stretch>
            <a:fillRect/>
          </a:stretch>
        </p:blipFill>
        <p:spPr>
          <a:xfrm>
            <a:off x="1993680" y="881061"/>
            <a:ext cx="244695" cy="2231535"/>
          </a:xfrm>
          <a:prstGeom prst="rect">
            <a:avLst/>
          </a:prstGeom>
        </p:spPr>
      </p:pic>
      <p:pic>
        <p:nvPicPr>
          <p:cNvPr id="14" name="Grafik 13" descr="Ein Bild, das Text, Screenshot, Brief, Briefumschlag enthält.&#10;&#10;KI-generierte Inhalte können fehlerhaft sein.">
            <a:extLst>
              <a:ext uri="{FF2B5EF4-FFF2-40B4-BE49-F238E27FC236}">
                <a16:creationId xmlns:a16="http://schemas.microsoft.com/office/drawing/2014/main" id="{DF35B26D-BD9A-11F3-E5E5-FEB1BDE26698}"/>
              </a:ext>
            </a:extLst>
          </p:cNvPr>
          <p:cNvPicPr/>
          <p:nvPr/>
        </p:nvPicPr>
        <p:blipFill>
          <a:blip r:embed="rId2">
            <a:extLst>
              <a:ext uri="{28A0092B-C50C-407E-A947-70E740481C1C}">
                <a14:useLocalDpi xmlns:a14="http://schemas.microsoft.com/office/drawing/2010/main" val="0"/>
              </a:ext>
            </a:extLst>
          </a:blip>
          <a:srcRect l="95995" t="80667" r="765" b="16818"/>
          <a:stretch>
            <a:fillRect/>
          </a:stretch>
        </p:blipFill>
        <p:spPr>
          <a:xfrm>
            <a:off x="2238375" y="1275898"/>
            <a:ext cx="589234" cy="212384"/>
          </a:xfrm>
          <a:prstGeom prst="rect">
            <a:avLst/>
          </a:prstGeom>
        </p:spPr>
      </p:pic>
      <p:pic>
        <p:nvPicPr>
          <p:cNvPr id="15" name="Grafik 14" descr="Ein Bild, das Text, Screenshot, Brief, Briefumschlag enthält.&#10;&#10;KI-generierte Inhalte können fehlerhaft sein.">
            <a:extLst>
              <a:ext uri="{FF2B5EF4-FFF2-40B4-BE49-F238E27FC236}">
                <a16:creationId xmlns:a16="http://schemas.microsoft.com/office/drawing/2014/main" id="{F744C5CF-ABA7-8191-B25E-DC7835232A90}"/>
              </a:ext>
            </a:extLst>
          </p:cNvPr>
          <p:cNvPicPr/>
          <p:nvPr/>
        </p:nvPicPr>
        <p:blipFill>
          <a:blip r:embed="rId2">
            <a:extLst>
              <a:ext uri="{28A0092B-C50C-407E-A947-70E740481C1C}">
                <a14:useLocalDpi xmlns:a14="http://schemas.microsoft.com/office/drawing/2010/main" val="0"/>
              </a:ext>
            </a:extLst>
          </a:blip>
          <a:srcRect l="95995" t="80667" r="765" b="16818"/>
          <a:stretch>
            <a:fillRect/>
          </a:stretch>
        </p:blipFill>
        <p:spPr>
          <a:xfrm>
            <a:off x="2801699" y="1275897"/>
            <a:ext cx="589234" cy="212384"/>
          </a:xfrm>
          <a:prstGeom prst="rect">
            <a:avLst/>
          </a:prstGeom>
        </p:spPr>
      </p:pic>
      <p:pic>
        <p:nvPicPr>
          <p:cNvPr id="16" name="Grafik 15" descr="Ein Bild, das Text, Screenshot, Brief, Briefumschlag enthält.&#10;&#10;KI-generierte Inhalte können fehlerhaft sein.">
            <a:extLst>
              <a:ext uri="{FF2B5EF4-FFF2-40B4-BE49-F238E27FC236}">
                <a16:creationId xmlns:a16="http://schemas.microsoft.com/office/drawing/2014/main" id="{ECE73A0F-CB91-0545-6D23-F3B16FF6ADC9}"/>
              </a:ext>
            </a:extLst>
          </p:cNvPr>
          <p:cNvPicPr/>
          <p:nvPr/>
        </p:nvPicPr>
        <p:blipFill>
          <a:blip r:embed="rId2">
            <a:extLst>
              <a:ext uri="{28A0092B-C50C-407E-A947-70E740481C1C}">
                <a14:useLocalDpi xmlns:a14="http://schemas.microsoft.com/office/drawing/2010/main" val="0"/>
              </a:ext>
            </a:extLst>
          </a:blip>
          <a:srcRect l="95995" t="80667" r="765" b="16818"/>
          <a:stretch>
            <a:fillRect/>
          </a:stretch>
        </p:blipFill>
        <p:spPr>
          <a:xfrm>
            <a:off x="2903990" y="1275896"/>
            <a:ext cx="589234" cy="212384"/>
          </a:xfrm>
          <a:prstGeom prst="rect">
            <a:avLst/>
          </a:prstGeom>
        </p:spPr>
      </p:pic>
      <p:sp>
        <p:nvSpPr>
          <p:cNvPr id="9" name="TextBox 3">
            <a:extLst>
              <a:ext uri="{FF2B5EF4-FFF2-40B4-BE49-F238E27FC236}">
                <a16:creationId xmlns:a16="http://schemas.microsoft.com/office/drawing/2014/main" id="{89EA74CD-7C66-4B77-605D-E0D86DB56FF2}"/>
              </a:ext>
            </a:extLst>
          </p:cNvPr>
          <p:cNvSpPr txBox="1"/>
          <p:nvPr/>
        </p:nvSpPr>
        <p:spPr>
          <a:xfrm>
            <a:off x="3583003" y="1445195"/>
            <a:ext cx="7793154" cy="4930775"/>
          </a:xfrm>
          <a:prstGeom prst="rect">
            <a:avLst/>
          </a:prstGeom>
          <a:noFill/>
          <a:ln w="9525">
            <a:noFill/>
          </a:ln>
        </p:spPr>
        <p:txBody>
          <a:bodyPr wrap="square" lIns="0" tIns="0" rIns="0" bIns="0" rtlCol="0" anchor="t">
            <a:noAutofit/>
          </a:bodyPr>
          <a:lstStyle/>
          <a:p>
            <a:pPr marL="285750" indent="-285750">
              <a:lnSpc>
                <a:spcPct val="200000"/>
              </a:lnSpc>
              <a:buClr>
                <a:srgbClr val="1A3A64"/>
              </a:buClr>
              <a:buFont typeface="Kabel LT Std Book" panose="020D0402020204020903" pitchFamily="34" charset="0"/>
              <a:buChar char="•"/>
            </a:pPr>
            <a:r>
              <a:rPr lang="en-US" sz="1400" dirty="0">
                <a:solidFill>
                  <a:srgbClr val="1A3A64"/>
                </a:solidFill>
                <a:latin typeface="Arial" panose="020B0604020202020204" pitchFamily="34" charset="0"/>
                <a:cs typeface="Arial" panose="020B0604020202020204" pitchFamily="34" charset="0"/>
              </a:rPr>
              <a:t>At long ranges, infrasound predominantly propagates through the stratospheric waveguide.</a:t>
            </a:r>
          </a:p>
          <a:p>
            <a:pPr marL="285750" indent="-285750">
              <a:lnSpc>
                <a:spcPct val="200000"/>
              </a:lnSpc>
              <a:buClr>
                <a:srgbClr val="1A3A64"/>
              </a:buClr>
              <a:buFont typeface="Kabel LT Std Book" panose="020D0402020204020903" pitchFamily="34" charset="0"/>
              <a:buChar char="•"/>
            </a:pPr>
            <a:r>
              <a:rPr lang="en-US" sz="1400" dirty="0">
                <a:solidFill>
                  <a:srgbClr val="1A3A64"/>
                </a:solidFill>
                <a:latin typeface="Arial" panose="020B0604020202020204" pitchFamily="34" charset="0"/>
                <a:cs typeface="Arial" panose="020B0604020202020204" pitchFamily="34" charset="0"/>
              </a:rPr>
              <a:t>However, some infrasound signals arrive at stations earlier than anticipated.</a:t>
            </a:r>
          </a:p>
          <a:p>
            <a:pPr marL="285750" indent="-285750">
              <a:lnSpc>
                <a:spcPct val="200000"/>
              </a:lnSpc>
              <a:buClr>
                <a:srgbClr val="1A3A64"/>
              </a:buClr>
              <a:buFont typeface="Kabel LT Std Book" panose="020D0402020204020903" pitchFamily="34" charset="0"/>
              <a:buChar char="•"/>
            </a:pPr>
            <a:r>
              <a:rPr lang="en-US" sz="1400" dirty="0">
                <a:solidFill>
                  <a:srgbClr val="1A3A64"/>
                </a:solidFill>
                <a:latin typeface="Arial" panose="020B0604020202020204" pitchFamily="34" charset="0"/>
                <a:cs typeface="Arial" panose="020B0604020202020204" pitchFamily="34" charset="0"/>
              </a:rPr>
              <a:t>We investigate the causes for fast infrasound phases to determine if earlier than anticipated arrivals are caused by source or propagation effects, or both.</a:t>
            </a:r>
          </a:p>
          <a:p>
            <a:pPr marL="285750" indent="-285750">
              <a:lnSpc>
                <a:spcPct val="200000"/>
              </a:lnSpc>
              <a:buClr>
                <a:srgbClr val="1A3A64"/>
              </a:buClr>
              <a:buFont typeface="Kabel LT Std Book" panose="020D0402020204020903" pitchFamily="34" charset="0"/>
              <a:buChar char="•"/>
            </a:pPr>
            <a:r>
              <a:rPr lang="en-US" sz="1400" dirty="0">
                <a:solidFill>
                  <a:srgbClr val="1A3A64"/>
                </a:solidFill>
                <a:latin typeface="Arial" panose="020B0604020202020204" pitchFamily="34" charset="0"/>
                <a:cs typeface="Arial" panose="020B0604020202020204" pitchFamily="34" charset="0"/>
              </a:rPr>
              <a:t>For more details, visit our poster!</a:t>
            </a:r>
          </a:p>
          <a:p>
            <a:pPr>
              <a:lnSpc>
                <a:spcPct val="200000"/>
              </a:lnSpc>
              <a:buClr>
                <a:srgbClr val="1A3A64"/>
              </a:buClr>
            </a:pPr>
            <a:endParaRPr lang="en-GB" sz="1400" dirty="0">
              <a:solidFill>
                <a:srgbClr val="1A3A64"/>
              </a:solidFill>
              <a:latin typeface="Arial" panose="020B0604020202020204" pitchFamily="34" charset="0"/>
              <a:cs typeface="Arial" panose="020B0604020202020204" pitchFamily="34" charset="0"/>
            </a:endParaRPr>
          </a:p>
          <a:p>
            <a:pPr marL="285750" indent="-285750">
              <a:lnSpc>
                <a:spcPct val="200000"/>
              </a:lnSpc>
              <a:buClr>
                <a:srgbClr val="1A3A64"/>
              </a:buClr>
              <a:buFont typeface="Kabel LT Std Book" panose="020D0402020204020903" pitchFamily="34" charset="0"/>
              <a:buChar char="•"/>
            </a:pPr>
            <a:endParaRPr lang="en-GB" sz="1400" noProof="0" dirty="0">
              <a:solidFill>
                <a:srgbClr val="1A3A64"/>
              </a:solidFill>
              <a:latin typeface="Arial" panose="020B0604020202020204" pitchFamily="34" charset="0"/>
              <a:cs typeface="Arial" panose="020B0604020202020204" pitchFamily="34" charset="0"/>
            </a:endParaRPr>
          </a:p>
          <a:p>
            <a:pPr>
              <a:lnSpc>
                <a:spcPct val="200000"/>
              </a:lnSpc>
              <a:buClr>
                <a:srgbClr val="1A3A64"/>
              </a:buClr>
            </a:pPr>
            <a:endParaRPr lang="en-GB" sz="1400" dirty="0">
              <a:solidFill>
                <a:srgbClr val="1A3A64"/>
              </a:solidFill>
              <a:latin typeface="Arial" panose="020B0604020202020204" pitchFamily="34" charset="0"/>
              <a:cs typeface="Arial" panose="020B0604020202020204" pitchFamily="34" charset="0"/>
            </a:endParaRPr>
          </a:p>
          <a:p>
            <a:pPr marL="285750" indent="-285750">
              <a:lnSpc>
                <a:spcPct val="200000"/>
              </a:lnSpc>
              <a:buClr>
                <a:srgbClr val="1A3A64"/>
              </a:buClr>
              <a:buFont typeface="Kabel LT Std Book" panose="020D0402020204020903" pitchFamily="34" charset="0"/>
              <a:buChar char="•"/>
            </a:pPr>
            <a:endParaRPr lang="en-GB" sz="1400" dirty="0">
              <a:solidFill>
                <a:srgbClr val="1A3A64"/>
              </a:solidFill>
              <a:latin typeface="Arial" panose="020B0604020202020204" pitchFamily="34" charset="0"/>
              <a:cs typeface="Arial" panose="020B0604020202020204" pitchFamily="34" charset="0"/>
            </a:endParaRPr>
          </a:p>
          <a:p>
            <a:pPr marL="285750" indent="-285750">
              <a:lnSpc>
                <a:spcPct val="200000"/>
              </a:lnSpc>
              <a:buClr>
                <a:srgbClr val="1A3A64"/>
              </a:buClr>
              <a:buFont typeface="Kabel LT Std Book" panose="020D0402020204020903" pitchFamily="34" charset="0"/>
              <a:buChar char="•"/>
            </a:pPr>
            <a:endParaRPr lang="en-GB" sz="1400" noProof="0" dirty="0">
              <a:solidFill>
                <a:srgbClr val="1A3A64"/>
              </a:solidFill>
              <a:latin typeface="Arial" panose="020B0604020202020204" pitchFamily="34" charset="0"/>
              <a:cs typeface="Arial" panose="020B0604020202020204" pitchFamily="34" charset="0"/>
            </a:endParaRPr>
          </a:p>
          <a:p>
            <a:pPr marL="285750" indent="-285750">
              <a:lnSpc>
                <a:spcPct val="200000"/>
              </a:lnSpc>
              <a:buClr>
                <a:srgbClr val="1A3A64"/>
              </a:buClr>
              <a:buFont typeface="Kabel LT Std Book" panose="020D0402020204020903" pitchFamily="34" charset="0"/>
              <a:buChar char="•"/>
            </a:pPr>
            <a:endParaRPr lang="en-GB" sz="1400" noProof="0" dirty="0">
              <a:solidFill>
                <a:srgbClr val="1A3A64"/>
              </a:solidFill>
              <a:latin typeface="Arial" panose="020B0604020202020204" pitchFamily="34" charset="0"/>
              <a:cs typeface="Arial" panose="020B0604020202020204" pitchFamily="34" charset="0"/>
            </a:endParaRPr>
          </a:p>
        </p:txBody>
      </p:sp>
      <p:sp>
        <p:nvSpPr>
          <p:cNvPr id="5" name="TextBox 3">
            <a:extLst>
              <a:ext uri="{FF2B5EF4-FFF2-40B4-BE49-F238E27FC236}">
                <a16:creationId xmlns:a16="http://schemas.microsoft.com/office/drawing/2014/main" id="{85BEB553-B80A-F162-FB89-86C2A440C13A}"/>
              </a:ext>
            </a:extLst>
          </p:cNvPr>
          <p:cNvSpPr txBox="1"/>
          <p:nvPr/>
        </p:nvSpPr>
        <p:spPr>
          <a:xfrm>
            <a:off x="3756661" y="61299"/>
            <a:ext cx="6606540" cy="492443"/>
          </a:xfrm>
          <a:prstGeom prst="rect">
            <a:avLst/>
          </a:prstGeom>
          <a:noFill/>
        </p:spPr>
        <p:txBody>
          <a:bodyPr wrap="square" lIns="0" tIns="0" rIns="0" bIns="0" rtlCol="0" anchor="ctr">
            <a:normAutofit/>
          </a:bodyPr>
          <a:lstStyle/>
          <a:p>
            <a:r>
              <a:rPr lang="en-US" sz="1600" b="1" noProof="0">
                <a:solidFill>
                  <a:schemeClr val="bg1"/>
                </a:solidFill>
                <a:latin typeface="Arial" panose="020B0604020202020204" pitchFamily="34" charset="0"/>
                <a:cs typeface="Arial" panose="020B0604020202020204" pitchFamily="34" charset="0"/>
              </a:rPr>
              <a:t>Investigation of anomalously fast infrasound phases from global bolide events</a:t>
            </a:r>
            <a:endParaRPr lang="en-US" sz="1600" b="1" noProof="0" dirty="0">
              <a:solidFill>
                <a:schemeClr val="bg1"/>
              </a:solidFill>
              <a:latin typeface="Arial" panose="020B0604020202020204" pitchFamily="34" charset="0"/>
              <a:cs typeface="Arial" panose="020B0604020202020204" pitchFamily="34" charset="0"/>
            </a:endParaRPr>
          </a:p>
        </p:txBody>
      </p:sp>
      <p:sp>
        <p:nvSpPr>
          <p:cNvPr id="28" name="TextBox 3">
            <a:extLst>
              <a:ext uri="{FF2B5EF4-FFF2-40B4-BE49-F238E27FC236}">
                <a16:creationId xmlns:a16="http://schemas.microsoft.com/office/drawing/2014/main" id="{B80091A9-21A6-ACE8-7D0F-BF92C1995514}"/>
              </a:ext>
            </a:extLst>
          </p:cNvPr>
          <p:cNvSpPr txBox="1"/>
          <p:nvPr/>
        </p:nvSpPr>
        <p:spPr>
          <a:xfrm>
            <a:off x="3756661" y="655469"/>
            <a:ext cx="7445839" cy="738765"/>
          </a:xfrm>
          <a:prstGeom prst="rect">
            <a:avLst/>
          </a:prstGeom>
          <a:noFill/>
        </p:spPr>
        <p:txBody>
          <a:bodyPr wrap="square" lIns="0" tIns="0" rIns="0" bIns="0" rtlCol="0" anchor="t">
            <a:normAutofit/>
          </a:bodyPr>
          <a:lstStyle/>
          <a:p>
            <a:r>
              <a:rPr lang="en-GB" sz="1200" dirty="0">
                <a:solidFill>
                  <a:srgbClr val="1A3A64"/>
                </a:solidFill>
                <a:latin typeface="Arial" panose="020B0604020202020204" pitchFamily="34" charset="0"/>
                <a:cs typeface="Arial" panose="020B0604020202020204" pitchFamily="34" charset="0"/>
              </a:rPr>
              <a:t>Elizabeth A. Silber</a:t>
            </a:r>
            <a:r>
              <a:rPr lang="en-GB" sz="1200" baseline="30000" dirty="0">
                <a:solidFill>
                  <a:srgbClr val="1A3A64"/>
                </a:solidFill>
                <a:latin typeface="Arial" panose="020B0604020202020204" pitchFamily="34" charset="0"/>
                <a:cs typeface="Arial" panose="020B0604020202020204" pitchFamily="34" charset="0"/>
              </a:rPr>
              <a:t>1</a:t>
            </a:r>
            <a:r>
              <a:rPr lang="en-GB" sz="1200" dirty="0">
                <a:solidFill>
                  <a:srgbClr val="1A3A64"/>
                </a:solidFill>
                <a:latin typeface="Arial" panose="020B0604020202020204" pitchFamily="34" charset="0"/>
                <a:cs typeface="Arial" panose="020B0604020202020204" pitchFamily="34" charset="0"/>
              </a:rPr>
              <a:t>, Christoph Pilger</a:t>
            </a:r>
            <a:r>
              <a:rPr lang="en-GB" sz="1200" baseline="30000" dirty="0">
                <a:solidFill>
                  <a:srgbClr val="1A3A64"/>
                </a:solidFill>
                <a:latin typeface="Arial" panose="020B0604020202020204" pitchFamily="34" charset="0"/>
                <a:cs typeface="Arial" panose="020B0604020202020204" pitchFamily="34" charset="0"/>
              </a:rPr>
              <a:t>2</a:t>
            </a:r>
            <a:r>
              <a:rPr lang="en-GB" sz="1200" dirty="0">
                <a:solidFill>
                  <a:srgbClr val="1A3A64"/>
                </a:solidFill>
                <a:latin typeface="Arial" panose="020B0604020202020204" pitchFamily="34" charset="0"/>
                <a:cs typeface="Arial" panose="020B0604020202020204" pitchFamily="34" charset="0"/>
              </a:rPr>
              <a:t>, Miro </a:t>
            </a:r>
            <a:r>
              <a:rPr lang="en-GB" sz="1200" dirty="0" err="1">
                <a:solidFill>
                  <a:srgbClr val="1A3A64"/>
                </a:solidFill>
                <a:latin typeface="Arial" panose="020B0604020202020204" pitchFamily="34" charset="0"/>
                <a:cs typeface="Arial" panose="020B0604020202020204" pitchFamily="34" charset="0"/>
              </a:rPr>
              <a:t>Ronac</a:t>
            </a:r>
            <a:r>
              <a:rPr lang="en-GB" sz="1200" dirty="0">
                <a:solidFill>
                  <a:srgbClr val="1A3A64"/>
                </a:solidFill>
                <a:latin typeface="Arial" panose="020B0604020202020204" pitchFamily="34" charset="0"/>
                <a:cs typeface="Arial" panose="020B0604020202020204" pitchFamily="34" charset="0"/>
              </a:rPr>
              <a:t> Giannone</a:t>
            </a:r>
            <a:r>
              <a:rPr lang="en-GB" sz="1200" baseline="30000" dirty="0">
                <a:solidFill>
                  <a:srgbClr val="1A3A64"/>
                </a:solidFill>
                <a:latin typeface="Arial" panose="020B0604020202020204" pitchFamily="34" charset="0"/>
                <a:cs typeface="Arial" panose="020B0604020202020204" pitchFamily="34" charset="0"/>
              </a:rPr>
              <a:t>1</a:t>
            </a:r>
            <a:r>
              <a:rPr lang="en-GB" sz="1200" dirty="0">
                <a:solidFill>
                  <a:srgbClr val="1A3A64"/>
                </a:solidFill>
                <a:latin typeface="Arial" panose="020B0604020202020204" pitchFamily="34" charset="0"/>
                <a:cs typeface="Arial" panose="020B0604020202020204" pitchFamily="34" charset="0"/>
              </a:rPr>
              <a:t>, Summer Czarnowski</a:t>
            </a:r>
            <a:r>
              <a:rPr lang="en-GB" sz="1200" baseline="30000" dirty="0">
                <a:solidFill>
                  <a:srgbClr val="1A3A64"/>
                </a:solidFill>
                <a:latin typeface="Arial" panose="020B0604020202020204" pitchFamily="34" charset="0"/>
                <a:cs typeface="Arial" panose="020B0604020202020204" pitchFamily="34" charset="0"/>
              </a:rPr>
              <a:t>3,*</a:t>
            </a:r>
            <a:r>
              <a:rPr lang="en-GB" sz="1200" dirty="0">
                <a:solidFill>
                  <a:srgbClr val="1A3A64"/>
                </a:solidFill>
                <a:latin typeface="Arial" panose="020B0604020202020204" pitchFamily="34" charset="0"/>
                <a:cs typeface="Arial" panose="020B0604020202020204" pitchFamily="34" charset="0"/>
              </a:rPr>
              <a:t>, Vedant Sawal</a:t>
            </a:r>
            <a:r>
              <a:rPr lang="en-GB" sz="1200" baseline="30000" dirty="0">
                <a:solidFill>
                  <a:srgbClr val="1A3A64"/>
                </a:solidFill>
                <a:latin typeface="Arial" panose="020B0604020202020204" pitchFamily="34" charset="0"/>
                <a:cs typeface="Arial" panose="020B0604020202020204" pitchFamily="34" charset="0"/>
              </a:rPr>
              <a:t>1 </a:t>
            </a:r>
          </a:p>
          <a:p>
            <a:r>
              <a:rPr lang="en-GB" sz="1200" baseline="30000" noProof="0" dirty="0">
                <a:solidFill>
                  <a:srgbClr val="1A3A64"/>
                </a:solidFill>
                <a:latin typeface="Arial" panose="020B0604020202020204" pitchFamily="34" charset="0"/>
                <a:cs typeface="Arial" panose="020B0604020202020204" pitchFamily="34" charset="0"/>
              </a:rPr>
              <a:t>1</a:t>
            </a:r>
            <a:r>
              <a:rPr lang="en-GB" sz="1200" noProof="0" dirty="0">
                <a:solidFill>
                  <a:srgbClr val="1A3A64"/>
                </a:solidFill>
                <a:latin typeface="Arial" panose="020B0604020202020204" pitchFamily="34" charset="0"/>
                <a:cs typeface="Arial" panose="020B0604020202020204" pitchFamily="34" charset="0"/>
              </a:rPr>
              <a:t>Sandia National Laboratories, Albuquerque, NM, 87123; </a:t>
            </a:r>
            <a:r>
              <a:rPr lang="en-GB" sz="1200" baseline="30000" noProof="0" dirty="0">
                <a:solidFill>
                  <a:srgbClr val="1A3A64"/>
                </a:solidFill>
                <a:latin typeface="Arial" panose="020B0604020202020204" pitchFamily="34" charset="0"/>
                <a:cs typeface="Arial" panose="020B0604020202020204" pitchFamily="34" charset="0"/>
              </a:rPr>
              <a:t>2</a:t>
            </a:r>
            <a:r>
              <a:rPr lang="en-GB" sz="1200" noProof="0" dirty="0">
                <a:solidFill>
                  <a:srgbClr val="1A3A64"/>
                </a:solidFill>
                <a:latin typeface="Arial" panose="020B0604020202020204" pitchFamily="34" charset="0"/>
                <a:cs typeface="Arial" panose="020B0604020202020204" pitchFamily="34" charset="0"/>
              </a:rPr>
              <a:t>Federal Institute for Geosciences and Natural Resources (BGR), Hannover, Germany; </a:t>
            </a:r>
            <a:r>
              <a:rPr lang="en-GB" sz="1200" baseline="30000" noProof="0" dirty="0">
                <a:solidFill>
                  <a:srgbClr val="1A3A64"/>
                </a:solidFill>
                <a:latin typeface="Arial" panose="020B0604020202020204" pitchFamily="34" charset="0"/>
                <a:cs typeface="Arial" panose="020B0604020202020204" pitchFamily="34" charset="0"/>
              </a:rPr>
              <a:t>3</a:t>
            </a:r>
            <a:r>
              <a:rPr lang="en-GB" sz="1200" noProof="0" dirty="0">
                <a:solidFill>
                  <a:srgbClr val="1A3A64"/>
                </a:solidFill>
                <a:latin typeface="Arial" panose="020B0604020202020204" pitchFamily="34" charset="0"/>
                <a:cs typeface="Arial" panose="020B0604020202020204" pitchFamily="34" charset="0"/>
              </a:rPr>
              <a:t>North Dakota State University, Fargo, ND, 58108, USA </a:t>
            </a:r>
          </a:p>
        </p:txBody>
      </p:sp>
      <p:sp>
        <p:nvSpPr>
          <p:cNvPr id="4" name="Title 1">
            <a:extLst>
              <a:ext uri="{FF2B5EF4-FFF2-40B4-BE49-F238E27FC236}">
                <a16:creationId xmlns:a16="http://schemas.microsoft.com/office/drawing/2014/main" id="{1545F3E5-D3CC-F39D-D5A4-E99C5076F250}"/>
              </a:ext>
            </a:extLst>
          </p:cNvPr>
          <p:cNvSpPr txBox="1">
            <a:spLocks/>
          </p:cNvSpPr>
          <p:nvPr/>
        </p:nvSpPr>
        <p:spPr>
          <a:xfrm>
            <a:off x="11490959" y="-202455"/>
            <a:ext cx="701041" cy="1262357"/>
          </a:xfrm>
          <a:prstGeom prst="rect">
            <a:avLst/>
          </a:prstGeom>
        </p:spPr>
        <p:txBody>
          <a:bodyPr lIns="0" tIns="0" rIns="0" bIns="0" anchor="b" anchorCtr="0">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1050" b="1" noProof="0" dirty="0">
                <a:solidFill>
                  <a:srgbClr val="1B3B65"/>
                </a:solidFill>
                <a:latin typeface="Arial" panose="020B0604020202020204" pitchFamily="34" charset="0"/>
                <a:cs typeface="Arial" panose="020B0604020202020204" pitchFamily="34" charset="0"/>
              </a:rPr>
              <a:t>P1.1-228</a:t>
            </a:r>
            <a:endParaRPr lang="en-GB" sz="2800" b="1" noProof="0" dirty="0">
              <a:solidFill>
                <a:srgbClr val="1B3B65"/>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B8DBE016-DDF4-444D-BDF0-2595E9C40377}"/>
              </a:ext>
            </a:extLst>
          </p:cNvPr>
          <p:cNvPicPr>
            <a:picLocks noChangeAspect="1"/>
          </p:cNvPicPr>
          <p:nvPr/>
        </p:nvPicPr>
        <p:blipFill rotWithShape="1">
          <a:blip r:embed="rId3"/>
          <a:srcRect t="27570" r="841" b="31309"/>
          <a:stretch/>
        </p:blipFill>
        <p:spPr>
          <a:xfrm>
            <a:off x="10582448" y="6159332"/>
            <a:ext cx="1358135" cy="563220"/>
          </a:xfrm>
          <a:prstGeom prst="rect">
            <a:avLst/>
          </a:prstGeom>
        </p:spPr>
      </p:pic>
      <p:pic>
        <p:nvPicPr>
          <p:cNvPr id="8" name="Picture 7" descr="A diagram of different colored circles&#10;&#10;AI-generated content may be incorrect.">
            <a:extLst>
              <a:ext uri="{FF2B5EF4-FFF2-40B4-BE49-F238E27FC236}">
                <a16:creationId xmlns:a16="http://schemas.microsoft.com/office/drawing/2014/main" id="{10417EFA-C06F-C618-A3B3-FCCF2A8FF428}"/>
              </a:ext>
            </a:extLst>
          </p:cNvPr>
          <p:cNvPicPr>
            <a:picLocks noChangeAspect="1"/>
          </p:cNvPicPr>
          <p:nvPr/>
        </p:nvPicPr>
        <p:blipFill>
          <a:blip r:embed="rId4">
            <a:extLst>
              <a:ext uri="{28A0092B-C50C-407E-A947-70E740481C1C}">
                <a14:useLocalDpi xmlns:a14="http://schemas.microsoft.com/office/drawing/2010/main" val="0"/>
              </a:ext>
            </a:extLst>
          </a:blip>
          <a:srcRect l="6938" t="9814" r="9508" b="3894"/>
          <a:stretch>
            <a:fillRect/>
          </a:stretch>
        </p:blipFill>
        <p:spPr>
          <a:xfrm>
            <a:off x="6549312" y="3895677"/>
            <a:ext cx="3100375" cy="2451217"/>
          </a:xfrm>
          <a:prstGeom prst="rect">
            <a:avLst/>
          </a:prstGeom>
        </p:spPr>
      </p:pic>
      <p:pic>
        <p:nvPicPr>
          <p:cNvPr id="17" name="Picture 16" descr="A map with purple dots&#10;&#10;AI-generated content may be incorrect.">
            <a:extLst>
              <a:ext uri="{FF2B5EF4-FFF2-40B4-BE49-F238E27FC236}">
                <a16:creationId xmlns:a16="http://schemas.microsoft.com/office/drawing/2014/main" id="{FE4D25FB-66D1-C2AA-B45A-C328E0A01B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2585" y="3896487"/>
            <a:ext cx="2487145" cy="2450407"/>
          </a:xfrm>
          <a:prstGeom prst="rect">
            <a:avLst/>
          </a:prstGeom>
        </p:spPr>
      </p:pic>
    </p:spTree>
    <p:extLst>
      <p:ext uri="{BB962C8B-B14F-4D97-AF65-F5344CB8AC3E}">
        <p14:creationId xmlns:p14="http://schemas.microsoft.com/office/powerpoint/2010/main" val="3649860611"/>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nT2025_E-Poster Template_CLEAN" id="{0EBCCD38-EFA5-4A59-98E1-17915631503A}" vid="{43BEDF90-3C52-4D4C-AD5D-39E9BB777266}"/>
    </a:ext>
  </a:extLst>
</a:theme>
</file>

<file path=docProps/app.xml><?xml version="1.0" encoding="utf-8"?>
<Properties xmlns="http://schemas.openxmlformats.org/officeDocument/2006/extended-properties" xmlns:vt="http://schemas.openxmlformats.org/officeDocument/2006/docPropsVTypes">
  <Template>SnT2025_E-Poster Template_CLEAN_250702</Template>
  <TotalTime>68</TotalTime>
  <Words>725</Words>
  <PresentationFormat>Widescreen</PresentationFormat>
  <Paragraphs>50</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Aptos</vt:lpstr>
      <vt:lpstr>Aptos Display</vt:lpstr>
      <vt:lpstr>Arial</vt:lpstr>
      <vt:lpstr>Kabel LT Std Book</vt:lpstr>
      <vt:lpstr>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erms:created xsi:type="dcterms:W3CDTF">2025-07-07T05:33:18Z</dcterms:created>
  <dcterms:modified xsi:type="dcterms:W3CDTF">2025-09-04T21:34:36Z</dcterms:modified>
</cp:coreProperties>
</file>