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8" autoAdjust="0"/>
    <p:restoredTop sz="94700"/>
  </p:normalViewPr>
  <p:slideViewPr>
    <p:cSldViewPr snapToGrid="0">
      <p:cViewPr varScale="1">
        <p:scale>
          <a:sx n="88" d="100"/>
          <a:sy n="88" d="100"/>
        </p:scale>
        <p:origin x="17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05.09.25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05.09.25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D6AE7E7-44A4-CCB9-C4AE-5976FA676D64}"/>
              </a:ext>
            </a:extLst>
          </p:cNvPr>
          <p:cNvSpPr/>
          <p:nvPr/>
        </p:nvSpPr>
        <p:spPr>
          <a:xfrm>
            <a:off x="686560" y="3675671"/>
            <a:ext cx="11371184" cy="2929239"/>
          </a:xfrm>
          <a:prstGeom prst="roundRect">
            <a:avLst>
              <a:gd name="adj" fmla="val 7158"/>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F0D81D15-4E58-D3BB-CEFC-C87AF5F6832B}"/>
              </a:ext>
            </a:extLst>
          </p:cNvPr>
          <p:cNvSpPr txBox="1"/>
          <p:nvPr/>
        </p:nvSpPr>
        <p:spPr>
          <a:xfrm>
            <a:off x="3770958" y="1372162"/>
            <a:ext cx="8157521" cy="243839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algn="l">
              <a:lnSpc>
                <a:spcPct val="114000"/>
              </a:lnSpc>
              <a:buClr>
                <a:srgbClr val="1A3A64"/>
              </a:buClr>
            </a:pPr>
            <a:endParaRPr lang="en-GB" sz="1400" dirty="0">
              <a:solidFill>
                <a:srgbClr val="1A3A64"/>
              </a:solidFill>
            </a:endParaRPr>
          </a:p>
          <a:p>
            <a:pPr algn="l">
              <a:lnSpc>
                <a:spcPct val="114000"/>
              </a:lnSpc>
              <a:buClr>
                <a:srgbClr val="1A3A64"/>
              </a:buClr>
            </a:pPr>
            <a:r>
              <a:rPr lang="en-GB" sz="1400" b="1" dirty="0">
                <a:solidFill>
                  <a:srgbClr val="1A3A64"/>
                </a:solidFill>
              </a:rPr>
              <a:t>Our mission</a:t>
            </a:r>
            <a:r>
              <a:rPr lang="en-GB" sz="1400" dirty="0">
                <a:solidFill>
                  <a:srgbClr val="1A3A64"/>
                </a:solidFill>
              </a:rPr>
              <a:t>: GEOFON seeks to facilitate cooperation in seismological research and earthquake and tsunami risk mitigation by providing rapid transnational access to seismological data and source parameters of large earthquakes, and keeping these data accessible in the long term.</a:t>
            </a:r>
          </a:p>
          <a:p>
            <a:r>
              <a:rPr lang="en-GB" sz="1400" dirty="0">
                <a:solidFill>
                  <a:srgbClr val="1A3A64"/>
                </a:solidFill>
              </a:rPr>
              <a:t>It pursues these aims by operating and maintaining a global network of permanent seismic stations in cooperation with local partners, facilitating real-time access to data from this network and those of many partner networks and plate boundary observatories, and providing a FAIR archive for seismological </a:t>
            </a:r>
            <a:r>
              <a:rPr lang="en-GB" sz="1400">
                <a:solidFill>
                  <a:srgbClr val="1A3A64"/>
                </a:solidFill>
              </a:rPr>
              <a:t>data. Using </a:t>
            </a:r>
            <a:r>
              <a:rPr lang="en-GB" sz="1400" dirty="0">
                <a:solidFill>
                  <a:srgbClr val="1A3A64"/>
                </a:solidFill>
              </a:rPr>
              <a:t>real-time data streams, GEOFON provides rapid automatic earthquake parametric information to the scientific community, tsunami warning centres worldwide, organizations involved in rescue operations, news media and the general public (</a:t>
            </a:r>
            <a:r>
              <a:rPr lang="en-GB" sz="1400" dirty="0">
                <a:solidFill>
                  <a:srgbClr val="1A3A64"/>
                </a:solidFill>
                <a:latin typeface="Arial" panose="020B0604020202020204" pitchFamily="34" charset="0"/>
                <a:cs typeface="Arial" panose="020B0604020202020204" pitchFamily="34" charset="0"/>
              </a:rPr>
              <a:t>https://</a:t>
            </a:r>
            <a:r>
              <a:rPr lang="en-GB" sz="1400" dirty="0" err="1">
                <a:solidFill>
                  <a:srgbClr val="1A3A64"/>
                </a:solidFill>
                <a:latin typeface="Arial" panose="020B0604020202020204" pitchFamily="34" charset="0"/>
                <a:cs typeface="Arial" panose="020B0604020202020204" pitchFamily="34" charset="0"/>
              </a:rPr>
              <a:t>geofon.gfz.de</a:t>
            </a:r>
            <a:r>
              <a:rPr lang="en-GB" sz="1400" dirty="0">
                <a:solidFill>
                  <a:srgbClr val="1A3A64"/>
                </a:solidFill>
                <a:latin typeface="Arial" panose="020B0604020202020204" pitchFamily="34" charset="0"/>
                <a:cs typeface="Arial" panose="020B0604020202020204" pitchFamily="34" charset="0"/>
              </a:rPr>
              <a:t>/</a:t>
            </a:r>
            <a:r>
              <a:rPr lang="en-GB" sz="1400" dirty="0">
                <a:solidFill>
                  <a:srgbClr val="1A3A64"/>
                </a:solidFill>
              </a:rPr>
              <a:t>)</a:t>
            </a:r>
          </a:p>
          <a:p>
            <a:endParaRPr lang="en-GB" sz="1400" dirty="0">
              <a:solidFill>
                <a:srgbClr val="1A3A64"/>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825720"/>
          </a:xfrm>
          <a:prstGeom prst="rect">
            <a:avLst/>
          </a:prstGeom>
          <a:noFill/>
        </p:spPr>
        <p:txBody>
          <a:bodyPr wrap="square" lIns="0" tIns="0" rIns="0" bIns="0" rtlCol="0" anchor="t">
            <a:noAutofit/>
          </a:bodyPr>
          <a:lstStyle/>
          <a:p>
            <a:r>
              <a:rPr lang="en-GB" sz="1400" b="1" dirty="0">
                <a:solidFill>
                  <a:srgbClr val="1A3A64"/>
                </a:solidFill>
                <a:latin typeface="Arial" panose="020B0604020202020204" pitchFamily="34" charset="0"/>
                <a:cs typeface="Arial" panose="020B0604020202020204" pitchFamily="34" charset="0"/>
              </a:rPr>
              <a:t>Angelo </a:t>
            </a:r>
            <a:r>
              <a:rPr lang="en-GB" sz="1400" b="1" dirty="0" err="1">
                <a:solidFill>
                  <a:srgbClr val="1A3A64"/>
                </a:solidFill>
                <a:latin typeface="Arial" panose="020B0604020202020204" pitchFamily="34" charset="0"/>
                <a:cs typeface="Arial" panose="020B0604020202020204" pitchFamily="34" charset="0"/>
              </a:rPr>
              <a:t>Strollo</a:t>
            </a:r>
            <a:endParaRPr lang="en-GB" sz="1400" b="1" dirty="0">
              <a:solidFill>
                <a:srgbClr val="1A3A64"/>
              </a:solidFill>
              <a:latin typeface="Arial" panose="020B0604020202020204" pitchFamily="34" charset="0"/>
              <a:cs typeface="Arial" panose="020B0604020202020204" pitchFamily="34" charset="0"/>
            </a:endParaRPr>
          </a:p>
          <a:p>
            <a:r>
              <a:rPr lang="en-GB" sz="1400" b="1" dirty="0">
                <a:solidFill>
                  <a:srgbClr val="1A3A64"/>
                </a:solidFill>
              </a:rPr>
              <a:t>GEOFON</a:t>
            </a:r>
            <a:r>
              <a:rPr lang="en-GB" sz="1400" dirty="0">
                <a:solidFill>
                  <a:srgbClr val="1A3A64"/>
                </a:solidFill>
              </a:rPr>
              <a:t> Program Manager</a:t>
            </a:r>
          </a:p>
          <a:p>
            <a:r>
              <a:rPr lang="en-GB" sz="1400" dirty="0">
                <a:solidFill>
                  <a:srgbClr val="1A3A64"/>
                </a:solidFill>
                <a:latin typeface="Arial" panose="020B0604020202020204" pitchFamily="34" charset="0"/>
                <a:cs typeface="Arial" panose="020B0604020202020204" pitchFamily="34" charset="0"/>
              </a:rPr>
              <a:t>GFZ Helmholtz Centre for Geosciences</a:t>
            </a:r>
          </a:p>
        </p:txBody>
      </p:sp>
      <p:sp>
        <p:nvSpPr>
          <p:cNvPr id="2" name="TextBox 1">
            <a:extLst>
              <a:ext uri="{FF2B5EF4-FFF2-40B4-BE49-F238E27FC236}">
                <a16:creationId xmlns:a16="http://schemas.microsoft.com/office/drawing/2014/main" id="{FBD21A2B-7F0F-7811-D211-FC9525B2787A}"/>
              </a:ext>
            </a:extLst>
          </p:cNvPr>
          <p:cNvSpPr txBox="1"/>
          <p:nvPr/>
        </p:nvSpPr>
        <p:spPr>
          <a:xfrm>
            <a:off x="11035777" y="107950"/>
            <a:ext cx="1156223" cy="430887"/>
          </a:xfrm>
          <a:prstGeom prst="rect">
            <a:avLst/>
          </a:prstGeom>
          <a:noFill/>
        </p:spPr>
        <p:txBody>
          <a:bodyPr wrap="square" rtlCol="0">
            <a:spAutoFit/>
          </a:bodyPr>
          <a:lstStyle/>
          <a:p>
            <a:r>
              <a:rPr lang="en-US" sz="2200" spc="90" dirty="0">
                <a:solidFill>
                  <a:schemeClr val="bg1"/>
                </a:solidFill>
                <a:latin typeface="Open Sans" pitchFamily="2" charset="0"/>
                <a:ea typeface="Open Sans" pitchFamily="2" charset="0"/>
                <a:cs typeface="Open Sans" pitchFamily="2" charset="0"/>
              </a:rPr>
              <a:t>PANEL</a:t>
            </a:r>
          </a:p>
        </p:txBody>
      </p:sp>
      <p:grpSp>
        <p:nvGrpSpPr>
          <p:cNvPr id="18" name="Group 17">
            <a:extLst>
              <a:ext uri="{FF2B5EF4-FFF2-40B4-BE49-F238E27FC236}">
                <a16:creationId xmlns:a16="http://schemas.microsoft.com/office/drawing/2014/main" id="{53D5A016-02C8-8C24-8C07-914C1123C57C}"/>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C1DED525-1839-F390-0F73-DD43C35C6E30}"/>
                </a:ext>
              </a:extLst>
            </p:cNvPr>
            <p:cNvPicPr>
              <a:picLocks noChangeAspect="1"/>
            </p:cNvPicPr>
            <p:nvPr/>
          </p:nvPicPr>
          <p:blipFill>
            <a:blip r:embed="rId2">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58EBC1AC-D0CB-18E9-3511-BBCFD363C2EE}"/>
                </a:ext>
              </a:extLst>
            </p:cNvPr>
            <p:cNvPicPr>
              <a:picLocks noChangeAspect="1"/>
            </p:cNvPicPr>
            <p:nvPr/>
          </p:nvPicPr>
          <p:blipFill>
            <a:blip r:embed="rId2">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61A2A927-CA59-6035-18E2-04B63160F39B}"/>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ADCC56CF-926A-8AEF-909D-63E055AACD9E}"/>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3ACA7C92-51A4-0CC8-0311-09E87D59C3E5}"/>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1026" name="Picture 2">
            <a:extLst>
              <a:ext uri="{FF2B5EF4-FFF2-40B4-BE49-F238E27FC236}">
                <a16:creationId xmlns:a16="http://schemas.microsoft.com/office/drawing/2014/main" id="{078B4494-6E24-E769-8095-A0E7F5E45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674" y="6143124"/>
            <a:ext cx="2142805" cy="365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EAB372-8B9D-15E0-62DC-4DC222BB9E80}"/>
              </a:ext>
            </a:extLst>
          </p:cNvPr>
          <p:cNvPicPr>
            <a:picLocks noChangeAspect="1"/>
          </p:cNvPicPr>
          <p:nvPr/>
        </p:nvPicPr>
        <p:blipFill rotWithShape="1">
          <a:blip r:embed="rId4">
            <a:extLst>
              <a:ext uri="{28A0092B-C50C-407E-A947-70E740481C1C}">
                <a14:useLocalDpi xmlns:a14="http://schemas.microsoft.com/office/drawing/2010/main" val="0"/>
              </a:ext>
            </a:extLst>
          </a:blip>
          <a:srcRect l="7925" t="9707" b="1729"/>
          <a:stretch/>
        </p:blipFill>
        <p:spPr>
          <a:xfrm>
            <a:off x="875794" y="3704663"/>
            <a:ext cx="5526111" cy="2885733"/>
          </a:xfrm>
          <a:prstGeom prst="rect">
            <a:avLst/>
          </a:prstGeom>
        </p:spPr>
      </p:pic>
      <p:sp>
        <p:nvSpPr>
          <p:cNvPr id="19" name="TextBox 18">
            <a:extLst>
              <a:ext uri="{FF2B5EF4-FFF2-40B4-BE49-F238E27FC236}">
                <a16:creationId xmlns:a16="http://schemas.microsoft.com/office/drawing/2014/main" id="{C2E09314-3E03-75A4-0AD7-2E065DAA25C3}"/>
              </a:ext>
            </a:extLst>
          </p:cNvPr>
          <p:cNvSpPr txBox="1"/>
          <p:nvPr/>
        </p:nvSpPr>
        <p:spPr>
          <a:xfrm>
            <a:off x="1299685" y="3777276"/>
            <a:ext cx="1266565" cy="523220"/>
          </a:xfrm>
          <a:prstGeom prst="rect">
            <a:avLst/>
          </a:prstGeom>
          <a:noFill/>
        </p:spPr>
        <p:txBody>
          <a:bodyPr wrap="none" rtlCol="0">
            <a:spAutoFit/>
          </a:bodyPr>
          <a:lstStyle/>
          <a:p>
            <a:r>
              <a:rPr lang="en-GB" sz="1400" dirty="0">
                <a:solidFill>
                  <a:srgbClr val="1A3A64"/>
                </a:solidFill>
              </a:rPr>
              <a:t>100+ stations </a:t>
            </a:r>
          </a:p>
          <a:p>
            <a:r>
              <a:rPr lang="en-GB" sz="1400" dirty="0">
                <a:solidFill>
                  <a:srgbClr val="1A3A64"/>
                </a:solidFill>
              </a:rPr>
              <a:t>30+ years</a:t>
            </a:r>
            <a:endParaRPr lang="en-US" sz="1400" dirty="0"/>
          </a:p>
        </p:txBody>
      </p:sp>
      <p:sp>
        <p:nvSpPr>
          <p:cNvPr id="20" name="TextBox 3">
            <a:extLst>
              <a:ext uri="{FF2B5EF4-FFF2-40B4-BE49-F238E27FC236}">
                <a16:creationId xmlns:a16="http://schemas.microsoft.com/office/drawing/2014/main" id="{C073A10A-E381-3E9F-E117-B3E539B6A5D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International Monitoring System Sustainment into the future </a:t>
            </a:r>
          </a:p>
        </p:txBody>
      </p:sp>
      <p:sp>
        <p:nvSpPr>
          <p:cNvPr id="21" name="Title 1">
            <a:extLst>
              <a:ext uri="{FF2B5EF4-FFF2-40B4-BE49-F238E27FC236}">
                <a16:creationId xmlns:a16="http://schemas.microsoft.com/office/drawing/2014/main" id="{51AAF0E1-4D19-E5B2-0B29-8BCCB47022C5}"/>
              </a:ext>
            </a:extLst>
          </p:cNvPr>
          <p:cNvSpPr txBox="1">
            <a:spLocks/>
          </p:cNvSpPr>
          <p:nvPr/>
        </p:nvSpPr>
        <p:spPr>
          <a:xfrm>
            <a:off x="11448159" y="387658"/>
            <a:ext cx="667641" cy="28544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chemeClr val="bg1"/>
                </a:solidFill>
                <a:highlight>
                  <a:srgbClr val="BCCBD9"/>
                </a:highlight>
                <a:latin typeface="Arial" panose="020B0604020202020204" pitchFamily="34" charset="0"/>
                <a:cs typeface="Arial" panose="020B0604020202020204" pitchFamily="34" charset="0"/>
              </a:rPr>
              <a:t>Pa07</a:t>
            </a:r>
            <a:endParaRPr lang="en-GB" sz="1050" dirty="0">
              <a:solidFill>
                <a:srgbClr val="1A3A64"/>
              </a:solidFill>
              <a:highlight>
                <a:srgbClr val="BCCBD9"/>
              </a:highlight>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D9083272-2AE8-45F6-5C08-6FD0ADE4C14B}"/>
              </a:ext>
            </a:extLst>
          </p:cNvPr>
          <p:cNvPicPr>
            <a:picLocks noChangeAspect="1"/>
          </p:cNvPicPr>
          <p:nvPr/>
        </p:nvPicPr>
        <p:blipFill rotWithShape="1">
          <a:blip r:embed="rId5">
            <a:extLst>
              <a:ext uri="{28A0092B-C50C-407E-A947-70E740481C1C}">
                <a14:useLocalDpi xmlns:a14="http://schemas.microsoft.com/office/drawing/2010/main" val="0"/>
              </a:ext>
            </a:extLst>
          </a:blip>
          <a:srcRect l="26019" t="11082" r="27548" b="6363"/>
          <a:stretch/>
        </p:blipFill>
        <p:spPr>
          <a:xfrm>
            <a:off x="5930992" y="3777275"/>
            <a:ext cx="3609036" cy="2521225"/>
          </a:xfrm>
          <a:prstGeom prst="rect">
            <a:avLst/>
          </a:prstGeom>
          <a:effectLst>
            <a:outerShdw blurRad="508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63C4F862-D0A3-0CBD-8857-A5CE0B92E76A}"/>
              </a:ext>
            </a:extLst>
          </p:cNvPr>
          <p:cNvSpPr/>
          <p:nvPr/>
        </p:nvSpPr>
        <p:spPr bwMode="auto">
          <a:xfrm>
            <a:off x="11188076" y="4269490"/>
            <a:ext cx="259308" cy="2151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29" name="Picture 28">
            <a:extLst>
              <a:ext uri="{FF2B5EF4-FFF2-40B4-BE49-F238E27FC236}">
                <a16:creationId xmlns:a16="http://schemas.microsoft.com/office/drawing/2014/main" id="{EE8D9CFB-5A79-818F-64AC-8442BAF6D8EA}"/>
              </a:ext>
            </a:extLst>
          </p:cNvPr>
          <p:cNvPicPr>
            <a:picLocks noChangeAspect="1"/>
          </p:cNvPicPr>
          <p:nvPr/>
        </p:nvPicPr>
        <p:blipFill>
          <a:blip r:embed="rId6"/>
          <a:stretch>
            <a:fillRect/>
          </a:stretch>
        </p:blipFill>
        <p:spPr>
          <a:xfrm>
            <a:off x="10197340" y="4344038"/>
            <a:ext cx="1308100" cy="1308100"/>
          </a:xfrm>
          <a:prstGeom prst="rect">
            <a:avLst/>
          </a:prstGeom>
        </p:spPr>
      </p:pic>
    </p:spTree>
    <p:extLst>
      <p:ext uri="{BB962C8B-B14F-4D97-AF65-F5344CB8AC3E}">
        <p14:creationId xmlns:p14="http://schemas.microsoft.com/office/powerpoint/2010/main" val="2274845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Keynote Template_CLEAN_250627_FINAL" id="{788ECEE1-60D1-4A80-9F6A-B61789CC13A0}" vid="{B8A6647F-63A3-428F-BE81-8EC444187F6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0E6E47DDA7C499EE6C59E1D9987CB" ma:contentTypeVersion="3" ma:contentTypeDescription="Create a new document." ma:contentTypeScope="" ma:versionID="97f8b260b3cdb6d9657c1e18f1dbc38e">
  <xsd:schema xmlns:xsd="http://www.w3.org/2001/XMLSchema" xmlns:xs="http://www.w3.org/2001/XMLSchema" xmlns:p="http://schemas.microsoft.com/office/2006/metadata/properties" xmlns:ns2="5efea13b-0bea-428c-a6db-bcb01ead7718" targetNamespace="http://schemas.microsoft.com/office/2006/metadata/properties" ma:root="true" ma:fieldsID="12cf16fd31c158cdff9eac3f0e6891a9" ns2:_="">
    <xsd:import namespace="5efea13b-0bea-428c-a6db-bcb01ead771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ea13b-0bea-428c-a6db-bcb01ead7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DD80CB-18B1-4FB0-BF15-2E3221B1A4AC}"/>
</file>

<file path=customXml/itemProps2.xml><?xml version="1.0" encoding="utf-8"?>
<ds:datastoreItem xmlns:ds="http://schemas.openxmlformats.org/officeDocument/2006/customXml" ds:itemID="{701A6DB4-B31D-4C67-BFAD-E28BCF417045}"/>
</file>

<file path=customXml/itemProps3.xml><?xml version="1.0" encoding="utf-8"?>
<ds:datastoreItem xmlns:ds="http://schemas.openxmlformats.org/officeDocument/2006/customXml" ds:itemID="{19EC4C1F-BF9C-462A-910E-596B52E9B8DF}"/>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SnT2025_Panelists Template_250806</Template>
  <TotalTime>190</TotalTime>
  <Words>159</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Open Sans</vt:lpstr>
      <vt:lpstr>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GAYA PIQUE Luis</dc:creator>
  <cp:lastModifiedBy>Angelo Strollo</cp:lastModifiedBy>
  <cp:revision>6</cp:revision>
  <dcterms:created xsi:type="dcterms:W3CDTF">2025-08-06T09:39:57Z</dcterms:created>
  <dcterms:modified xsi:type="dcterms:W3CDTF">2025-09-05T17:31:02Z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0x0101008950E6E47DDA7C499EE6C59E1D9987CB</vt:lpwstr>
  </property>
</Properties>
</file>