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Metadata/LabelInfo.xml" ContentType="application/vnd.ms-office.classificationlabel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A PIQUE Luis" userId="3b2b7519-5013-4aa2-be99-da23295ab2b4" providerId="ADAL" clId="{D3D74A97-1534-4D35-BA66-2C47B02D354D}"/>
    <pc:docChg chg="modSld">
      <pc:chgData name="GAYA PIQUE Luis" userId="3b2b7519-5013-4aa2-be99-da23295ab2b4" providerId="ADAL" clId="{D3D74A97-1534-4D35-BA66-2C47B02D354D}" dt="2025-08-06T10:00:41.506" v="28" actId="1076"/>
      <pc:docMkLst>
        <pc:docMk/>
      </pc:docMkLst>
      <pc:sldChg chg="modSp mod">
        <pc:chgData name="GAYA PIQUE Luis" userId="3b2b7519-5013-4aa2-be99-da23295ab2b4" providerId="ADAL" clId="{D3D74A97-1534-4D35-BA66-2C47B02D354D}" dt="2025-08-06T10:00:41.506" v="28" actId="1076"/>
        <pc:sldMkLst>
          <pc:docMk/>
          <pc:sldMk cId="227484535" sldId="256"/>
        </pc:sldMkLst>
        <pc:spChg chg="mod">
          <ac:chgData name="GAYA PIQUE Luis" userId="3b2b7519-5013-4aa2-be99-da23295ab2b4" providerId="ADAL" clId="{D3D74A97-1534-4D35-BA66-2C47B02D354D}" dt="2025-08-06T10:00:26.590" v="27" actId="20577"/>
          <ac:spMkLst>
            <pc:docMk/>
            <pc:sldMk cId="227484535" sldId="256"/>
            <ac:spMk id="3" creationId="{03F0113F-85F1-4152-9D8E-8AC24FA3DE4D}"/>
          </ac:spMkLst>
        </pc:spChg>
        <pc:spChg chg="mod">
          <ac:chgData name="GAYA PIQUE Luis" userId="3b2b7519-5013-4aa2-be99-da23295ab2b4" providerId="ADAL" clId="{D3D74A97-1534-4D35-BA66-2C47B02D354D}" dt="2025-08-06T10:00:41.506" v="28" actId="1076"/>
          <ac:spMkLst>
            <pc:docMk/>
            <pc:sldMk cId="227484535" sldId="256"/>
            <ac:spMk id="5" creationId="{F0D81D15-4E58-D3BB-CEFC-C87AF5F6832B}"/>
          </ac:spMkLst>
        </pc:spChg>
        <pc:spChg chg="mod">
          <ac:chgData name="GAYA PIQUE Luis" userId="3b2b7519-5013-4aa2-be99-da23295ab2b4" providerId="ADAL" clId="{D3D74A97-1534-4D35-BA66-2C47B02D354D}" dt="2025-08-06T09:59:22.238" v="5" actId="20577"/>
          <ac:spMkLst>
            <pc:docMk/>
            <pc:sldMk cId="227484535" sldId="256"/>
            <ac:spMk id="10" creationId="{B5674B9D-3B7F-A194-F633-2F71EE9EA846}"/>
          </ac:spMkLst>
        </pc:spChg>
        <pc:spChg chg="mod">
          <ac:chgData name="GAYA PIQUE Luis" userId="3b2b7519-5013-4aa2-be99-da23295ab2b4" providerId="ADAL" clId="{D3D74A97-1534-4D35-BA66-2C47B02D354D}" dt="2025-08-06T09:59:37.855" v="15" actId="20577"/>
          <ac:spMkLst>
            <pc:docMk/>
            <pc:sldMk cId="227484535" sldId="256"/>
            <ac:spMk id="11" creationId="{1AF1088E-0554-0012-1E65-3620C16791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5B4D-E9C2-C666-487E-F32E37A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8193E-CAC3-B0ED-898B-B51CA00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E5E8-FBB2-4D35-9F84-1E9D6EC9AF06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Z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 sustainment now and into the </a:t>
            </a:r>
            <a:r>
              <a:rPr lang="en-Z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4924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Raymond Durrheim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Geosciences, University of the Witwatersrand, SOUTH AFRICA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07B83F-35D5-992B-C815-D6C18F93562E}"/>
              </a:ext>
            </a:extLst>
          </p:cNvPr>
          <p:cNvSpPr txBox="1">
            <a:spLocks/>
          </p:cNvSpPr>
          <p:nvPr/>
        </p:nvSpPr>
        <p:spPr>
          <a:xfrm>
            <a:off x="11441429" y="414236"/>
            <a:ext cx="701041" cy="274902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chemeClr val="bg1"/>
                </a:solidFill>
                <a:highlight>
                  <a:srgbClr val="BCCBD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Pa07</a:t>
            </a:r>
            <a:endParaRPr lang="en-GB" sz="1050" dirty="0">
              <a:solidFill>
                <a:srgbClr val="1A3A64"/>
              </a:solidFill>
              <a:highlight>
                <a:srgbClr val="BCCBD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21A2B-7F0F-7811-D211-FC9525B2787A}"/>
              </a:ext>
            </a:extLst>
          </p:cNvPr>
          <p:cNvSpPr txBox="1"/>
          <p:nvPr/>
        </p:nvSpPr>
        <p:spPr>
          <a:xfrm>
            <a:off x="11035777" y="107950"/>
            <a:ext cx="1156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9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PANEL</a:t>
            </a:r>
            <a:endParaRPr lang="en-US" sz="2200" spc="9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5A016-02C8-8C24-8C07-914C1123C57C}"/>
              </a:ext>
            </a:extLst>
          </p:cNvPr>
          <p:cNvGrpSpPr/>
          <p:nvPr/>
        </p:nvGrpSpPr>
        <p:grpSpPr>
          <a:xfrm>
            <a:off x="0" y="673101"/>
            <a:ext cx="3493224" cy="2439495"/>
            <a:chOff x="0" y="673101"/>
            <a:chExt cx="3493224" cy="2439495"/>
          </a:xfrm>
        </p:grpSpPr>
        <p:pic>
          <p:nvPicPr>
            <p:cNvPr id="8" name="Grafik 1" descr="Ein Bild, das Text, Screenshot, Brief, Briefumschlag enthält.&#10;&#10;KI-generierte Inhalte können fehlerhaft sein.">
              <a:extLst>
                <a:ext uri="{FF2B5EF4-FFF2-40B4-BE49-F238E27FC236}">
                  <a16:creationId xmlns:a16="http://schemas.microsoft.com/office/drawing/2014/main" id="{C1DED525-1839-F390-0F73-DD43C35C6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7" t="58098" r="764" b="5248"/>
            <a:stretch>
              <a:fillRect/>
            </a:stretch>
          </p:blipFill>
          <p:spPr>
            <a:xfrm>
              <a:off x="0" y="673101"/>
              <a:ext cx="2022237" cy="2438400"/>
            </a:xfrm>
            <a:prstGeom prst="rect">
              <a:avLst/>
            </a:prstGeom>
          </p:spPr>
        </p:pic>
        <p:pic>
          <p:nvPicPr>
            <p:cNvPr id="13" name="Grafik 10" descr="Ein Bild, das Text, Screenshot, Brief, Briefumschlag enthält.&#10;&#10;KI-generierte Inhalte können fehlerhaft sein.">
              <a:extLst>
                <a:ext uri="{FF2B5EF4-FFF2-40B4-BE49-F238E27FC236}">
                  <a16:creationId xmlns:a16="http://schemas.microsoft.com/office/drawing/2014/main" id="{58EBC1AC-D0CB-18E9-3511-BBCFD363C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67" t="61204" r="764" b="5248"/>
            <a:stretch>
              <a:fillRect/>
            </a:stretch>
          </p:blipFill>
          <p:spPr>
            <a:xfrm>
              <a:off x="1993680" y="881061"/>
              <a:ext cx="244695" cy="2231535"/>
            </a:xfrm>
            <a:prstGeom prst="rect">
              <a:avLst/>
            </a:prstGeom>
          </p:spPr>
        </p:pic>
        <p:pic>
          <p:nvPicPr>
            <p:cNvPr id="15" name="Grafik 13" descr="Ein Bild, das Text, Screenshot, Brief, Briefumschlag enthält.&#10;&#10;KI-generierte Inhalte können fehlerhaft sein.">
              <a:extLst>
                <a:ext uri="{FF2B5EF4-FFF2-40B4-BE49-F238E27FC236}">
                  <a16:creationId xmlns:a16="http://schemas.microsoft.com/office/drawing/2014/main" id="{61A2A927-CA59-6035-18E2-04B63160F39B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5" t="80667" r="765" b="16818"/>
            <a:stretch>
              <a:fillRect/>
            </a:stretch>
          </p:blipFill>
          <p:spPr>
            <a:xfrm>
              <a:off x="2238375" y="1275898"/>
              <a:ext cx="589234" cy="212384"/>
            </a:xfrm>
            <a:prstGeom prst="rect">
              <a:avLst/>
            </a:prstGeom>
          </p:spPr>
        </p:pic>
        <p:pic>
          <p:nvPicPr>
            <p:cNvPr id="16" name="Grafik 14" descr="Ein Bild, das Text, Screenshot, Brief, Briefumschlag enthält.&#10;&#10;KI-generierte Inhalte können fehlerhaft sein.">
              <a:extLst>
                <a:ext uri="{FF2B5EF4-FFF2-40B4-BE49-F238E27FC236}">
                  <a16:creationId xmlns:a16="http://schemas.microsoft.com/office/drawing/2014/main" id="{ADCC56CF-926A-8AEF-909D-63E055AACD9E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5" t="80667" r="765" b="16818"/>
            <a:stretch>
              <a:fillRect/>
            </a:stretch>
          </p:blipFill>
          <p:spPr>
            <a:xfrm>
              <a:off x="2801699" y="1275897"/>
              <a:ext cx="589234" cy="212384"/>
            </a:xfrm>
            <a:prstGeom prst="rect">
              <a:avLst/>
            </a:prstGeom>
          </p:spPr>
        </p:pic>
        <p:pic>
          <p:nvPicPr>
            <p:cNvPr id="17" name="Grafik 15" descr="Ein Bild, das Text, Screenshot, Brief, Briefumschlag enthält.&#10;&#10;KI-generierte Inhalte können fehlerhaft sein.">
              <a:extLst>
                <a:ext uri="{FF2B5EF4-FFF2-40B4-BE49-F238E27FC236}">
                  <a16:creationId xmlns:a16="http://schemas.microsoft.com/office/drawing/2014/main" id="{3ACA7C92-51A4-0CC8-0311-09E87D59C3E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5" t="80667" r="765" b="16818"/>
            <a:stretch>
              <a:fillRect/>
            </a:stretch>
          </p:blipFill>
          <p:spPr>
            <a:xfrm>
              <a:off x="2903990" y="1275896"/>
              <a:ext cx="589234" cy="21238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" y="3142737"/>
            <a:ext cx="3289714" cy="31860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1888"/>
          <a:stretch/>
        </p:blipFill>
        <p:spPr>
          <a:xfrm>
            <a:off x="3564705" y="3151762"/>
            <a:ext cx="2883788" cy="31770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931" y="2831981"/>
            <a:ext cx="3874016" cy="363691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75166" y="6358924"/>
            <a:ext cx="1657826" cy="317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4000"/>
              </a:lnSpc>
              <a:buClr>
                <a:srgbClr val="1A3A64"/>
              </a:buClr>
            </a:pP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Backbone network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62596" y="6388196"/>
            <a:ext cx="1575431" cy="317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4000"/>
              </a:lnSpc>
              <a:buClr>
                <a:srgbClr val="1A3A64"/>
              </a:buClr>
            </a:pP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arrays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4132" y="6157609"/>
            <a:ext cx="1444409" cy="547982"/>
          </a:xfrm>
          <a:prstGeom prst="rect">
            <a:avLst/>
          </a:prstGeom>
        </p:spPr>
      </p:pic>
      <p:pic>
        <p:nvPicPr>
          <p:cNvPr id="23" name="Picture 4" descr="logo4_col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73" y="1274801"/>
            <a:ext cx="2547970" cy="132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62648" y="2764300"/>
            <a:ext cx="6185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Research &amp;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Capacity-building Programme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(2005 – present)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7395" y="6517621"/>
            <a:ext cx="2691763" cy="317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4000"/>
              </a:lnSpc>
              <a:buClr>
                <a:srgbClr val="1A3A64"/>
              </a:buClr>
            </a:pP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 used for recent studies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4657004" y="1215988"/>
            <a:ext cx="6956884" cy="12959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l">
              <a:lnSpc>
                <a:spcPct val="114000"/>
              </a:lnSpc>
              <a:buClr>
                <a:srgbClr val="1A3A64"/>
              </a:buClr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1A3A64"/>
                </a:solidFill>
              </a:rPr>
              <a:t>Backbone network ~50 stations; </a:t>
            </a:r>
            <a:r>
              <a:rPr lang="en-GB" sz="1400" dirty="0" smtClean="0">
                <a:solidFill>
                  <a:srgbClr val="1A3A64"/>
                </a:solidFill>
              </a:rPr>
              <a:t>&gt;100 temporary stations; ~20 countries</a:t>
            </a:r>
          </a:p>
          <a:p>
            <a:pPr marL="285750" indent="-285750" algn="l">
              <a:lnSpc>
                <a:spcPct val="114000"/>
              </a:lnSpc>
              <a:buClr>
                <a:srgbClr val="1A3A64"/>
              </a:buClr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1A3A64"/>
                </a:solidFill>
              </a:rPr>
              <a:t>Training and technical support for station operators and analysts,</a:t>
            </a:r>
          </a:p>
          <a:p>
            <a:pPr marL="285750" indent="-285750" algn="l">
              <a:lnSpc>
                <a:spcPct val="114000"/>
              </a:lnSpc>
              <a:buClr>
                <a:srgbClr val="1A3A64"/>
              </a:buClr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1A3A64"/>
                </a:solidFill>
              </a:rPr>
              <a:t>Crust and mantle structure,</a:t>
            </a:r>
          </a:p>
          <a:p>
            <a:pPr marL="285750" indent="-285750" algn="l">
              <a:lnSpc>
                <a:spcPct val="114000"/>
              </a:lnSpc>
              <a:buClr>
                <a:srgbClr val="1A3A64"/>
              </a:buClr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1A3A64"/>
                </a:solidFill>
              </a:rPr>
              <a:t>Geodynamics,</a:t>
            </a:r>
          </a:p>
          <a:p>
            <a:pPr marL="285750" indent="-285750" algn="l">
              <a:lnSpc>
                <a:spcPct val="114000"/>
              </a:lnSpc>
              <a:buClr>
                <a:srgbClr val="1A3A64"/>
              </a:buClr>
              <a:buFont typeface="Wingdings" panose="05000000000000000000" pitchFamily="2" charset="2"/>
              <a:buChar char="Ø"/>
            </a:pPr>
            <a:r>
              <a:rPr lang="en-ZA" sz="1400" dirty="0" smtClean="0">
                <a:solidFill>
                  <a:srgbClr val="1A3A64"/>
                </a:solidFill>
              </a:rPr>
              <a:t>Ground‐Truth </a:t>
            </a:r>
            <a:r>
              <a:rPr lang="en-ZA" sz="1400" dirty="0">
                <a:solidFill>
                  <a:srgbClr val="1A3A64"/>
                </a:solidFill>
              </a:rPr>
              <a:t>Criteria for </a:t>
            </a:r>
            <a:r>
              <a:rPr lang="en-ZA" sz="1400" dirty="0" smtClean="0">
                <a:solidFill>
                  <a:srgbClr val="1A3A64"/>
                </a:solidFill>
              </a:rPr>
              <a:t>local events recorded </a:t>
            </a:r>
            <a:r>
              <a:rPr lang="en-ZA" sz="1400" dirty="0">
                <a:solidFill>
                  <a:srgbClr val="1A3A64"/>
                </a:solidFill>
              </a:rPr>
              <a:t>on </a:t>
            </a:r>
            <a:r>
              <a:rPr lang="en-ZA" sz="1400" dirty="0" smtClean="0">
                <a:solidFill>
                  <a:srgbClr val="1A3A64"/>
                </a:solidFill>
              </a:rPr>
              <a:t>regional networks,</a:t>
            </a:r>
          </a:p>
          <a:p>
            <a:pPr marL="285750" indent="-285750" algn="l">
              <a:lnSpc>
                <a:spcPct val="114000"/>
              </a:lnSpc>
              <a:buClr>
                <a:srgbClr val="1A3A64"/>
              </a:buClr>
              <a:buFont typeface="Wingdings" panose="05000000000000000000" pitchFamily="2" charset="2"/>
              <a:buChar char="Ø"/>
            </a:pPr>
            <a:r>
              <a:rPr lang="en-ZA" sz="1400" dirty="0" smtClean="0">
                <a:solidFill>
                  <a:srgbClr val="1A3A64"/>
                </a:solidFill>
              </a:rPr>
              <a:t>Discrimination between tectonic and mining-induced earthquakes and explosions</a:t>
            </a:r>
            <a:endParaRPr lang="en-GB" sz="1400" dirty="0" smtClean="0">
              <a:solidFill>
                <a:srgbClr val="1A3A64"/>
              </a:solidFill>
            </a:endParaRPr>
          </a:p>
          <a:p>
            <a:pPr marL="285750" indent="-285750" algn="l">
              <a:lnSpc>
                <a:spcPct val="114000"/>
              </a:lnSpc>
              <a:buClr>
                <a:srgbClr val="1A3A64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A3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Keynote Template_CLEAN_250627_FINAL" id="{788ECEE1-60D1-4A80-9F6A-B61789CC13A0}" vid="{B8A6647F-63A3-428F-BE81-8EC444187F6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0E6E47DDA7C499EE6C59E1D9987CB" ma:contentTypeVersion="3" ma:contentTypeDescription="Create a new document." ma:contentTypeScope="" ma:versionID="97f8b260b3cdb6d9657c1e18f1dbc38e">
  <xsd:schema xmlns:xsd="http://www.w3.org/2001/XMLSchema" xmlns:xs="http://www.w3.org/2001/XMLSchema" xmlns:p="http://schemas.microsoft.com/office/2006/metadata/properties" xmlns:ns2="5efea13b-0bea-428c-a6db-bcb01ead7718" targetNamespace="http://schemas.microsoft.com/office/2006/metadata/properties" ma:root="true" ma:fieldsID="12cf16fd31c158cdff9eac3f0e6891a9" ns2:_="">
    <xsd:import namespace="5efea13b-0bea-428c-a6db-bcb01ead77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ea13b-0bea-428c-a6db-bcb01ead7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64EF21-8EC4-45A4-83D6-92E1C7BD3831}"/>
</file>

<file path=customXml/itemProps2.xml><?xml version="1.0" encoding="utf-8"?>
<ds:datastoreItem xmlns:ds="http://schemas.openxmlformats.org/officeDocument/2006/customXml" ds:itemID="{42CC2FCC-745C-4C36-9914-A83D9D2B51BD}"/>
</file>

<file path=customXml/itemProps3.xml><?xml version="1.0" encoding="utf-8"?>
<ds:datastoreItem xmlns:ds="http://schemas.openxmlformats.org/officeDocument/2006/customXml" ds:itemID="{674E3D84-A55B-4037-8927-E3A1852648EB}"/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SnT2025_Panelists Template_250806</Template>
  <TotalTime>195</TotalTime>
  <Words>90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Open Sans</vt:lpstr>
      <vt:lpstr>Wingdings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GAYA PIQUE Luis</dc:creator>
  <cp:lastModifiedBy>Raymond Durrheim</cp:lastModifiedBy>
  <cp:revision>9</cp:revision>
  <dcterms:created xsi:type="dcterms:W3CDTF">2025-08-06T09:39:57Z</dcterms:created>
  <dcterms:modified xsi:type="dcterms:W3CDTF">2025-09-03T11:09:21Z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0x0101008950E6E47DDA7C499EE6C59E1D9987CB</vt:lpwstr>
  </property>
</Properties>
</file>