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D23BF5-46BD-9DBE-1C6D-5A7EFFE9B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50D1AB6-B744-DD00-7F3C-881D17FD3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8DAAAA-CCFB-F37D-5885-F81545E3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C9D509-C1CA-C3B8-C628-980205723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B89195-0134-A781-83CE-429363D8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041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301CDD-443A-9532-4CAE-0358767F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2907BCB-80CD-8BC8-CC71-16EDB345F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749D3F-99DF-2D31-5492-9EB5EEA2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C77142-D02D-2D50-9017-F8A02D164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8D10D5-E826-5792-3E41-B740161E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954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5CC6A66-1B66-5709-BDBF-BCF964A84C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44BB28-4703-7856-67D9-348FF8245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2E29B9-163A-C1ED-5CAD-611C34F22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3A47E3-8246-AD91-00A8-4636FDF2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B1B949-3646-1E8F-42A3-05810003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126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F111B0-06A6-0424-6DDE-6EBB8794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9AB170-4014-9B3F-699B-6E6CA4E9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A78585-523B-DBF3-0F8D-1668A4F7C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E1FE9A-3B2E-11A9-FB00-EF0D7A3E1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FC6C5-7752-05CE-1DD9-140E254E3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178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4DE73-0346-C945-A258-3A9BDC391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81640A-15F9-FF8C-3D79-D2565577E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E75B4D-E9C2-C666-487E-F32E37AC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8193E-CAC3-B0ED-898B-B51CA005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BCBA56-7CAF-0339-452D-8A5BBAC9B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985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C939CE-232B-9D48-0380-28FFD22A1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D10461-8D1E-457A-FD38-EE00E5AB4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0F8FAD-FE5B-FA84-775E-1F87A14B6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59F109-4452-20B7-F773-47A4C059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3EFD5D-C147-F2EB-BAE1-464D7E07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81D551-DC88-DDB1-ABE7-990D12191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2347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7F86E-D0A4-E1B5-F5B5-F5D4A8E0F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F0B812-640A-22BA-D135-A299CC1BA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A911307-A5EC-9EBA-C771-083A7E340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9741BA-19A9-73A9-2CC3-86803F2BD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B7E4EFA-AC59-9815-CEEB-74434EB7F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8DD75B4-D404-BA05-0580-B1E9B123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A69E446-7EF1-3B6A-F753-206EA396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FB22566-EAEC-D0D0-8C2C-04229BF93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802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46807-C92C-8EC9-2121-4FF26D56D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A679CB-5D50-CDCF-3C32-58C0F7B5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8F6C1F5-5C85-ED8A-A819-36DB929F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8EE343-CD2C-E51E-59DD-2EB5C50D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088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9CFDCC6-79D4-40CF-8922-94D0913D7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A809B21-F7A8-0AE5-59F4-34208F94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CA8E158-1BE1-D01D-DA65-1557D377B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2035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3D3A5-889B-3DCB-41B7-6F7F5E22C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9CCB88-A8C5-8CB8-B235-14AFD0E7E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DB5310-7442-DC81-2A8A-9C83BE6B3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1EF56B-8DB6-6FE6-DCC5-8397E1E1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A63746-6A27-D8F8-7970-89B13014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E8C240-6B0B-B6CE-7C09-9BF0EE91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418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B7EBF6-3D41-A9E3-6EEC-CB6C98FA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0EF12A5-DDF7-27FF-D368-B9A8B8155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0D5EEC-B584-6A8F-6E2E-3BFE5DDE8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5B7841-554A-45D4-3D6E-0E0423E97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5451FA-34C2-7DAD-F29B-B7637B54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857089-400A-B9FF-1C18-2506707C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4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1FB6B71-BED9-9ED3-CFE3-38F771B1B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2A3BE1-6255-C93F-6150-CB1D41CE8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5E424F-E755-B117-6853-939E60BCC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65E5E8-FBB2-4D35-9F84-1E9D6EC9AF06}" type="datetimeFigureOut">
              <a:rPr lang="de-AT" smtClean="0"/>
              <a:t>03.09.2025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6D9248-831B-6DE5-F510-642AEA42F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E51F6C-30A3-F9B5-6DFC-1D9FDC76A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928093-0A89-44A1-BDAC-16FA4369D984}" type="slidenum">
              <a:rPr lang="de-AT" smtClean="0"/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636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F0D81D15-4E58-D3BB-CEFC-C87AF5F6832B}"/>
              </a:ext>
            </a:extLst>
          </p:cNvPr>
          <p:cNvSpPr txBox="1"/>
          <p:nvPr/>
        </p:nvSpPr>
        <p:spPr>
          <a:xfrm>
            <a:off x="226569" y="3111501"/>
            <a:ext cx="3303231" cy="223153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20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lnSpc>
                <a:spcPct val="114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</a:endParaRP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</a:rPr>
              <a:t>Main purposes of the National Network: </a:t>
            </a: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</a:rPr>
              <a:t>a) Prompt information for tsunami warnings of local origin,</a:t>
            </a: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</a:rPr>
              <a:t>b) Rapid estimation of most likely earthquake affected areas.</a:t>
            </a: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</a:rPr>
              <a:t>c) Earthquake hazard maps preparation</a:t>
            </a: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</a:rPr>
              <a:t>d) Input for design of earthquake-resistant structures</a:t>
            </a: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</a:rPr>
              <a:t>.</a:t>
            </a:r>
          </a:p>
          <a:p>
            <a:pPr algn="l">
              <a:lnSpc>
                <a:spcPct val="114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4ABC74-1641-975B-EF30-0E62B6FD7F67}"/>
              </a:ext>
            </a:extLst>
          </p:cNvPr>
          <p:cNvSpPr txBox="1"/>
          <p:nvPr/>
        </p:nvSpPr>
        <p:spPr>
          <a:xfrm>
            <a:off x="8775998" y="-1116236"/>
            <a:ext cx="701040" cy="206277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050" b="1">
                <a:solidFill>
                  <a:srgbClr val="1B3B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B5674B9D-3B7F-A194-F633-2F71EE9EA846}"/>
              </a:ext>
            </a:extLst>
          </p:cNvPr>
          <p:cNvSpPr txBox="1"/>
          <p:nvPr/>
        </p:nvSpPr>
        <p:spPr>
          <a:xfrm>
            <a:off x="3759200" y="72094"/>
            <a:ext cx="763270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Monitoring System Sustainment into the future </a:t>
            </a: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1AF1088E-0554-0012-1E65-3620C1679126}"/>
              </a:ext>
            </a:extLst>
          </p:cNvPr>
          <p:cNvSpPr txBox="1"/>
          <p:nvPr/>
        </p:nvSpPr>
        <p:spPr>
          <a:xfrm>
            <a:off x="3770958" y="662560"/>
            <a:ext cx="7620941" cy="49244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Sergio Barrientos </a:t>
            </a:r>
          </a:p>
          <a:p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Seismological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University of Chile</a:t>
            </a:r>
          </a:p>
        </p:txBody>
      </p:sp>
      <p:sp>
        <p:nvSpPr>
          <p:cNvPr id="12" name="TextBox 3">
            <a:extLst>
              <a:ext uri="{FF2B5EF4-FFF2-40B4-BE49-F238E27FC236}">
                <a16:creationId xmlns:a16="http://schemas.microsoft.com/office/drawing/2014/main" id="{AAE1BBC0-4E11-33B9-B306-8D06F835B3AF}"/>
              </a:ext>
            </a:extLst>
          </p:cNvPr>
          <p:cNvSpPr txBox="1"/>
          <p:nvPr/>
        </p:nvSpPr>
        <p:spPr>
          <a:xfrm>
            <a:off x="154940" y="6380718"/>
            <a:ext cx="3830216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07B83F-35D5-992B-C815-D6C18F93562E}"/>
              </a:ext>
            </a:extLst>
          </p:cNvPr>
          <p:cNvSpPr txBox="1">
            <a:spLocks/>
          </p:cNvSpPr>
          <p:nvPr/>
        </p:nvSpPr>
        <p:spPr>
          <a:xfrm>
            <a:off x="11448159" y="387658"/>
            <a:ext cx="667641" cy="28544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dirty="0">
                <a:solidFill>
                  <a:schemeClr val="bg1"/>
                </a:solidFill>
                <a:highlight>
                  <a:srgbClr val="BCCBD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Pa07</a:t>
            </a:r>
            <a:endParaRPr lang="en-GB" sz="105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D21A2B-7F0F-7811-D211-FC9525B2787A}"/>
              </a:ext>
            </a:extLst>
          </p:cNvPr>
          <p:cNvSpPr txBox="1"/>
          <p:nvPr/>
        </p:nvSpPr>
        <p:spPr>
          <a:xfrm>
            <a:off x="11035777" y="107950"/>
            <a:ext cx="1156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pc="90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PANEL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3D5A016-02C8-8C24-8C07-914C1123C57C}"/>
              </a:ext>
            </a:extLst>
          </p:cNvPr>
          <p:cNvGrpSpPr/>
          <p:nvPr/>
        </p:nvGrpSpPr>
        <p:grpSpPr>
          <a:xfrm>
            <a:off x="0" y="673101"/>
            <a:ext cx="3493224" cy="2439495"/>
            <a:chOff x="0" y="673101"/>
            <a:chExt cx="3493224" cy="2439495"/>
          </a:xfrm>
        </p:grpSpPr>
        <p:pic>
          <p:nvPicPr>
            <p:cNvPr id="8" name="Grafik 1" descr="Ein Bild, das Text, Screenshot, Brief, Briefumschlag enthält.&#10;&#10;KI-generierte Inhalte können fehlerhaft sein.">
              <a:extLst>
                <a:ext uri="{FF2B5EF4-FFF2-40B4-BE49-F238E27FC236}">
                  <a16:creationId xmlns:a16="http://schemas.microsoft.com/office/drawing/2014/main" id="{C1DED525-1839-F390-0F73-DD43C35C6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137" t="58098" r="764" b="5248"/>
            <a:stretch>
              <a:fillRect/>
            </a:stretch>
          </p:blipFill>
          <p:spPr>
            <a:xfrm>
              <a:off x="0" y="673101"/>
              <a:ext cx="2022237" cy="2438400"/>
            </a:xfrm>
            <a:prstGeom prst="rect">
              <a:avLst/>
            </a:prstGeom>
          </p:spPr>
        </p:pic>
        <p:pic>
          <p:nvPicPr>
            <p:cNvPr id="13" name="Grafik 10" descr="Ein Bild, das Text, Screenshot, Brief, Briefumschlag enthält.&#10;&#10;KI-generierte Inhalte können fehlerhaft sein.">
              <a:extLst>
                <a:ext uri="{FF2B5EF4-FFF2-40B4-BE49-F238E27FC236}">
                  <a16:creationId xmlns:a16="http://schemas.microsoft.com/office/drawing/2014/main" id="{58EBC1AC-D0CB-18E9-3511-BBCFD363C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167" t="61204" r="764" b="5248"/>
            <a:stretch>
              <a:fillRect/>
            </a:stretch>
          </p:blipFill>
          <p:spPr>
            <a:xfrm>
              <a:off x="1993680" y="881061"/>
              <a:ext cx="244695" cy="2231535"/>
            </a:xfrm>
            <a:prstGeom prst="rect">
              <a:avLst/>
            </a:prstGeom>
          </p:spPr>
        </p:pic>
        <p:pic>
          <p:nvPicPr>
            <p:cNvPr id="15" name="Grafik 13" descr="Ein Bild, das Text, Screenshot, Brief, Briefumschlag enthält.&#10;&#10;KI-generierte Inhalte können fehlerhaft sein.">
              <a:extLst>
                <a:ext uri="{FF2B5EF4-FFF2-40B4-BE49-F238E27FC236}">
                  <a16:creationId xmlns:a16="http://schemas.microsoft.com/office/drawing/2014/main" id="{61A2A927-CA59-6035-18E2-04B63160F39B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995" t="80667" r="765" b="16818"/>
            <a:stretch>
              <a:fillRect/>
            </a:stretch>
          </p:blipFill>
          <p:spPr>
            <a:xfrm>
              <a:off x="2238375" y="1275898"/>
              <a:ext cx="589234" cy="212384"/>
            </a:xfrm>
            <a:prstGeom prst="rect">
              <a:avLst/>
            </a:prstGeom>
          </p:spPr>
        </p:pic>
        <p:pic>
          <p:nvPicPr>
            <p:cNvPr id="16" name="Grafik 14" descr="Ein Bild, das Text, Screenshot, Brief, Briefumschlag enthält.&#10;&#10;KI-generierte Inhalte können fehlerhaft sein.">
              <a:extLst>
                <a:ext uri="{FF2B5EF4-FFF2-40B4-BE49-F238E27FC236}">
                  <a16:creationId xmlns:a16="http://schemas.microsoft.com/office/drawing/2014/main" id="{ADCC56CF-926A-8AEF-909D-63E055AACD9E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995" t="80667" r="765" b="16818"/>
            <a:stretch>
              <a:fillRect/>
            </a:stretch>
          </p:blipFill>
          <p:spPr>
            <a:xfrm>
              <a:off x="2801699" y="1275897"/>
              <a:ext cx="589234" cy="212384"/>
            </a:xfrm>
            <a:prstGeom prst="rect">
              <a:avLst/>
            </a:prstGeom>
          </p:spPr>
        </p:pic>
        <p:pic>
          <p:nvPicPr>
            <p:cNvPr id="17" name="Grafik 15" descr="Ein Bild, das Text, Screenshot, Brief, Briefumschlag enthält.&#10;&#10;KI-generierte Inhalte können fehlerhaft sein.">
              <a:extLst>
                <a:ext uri="{FF2B5EF4-FFF2-40B4-BE49-F238E27FC236}">
                  <a16:creationId xmlns:a16="http://schemas.microsoft.com/office/drawing/2014/main" id="{3ACA7C92-51A4-0CC8-0311-09E87D59C3E5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995" t="80667" r="765" b="16818"/>
            <a:stretch>
              <a:fillRect/>
            </a:stretch>
          </p:blipFill>
          <p:spPr>
            <a:xfrm>
              <a:off x="2903990" y="1275896"/>
              <a:ext cx="589234" cy="212384"/>
            </a:xfrm>
            <a:prstGeom prst="rect">
              <a:avLst/>
            </a:prstGeom>
          </p:spPr>
        </p:pic>
      </p:grpSp>
      <p:pic>
        <p:nvPicPr>
          <p:cNvPr id="4" name="Imagen 3" descr="Imagen que contiene Diagrama&#10;&#10;El contenido generado por IA puede ser incorrecto.">
            <a:extLst>
              <a:ext uri="{FF2B5EF4-FFF2-40B4-BE49-F238E27FC236}">
                <a16:creationId xmlns:a16="http://schemas.microsoft.com/office/drawing/2014/main" id="{DC20AA81-44F1-706C-21FC-7811EDB3A4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1" t="8434" r="2900" b="11044"/>
          <a:stretch>
            <a:fillRect/>
          </a:stretch>
        </p:blipFill>
        <p:spPr>
          <a:xfrm>
            <a:off x="3668667" y="1275896"/>
            <a:ext cx="4275930" cy="5353504"/>
          </a:xfrm>
          <a:prstGeom prst="rect">
            <a:avLst/>
          </a:prstGeom>
        </p:spPr>
      </p:pic>
      <p:pic>
        <p:nvPicPr>
          <p:cNvPr id="6" name="Imagen 5" descr="Interfaz de usuario gráfica&#10;&#10;Descripción generada automáticamente con confianza media">
            <a:extLst>
              <a:ext uri="{FF2B5EF4-FFF2-40B4-BE49-F238E27FC236}">
                <a16:creationId xmlns:a16="http://schemas.microsoft.com/office/drawing/2014/main" id="{2D98BAB7-8C69-69D7-0CA1-78D682FD5B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045" y="6100295"/>
            <a:ext cx="1552843" cy="681293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9830609E-A833-38D7-0B69-638CA72C3657}"/>
              </a:ext>
            </a:extLst>
          </p:cNvPr>
          <p:cNvSpPr txBox="1"/>
          <p:nvPr/>
        </p:nvSpPr>
        <p:spPr>
          <a:xfrm>
            <a:off x="8192390" y="1155002"/>
            <a:ext cx="3001856" cy="5228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Seismological Network</a:t>
            </a:r>
          </a:p>
          <a:p>
            <a:pPr>
              <a:lnSpc>
                <a:spcPct val="114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500 instruments (110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BB+accelerometers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128 GNSS and 296 accelerographs) comprise the Chilean National Seismic Network. </a:t>
            </a:r>
          </a:p>
          <a:p>
            <a:pPr algn="l">
              <a:lnSpc>
                <a:spcPct val="114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the signals of the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BB+accel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network together with the signals of the GNSS with RTX capabilities (real-time positioning on site) are transmitted in real time. The Strong Motion network was designed for earthquake engineering purposes, so no need to be  on-line. At present, more than 150 have been connected in real-time.</a:t>
            </a:r>
          </a:p>
          <a:p>
            <a:pPr algn="l">
              <a:lnSpc>
                <a:spcPct val="114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  <a:buClr>
                <a:srgbClr val="1A3A64"/>
              </a:buClr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is aging. More than 15 yrs in the field.</a:t>
            </a:r>
          </a:p>
        </p:txBody>
      </p:sp>
    </p:spTree>
    <p:extLst>
      <p:ext uri="{BB962C8B-B14F-4D97-AF65-F5344CB8AC3E}">
        <p14:creationId xmlns:p14="http://schemas.microsoft.com/office/powerpoint/2010/main" val="22748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Keynote Template_CLEAN_250627_FINAL" id="{788ECEE1-60D1-4A80-9F6A-B61789CC13A0}" vid="{B8A6647F-63A3-428F-BE81-8EC444187F6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0E6E47DDA7C499EE6C59E1D9987CB" ma:contentTypeVersion="3" ma:contentTypeDescription="Create a new document." ma:contentTypeScope="" ma:versionID="97f8b260b3cdb6d9657c1e18f1dbc38e">
  <xsd:schema xmlns:xsd="http://www.w3.org/2001/XMLSchema" xmlns:xs="http://www.w3.org/2001/XMLSchema" xmlns:p="http://schemas.microsoft.com/office/2006/metadata/properties" xmlns:ns2="5efea13b-0bea-428c-a6db-bcb01ead7718" targetNamespace="http://schemas.microsoft.com/office/2006/metadata/properties" ma:root="true" ma:fieldsID="12cf16fd31c158cdff9eac3f0e6891a9" ns2:_="">
    <xsd:import namespace="5efea13b-0bea-428c-a6db-bcb01ead77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ea13b-0bea-428c-a6db-bcb01ead7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95FC44-CB13-47B7-AAAC-03FE7815030B}"/>
</file>

<file path=customXml/itemProps2.xml><?xml version="1.0" encoding="utf-8"?>
<ds:datastoreItem xmlns:ds="http://schemas.openxmlformats.org/officeDocument/2006/customXml" ds:itemID="{1385E009-36EE-4861-95BC-0C045DC3A7E1}"/>
</file>

<file path=customXml/itemProps3.xml><?xml version="1.0" encoding="utf-8"?>
<ds:datastoreItem xmlns:ds="http://schemas.openxmlformats.org/officeDocument/2006/customXml" ds:itemID="{6483CEA9-3ED7-46B5-AFAA-C8DED67CC842}"/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SnT2025_Panelists Template_250806</Template>
  <TotalTime>4165</TotalTime>
  <Words>173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GAYA PIQUE Luis</dc:creator>
  <cp:lastModifiedBy>Sergio Eduardo Barrientos Parra (sbarrien)</cp:lastModifiedBy>
  <cp:revision>9</cp:revision>
  <dcterms:created xsi:type="dcterms:W3CDTF">2025-08-06T09:39:57Z</dcterms:created>
  <dcterms:modified xsi:type="dcterms:W3CDTF">2025-09-04T17:21:27Z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0x0101008950E6E47DDA7C499EE6C59E1D9987CB</vt:lpwstr>
  </property>
</Properties>
</file>