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45493" y="1827543"/>
            <a:ext cx="3830216" cy="1526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1A3A64"/>
              </a:buClr>
            </a:pPr>
            <a:r>
              <a:rPr lang="en-GB" sz="1200" b="1" dirty="0">
                <a:solidFill>
                  <a:srgbClr val="1A3A64"/>
                </a:solidFill>
              </a:rPr>
              <a:t>Waveform Monitoring</a:t>
            </a:r>
          </a:p>
          <a:p>
            <a:pPr>
              <a:buClr>
                <a:srgbClr val="1A3A64"/>
              </a:buClr>
            </a:pPr>
            <a:r>
              <a:rPr lang="en-US" sz="1200" dirty="0">
                <a:solidFill>
                  <a:srgbClr val="1A3A64"/>
                </a:solidFill>
              </a:rPr>
              <a:t>BMKG as NDC accesses data from the 6 Auxiliary Seismic Station (AS040-AS045: LEM, JAY, SIJI, PSI, BATI, KAPI)</a:t>
            </a:r>
          </a:p>
          <a:p>
            <a:pPr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buClr>
                <a:srgbClr val="1A3A64"/>
              </a:buClr>
            </a:pPr>
            <a:r>
              <a:rPr lang="en-GB" sz="1200" dirty="0">
                <a:solidFill>
                  <a:srgbClr val="1A3A64"/>
                </a:solidFill>
              </a:rPr>
              <a:t>The NDC also manages national Seismic network and processes waveform data for both treaty related and disaster warning purposes</a:t>
            </a:r>
          </a:p>
          <a:p>
            <a:pPr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lnSpc>
                <a:spcPct val="114000"/>
              </a:lnSpc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lnSpc>
                <a:spcPct val="114000"/>
              </a:lnSpc>
              <a:buClr>
                <a:srgbClr val="1A3A64"/>
              </a:buClr>
            </a:pPr>
            <a:r>
              <a:rPr lang="en-GB" sz="1200" dirty="0">
                <a:solidFill>
                  <a:srgbClr val="1A3A64"/>
                </a:solidFill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Monitoring System Sustainment into the future 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696378" y="692052"/>
            <a:ext cx="7620941" cy="4924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Lestari Naomi Lydia Pandiangan</a:t>
            </a:r>
          </a:p>
          <a:p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Meteorology, Climatology, and Geophysics Agency of Indonesia (BMKG)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AE1BBC0-4E11-33B9-B306-8D06F835B3AF}"/>
              </a:ext>
            </a:extLst>
          </p:cNvPr>
          <p:cNvSpPr txBox="1"/>
          <p:nvPr/>
        </p:nvSpPr>
        <p:spPr>
          <a:xfrm>
            <a:off x="154940" y="6540374"/>
            <a:ext cx="3830216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 (if any) [Arial Regular/ Font Size 8]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21A2B-7F0F-7811-D211-FC9525B2787A}"/>
              </a:ext>
            </a:extLst>
          </p:cNvPr>
          <p:cNvSpPr txBox="1"/>
          <p:nvPr/>
        </p:nvSpPr>
        <p:spPr>
          <a:xfrm>
            <a:off x="11035777" y="107950"/>
            <a:ext cx="1156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9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PANEL</a:t>
            </a:r>
          </a:p>
        </p:txBody>
      </p:sp>
      <p:pic>
        <p:nvPicPr>
          <p:cNvPr id="27" name="Picture 26" descr="jajal logo bmkg.gif">
            <a:extLst>
              <a:ext uri="{FF2B5EF4-FFF2-40B4-BE49-F238E27FC236}">
                <a16:creationId xmlns:a16="http://schemas.microsoft.com/office/drawing/2014/main" id="{0BE3F3D5-477F-E392-1E12-CDBA21D9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777" y="6020101"/>
            <a:ext cx="1125762" cy="84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6ADDE9-6C1A-A5BD-186D-36D6A14581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04" y="3117814"/>
            <a:ext cx="2893960" cy="1839109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A8376B5-D79C-B5D8-08E5-2EB4FB3541BC}"/>
              </a:ext>
            </a:extLst>
          </p:cNvPr>
          <p:cNvSpPr txBox="1">
            <a:spLocks/>
          </p:cNvSpPr>
          <p:nvPr/>
        </p:nvSpPr>
        <p:spPr>
          <a:xfrm>
            <a:off x="31702" y="1268594"/>
            <a:ext cx="7620941" cy="49244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SCOPE OF THE NDC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28DC922-4382-6CAB-55E3-8B23C204DA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" y="3437082"/>
            <a:ext cx="3830216" cy="184893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58524B2-5114-DA3D-01A9-4005BE8984AA}"/>
              </a:ext>
            </a:extLst>
          </p:cNvPr>
          <p:cNvGrpSpPr/>
          <p:nvPr/>
        </p:nvGrpSpPr>
        <p:grpSpPr>
          <a:xfrm>
            <a:off x="4340667" y="4948255"/>
            <a:ext cx="2633874" cy="435232"/>
            <a:chOff x="7489656" y="5354264"/>
            <a:chExt cx="4190036" cy="81725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EAA9596-B4CE-5CD4-6DAB-589DFC1E351A}"/>
                </a:ext>
              </a:extLst>
            </p:cNvPr>
            <p:cNvGrpSpPr/>
            <p:nvPr/>
          </p:nvGrpSpPr>
          <p:grpSpPr>
            <a:xfrm>
              <a:off x="7489656" y="5354264"/>
              <a:ext cx="3682979" cy="404548"/>
              <a:chOff x="529575" y="6469153"/>
              <a:chExt cx="3682979" cy="404548"/>
            </a:xfrm>
          </p:grpSpPr>
          <p:sp>
            <p:nvSpPr>
              <p:cNvPr id="49" name="Triangle 3">
                <a:extLst>
                  <a:ext uri="{FF2B5EF4-FFF2-40B4-BE49-F238E27FC236}">
                    <a16:creationId xmlns:a16="http://schemas.microsoft.com/office/drawing/2014/main" id="{E1DBEB51-6597-4F4B-7401-8AC0A5086887}"/>
                  </a:ext>
                </a:extLst>
              </p:cNvPr>
              <p:cNvSpPr/>
              <p:nvPr/>
            </p:nvSpPr>
            <p:spPr>
              <a:xfrm>
                <a:off x="529575" y="6543767"/>
                <a:ext cx="218161" cy="192881"/>
              </a:xfrm>
              <a:prstGeom prst="triangl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87CC67-38D2-D4C1-8B6F-3A7620DED6E6}"/>
                  </a:ext>
                </a:extLst>
              </p:cNvPr>
              <p:cNvSpPr txBox="1"/>
              <p:nvPr/>
            </p:nvSpPr>
            <p:spPr>
              <a:xfrm>
                <a:off x="758786" y="6469153"/>
                <a:ext cx="3453768" cy="40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Indonesian owned seismographs (549)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A50B0E-05A4-7FAC-BF0D-9BE8F594DC19}"/>
                </a:ext>
              </a:extLst>
            </p:cNvPr>
            <p:cNvGrpSpPr/>
            <p:nvPr/>
          </p:nvGrpSpPr>
          <p:grpSpPr>
            <a:xfrm>
              <a:off x="7489656" y="5575871"/>
              <a:ext cx="3867460" cy="404550"/>
              <a:chOff x="4333937" y="6380989"/>
              <a:chExt cx="3867460" cy="404550"/>
            </a:xfrm>
          </p:grpSpPr>
          <p:sp>
            <p:nvSpPr>
              <p:cNvPr id="47" name="Triangle 9">
                <a:extLst>
                  <a:ext uri="{FF2B5EF4-FFF2-40B4-BE49-F238E27FC236}">
                    <a16:creationId xmlns:a16="http://schemas.microsoft.com/office/drawing/2014/main" id="{1B5C8696-67B2-457B-031C-48CC119F8C05}"/>
                  </a:ext>
                </a:extLst>
              </p:cNvPr>
              <p:cNvSpPr/>
              <p:nvPr/>
            </p:nvSpPr>
            <p:spPr>
              <a:xfrm>
                <a:off x="4333937" y="6464825"/>
                <a:ext cx="218161" cy="192881"/>
              </a:xfrm>
              <a:prstGeom prst="triangle">
                <a:avLst/>
              </a:prstGeom>
              <a:solidFill>
                <a:srgbClr val="FFFB00"/>
              </a:solidFill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B116AB-8A80-6BEC-75D9-24955517D0F7}"/>
                  </a:ext>
                </a:extLst>
              </p:cNvPr>
              <p:cNvSpPr txBox="1"/>
              <p:nvPr/>
            </p:nvSpPr>
            <p:spPr>
              <a:xfrm>
                <a:off x="4544666" y="6380989"/>
                <a:ext cx="3656731" cy="404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CTBTO seismograph stations (6 sensors)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603832-3D3E-E6BF-E434-251D4426DDEA}"/>
                </a:ext>
              </a:extLst>
            </p:cNvPr>
            <p:cNvGrpSpPr/>
            <p:nvPr/>
          </p:nvGrpSpPr>
          <p:grpSpPr>
            <a:xfrm>
              <a:off x="7489656" y="5766971"/>
              <a:ext cx="4190036" cy="404551"/>
              <a:chOff x="8204004" y="6265623"/>
              <a:chExt cx="4190036" cy="404551"/>
            </a:xfrm>
          </p:grpSpPr>
          <p:sp>
            <p:nvSpPr>
              <p:cNvPr id="45" name="Triangle 11">
                <a:extLst>
                  <a:ext uri="{FF2B5EF4-FFF2-40B4-BE49-F238E27FC236}">
                    <a16:creationId xmlns:a16="http://schemas.microsoft.com/office/drawing/2014/main" id="{618E4087-E651-7899-21D4-CCBB205EE044}"/>
                  </a:ext>
                </a:extLst>
              </p:cNvPr>
              <p:cNvSpPr/>
              <p:nvPr/>
            </p:nvSpPr>
            <p:spPr>
              <a:xfrm>
                <a:off x="8204004" y="6385886"/>
                <a:ext cx="218161" cy="192879"/>
              </a:xfrm>
              <a:prstGeom prst="triangle">
                <a:avLst/>
              </a:prstGeom>
              <a:solidFill>
                <a:srgbClr val="1F61E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CB3771-363C-3E1E-8BA6-B1F26B9A4B66}"/>
                  </a:ext>
                </a:extLst>
              </p:cNvPr>
              <p:cNvSpPr txBox="1"/>
              <p:nvPr/>
            </p:nvSpPr>
            <p:spPr>
              <a:xfrm>
                <a:off x="8451145" y="6265623"/>
                <a:ext cx="3942895" cy="40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Arial" panose="020B060402020202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Neighboring countries seismograph network (185)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Textfeld 4">
            <a:extLst>
              <a:ext uri="{FF2B5EF4-FFF2-40B4-BE49-F238E27FC236}">
                <a16:creationId xmlns:a16="http://schemas.microsoft.com/office/drawing/2014/main" id="{81ABB8A8-B79B-6366-1375-8082B2214268}"/>
              </a:ext>
            </a:extLst>
          </p:cNvPr>
          <p:cNvSpPr txBox="1"/>
          <p:nvPr/>
        </p:nvSpPr>
        <p:spPr>
          <a:xfrm>
            <a:off x="3984519" y="1635918"/>
            <a:ext cx="3668124" cy="16653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buClr>
                <a:srgbClr val="1A3A64"/>
              </a:buClr>
            </a:pPr>
            <a:r>
              <a:rPr lang="en-GB" sz="1200" b="1" dirty="0">
                <a:solidFill>
                  <a:srgbClr val="1A3A64"/>
                </a:solidFill>
              </a:rPr>
              <a:t>Integration with National Data</a:t>
            </a:r>
          </a:p>
          <a:p>
            <a:pPr marL="114300" indent="-114300">
              <a:buClr>
                <a:srgbClr val="1A3A64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A3A64"/>
                </a:solidFill>
              </a:rPr>
              <a:t>NDC are integrated with national earthquake and tsunami monitoring system</a:t>
            </a:r>
          </a:p>
          <a:p>
            <a:pPr marL="114300" indent="-114300">
              <a:buClr>
                <a:srgbClr val="1A3A64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A3A64"/>
                </a:solidFill>
              </a:rPr>
              <a:t>Real-time waveform data is shared through IRIS/EIDA</a:t>
            </a:r>
          </a:p>
          <a:p>
            <a:pPr marL="114300" indent="-114300">
              <a:buClr>
                <a:srgbClr val="1A3A64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A3A64"/>
                </a:solidFill>
              </a:rPr>
              <a:t>Collaboration with national agencies under MOU enhances data exchange and joint operations</a:t>
            </a:r>
          </a:p>
          <a:p>
            <a:pPr>
              <a:lnSpc>
                <a:spcPct val="114000"/>
              </a:lnSpc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lnSpc>
                <a:spcPct val="114000"/>
              </a:lnSpc>
              <a:buClr>
                <a:srgbClr val="1A3A64"/>
              </a:buClr>
            </a:pPr>
            <a:r>
              <a:rPr lang="en-GB" sz="1200" dirty="0">
                <a:solidFill>
                  <a:srgbClr val="1A3A64"/>
                </a:solidFill>
              </a:rPr>
              <a:t>.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A4205D6-7002-B6A3-D839-1C86C13A7AB5}"/>
              </a:ext>
            </a:extLst>
          </p:cNvPr>
          <p:cNvSpPr txBox="1">
            <a:spLocks/>
          </p:cNvSpPr>
          <p:nvPr/>
        </p:nvSpPr>
        <p:spPr>
          <a:xfrm>
            <a:off x="6895" y="5380478"/>
            <a:ext cx="7568503" cy="26289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INFRASTRUCTURE INFORMATION : GLOBAL COMMUNICATION INFRASTRUCTURE</a:t>
            </a:r>
          </a:p>
        </p:txBody>
      </p:sp>
      <p:sp>
        <p:nvSpPr>
          <p:cNvPr id="54" name="Textfeld 4">
            <a:extLst>
              <a:ext uri="{FF2B5EF4-FFF2-40B4-BE49-F238E27FC236}">
                <a16:creationId xmlns:a16="http://schemas.microsoft.com/office/drawing/2014/main" id="{6FF06CDE-5828-7255-E18F-ACEAB85CE96A}"/>
              </a:ext>
            </a:extLst>
          </p:cNvPr>
          <p:cNvSpPr txBox="1"/>
          <p:nvPr/>
        </p:nvSpPr>
        <p:spPr>
          <a:xfrm>
            <a:off x="84140" y="5655564"/>
            <a:ext cx="7568503" cy="10001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buClr>
                <a:srgbClr val="1A3A64"/>
              </a:buClr>
            </a:pPr>
            <a:r>
              <a:rPr lang="en-US" sz="1200" b="1" dirty="0">
                <a:solidFill>
                  <a:srgbClr val="1A3A64"/>
                </a:solidFill>
              </a:rPr>
              <a:t>Name of Establishment to host GCI Interface</a:t>
            </a:r>
            <a:r>
              <a:rPr lang="en-US" sz="1200" dirty="0">
                <a:solidFill>
                  <a:srgbClr val="1A3A64"/>
                </a:solidFill>
              </a:rPr>
              <a:t>: Center for Communication Network of Meteorology, Climatology, and Geophysics Agency</a:t>
            </a:r>
          </a:p>
          <a:p>
            <a:pPr algn="l">
              <a:buClr>
                <a:srgbClr val="1A3A64"/>
              </a:buClr>
            </a:pPr>
            <a:endParaRPr lang="en-US" sz="1200" dirty="0">
              <a:solidFill>
                <a:srgbClr val="1A3A64"/>
              </a:solidFill>
            </a:endParaRPr>
          </a:p>
          <a:p>
            <a:pPr algn="l">
              <a:buClr>
                <a:srgbClr val="1A3A64"/>
              </a:buClr>
            </a:pPr>
            <a:r>
              <a:rPr lang="en-US" sz="1200" b="1" dirty="0">
                <a:solidFill>
                  <a:srgbClr val="1A3A64"/>
                </a:solidFill>
              </a:rPr>
              <a:t>Method of connection</a:t>
            </a:r>
            <a:r>
              <a:rPr lang="en-US" sz="1200" dirty="0">
                <a:solidFill>
                  <a:srgbClr val="1A3A64"/>
                </a:solidFill>
              </a:rPr>
              <a:t>: Using a Very Small Aperture Terminal (VSAT) connection via the CTBTO GCI to receive real-time IMS data and IDC products at the rate of 150 Mbytes/day.</a:t>
            </a:r>
            <a:endParaRPr lang="en-GB" sz="1200" dirty="0">
              <a:solidFill>
                <a:srgbClr val="1A3A64"/>
              </a:solidFill>
            </a:endParaRPr>
          </a:p>
          <a:p>
            <a:pPr algn="l"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 algn="l"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 algn="l">
              <a:lnSpc>
                <a:spcPct val="114000"/>
              </a:lnSpc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lnSpc>
                <a:spcPct val="114000"/>
              </a:lnSpc>
              <a:buClr>
                <a:srgbClr val="1A3A64"/>
              </a:buClr>
            </a:pPr>
            <a:r>
              <a:rPr lang="en-GB" sz="1200" dirty="0">
                <a:solidFill>
                  <a:srgbClr val="1A3A64"/>
                </a:solidFill>
              </a:rPr>
              <a:t>.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796E1E66-4ACB-0AA6-5238-F4DDCBC74060}"/>
              </a:ext>
            </a:extLst>
          </p:cNvPr>
          <p:cNvSpPr txBox="1">
            <a:spLocks/>
          </p:cNvSpPr>
          <p:nvPr/>
        </p:nvSpPr>
        <p:spPr>
          <a:xfrm>
            <a:off x="7825568" y="1265357"/>
            <a:ext cx="4268325" cy="49244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CHALLENGES AND LESSON LEARNED</a:t>
            </a:r>
          </a:p>
        </p:txBody>
      </p:sp>
      <p:sp>
        <p:nvSpPr>
          <p:cNvPr id="58" name="Textfeld 4">
            <a:extLst>
              <a:ext uri="{FF2B5EF4-FFF2-40B4-BE49-F238E27FC236}">
                <a16:creationId xmlns:a16="http://schemas.microsoft.com/office/drawing/2014/main" id="{B6D2F729-EE66-0B47-9E26-734DFE6A5F60}"/>
              </a:ext>
            </a:extLst>
          </p:cNvPr>
          <p:cNvSpPr txBox="1"/>
          <p:nvPr/>
        </p:nvSpPr>
        <p:spPr>
          <a:xfrm>
            <a:off x="7815372" y="1758211"/>
            <a:ext cx="4200991" cy="11815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Common Challenges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Tsunami modeling and sensors focus only on seismic/tectonic events.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Limited expertise in non-seismic IMS technologies.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Communication bandwidth via VSAT limited (150 Mbytes/day), hindering real-time data transmission.</a:t>
            </a:r>
            <a:endParaRPr lang="en-US" sz="1200" dirty="0">
              <a:solidFill>
                <a:srgbClr val="1A3A64"/>
              </a:solidFill>
            </a:endParaRPr>
          </a:p>
          <a:p>
            <a:pPr algn="l"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 algn="l"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 algn="l"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 algn="l">
              <a:lnSpc>
                <a:spcPct val="114000"/>
              </a:lnSpc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lnSpc>
                <a:spcPct val="114000"/>
              </a:lnSpc>
              <a:buClr>
                <a:srgbClr val="1A3A64"/>
              </a:buClr>
            </a:pPr>
            <a:r>
              <a:rPr lang="en-GB" sz="1200" dirty="0">
                <a:solidFill>
                  <a:srgbClr val="1A3A64"/>
                </a:solidFill>
              </a:rPr>
              <a:t>.</a:t>
            </a:r>
          </a:p>
        </p:txBody>
      </p:sp>
      <p:sp>
        <p:nvSpPr>
          <p:cNvPr id="59" name="Textfeld 4">
            <a:extLst>
              <a:ext uri="{FF2B5EF4-FFF2-40B4-BE49-F238E27FC236}">
                <a16:creationId xmlns:a16="http://schemas.microsoft.com/office/drawing/2014/main" id="{F867B9D5-31A2-2795-38E4-9496C5A61C01}"/>
              </a:ext>
            </a:extLst>
          </p:cNvPr>
          <p:cNvSpPr txBox="1"/>
          <p:nvPr/>
        </p:nvSpPr>
        <p:spPr>
          <a:xfrm>
            <a:off x="7846015" y="2870793"/>
            <a:ext cx="4222898" cy="167723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Lesson learned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Integrating multiple monitoring technologies improves detection.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CTBTO training enhances national technical capacity.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Software development increases earthquake detection accuracy.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Multilateral cooperation strengthens trust and preparedness.</a:t>
            </a:r>
            <a:endParaRPr lang="en-GB" sz="1200" dirty="0">
              <a:solidFill>
                <a:srgbClr val="1A3A64"/>
              </a:solidFill>
            </a:endParaRPr>
          </a:p>
          <a:p>
            <a:pPr algn="l"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 algn="l">
              <a:lnSpc>
                <a:spcPct val="114000"/>
              </a:lnSpc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lnSpc>
                <a:spcPct val="114000"/>
              </a:lnSpc>
              <a:buClr>
                <a:srgbClr val="1A3A64"/>
              </a:buClr>
            </a:pPr>
            <a:r>
              <a:rPr lang="en-GB" sz="1200" dirty="0">
                <a:solidFill>
                  <a:srgbClr val="1A3A64"/>
                </a:solidFill>
              </a:rPr>
              <a:t>.</a:t>
            </a:r>
          </a:p>
        </p:txBody>
      </p:sp>
      <p:sp>
        <p:nvSpPr>
          <p:cNvPr id="60" name="Textfeld 4">
            <a:extLst>
              <a:ext uri="{FF2B5EF4-FFF2-40B4-BE49-F238E27FC236}">
                <a16:creationId xmlns:a16="http://schemas.microsoft.com/office/drawing/2014/main" id="{56DE4D4A-723F-FC0F-A4BD-2674532F4C76}"/>
              </a:ext>
            </a:extLst>
          </p:cNvPr>
          <p:cNvSpPr txBox="1"/>
          <p:nvPr/>
        </p:nvSpPr>
        <p:spPr>
          <a:xfrm>
            <a:off x="7837180" y="4706561"/>
            <a:ext cx="4268325" cy="19985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Expand expert exchange and capacity building.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Improve durability and quality of monitoring stations for longer operation.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Integrate multi-sensor technologies for better detection.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Strengthen international cooperation for real-time data sharing.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Upgrade communication infrastructure for higher bandwidth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Develop automated, reliable monitoring systems for sustainability.</a:t>
            </a:r>
            <a:endParaRPr lang="en-GB" sz="1200" dirty="0">
              <a:solidFill>
                <a:srgbClr val="1A3A64"/>
              </a:solidFill>
            </a:endParaRPr>
          </a:p>
          <a:p>
            <a:pPr algn="l">
              <a:lnSpc>
                <a:spcPct val="114000"/>
              </a:lnSpc>
              <a:buClr>
                <a:srgbClr val="1A3A64"/>
              </a:buClr>
            </a:pPr>
            <a:endParaRPr lang="en-GB" sz="1200" dirty="0">
              <a:solidFill>
                <a:srgbClr val="1A3A64"/>
              </a:solidFill>
            </a:endParaRPr>
          </a:p>
          <a:p>
            <a:pPr>
              <a:lnSpc>
                <a:spcPct val="114000"/>
              </a:lnSpc>
              <a:buClr>
                <a:srgbClr val="1A3A64"/>
              </a:buClr>
            </a:pPr>
            <a:r>
              <a:rPr lang="en-GB" sz="1200" dirty="0">
                <a:solidFill>
                  <a:srgbClr val="1A3A64"/>
                </a:solidFill>
              </a:rPr>
              <a:t>.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A7D8D71-94A1-C83A-61C7-2003F0F503CD}"/>
              </a:ext>
            </a:extLst>
          </p:cNvPr>
          <p:cNvSpPr txBox="1">
            <a:spLocks/>
          </p:cNvSpPr>
          <p:nvPr/>
        </p:nvSpPr>
        <p:spPr>
          <a:xfrm>
            <a:off x="7861684" y="4350789"/>
            <a:ext cx="4268325" cy="35577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ysClr val="window" lastClr="FFFFFF"/>
                </a:solidFill>
                <a:latin typeface="Calibri"/>
              </a:rPr>
              <a:t>FUTURE SUSTAINMENT</a:t>
            </a:r>
            <a:endParaRPr kumimoji="0" lang="en-US" sz="1600" b="1" i="0" u="none" strike="noStrike" kern="1200" cap="small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8A8072-8D66-9078-7524-F1CDBB9B03CE}"/>
              </a:ext>
            </a:extLst>
          </p:cNvPr>
          <p:cNvSpPr txBox="1">
            <a:spLocks/>
          </p:cNvSpPr>
          <p:nvPr/>
        </p:nvSpPr>
        <p:spPr>
          <a:xfrm>
            <a:off x="11490959" y="577259"/>
            <a:ext cx="701041" cy="229585"/>
          </a:xfrm>
          <a:prstGeom prst="rect">
            <a:avLst/>
          </a:prstGeom>
        </p:spPr>
        <p:txBody>
          <a:bodyPr lIns="0" tIns="0" rIns="0" bIns="0" anchor="b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dirty="0">
              <a:solidFill>
                <a:srgbClr val="1A3A64"/>
              </a:solidFill>
              <a:highlight>
                <a:srgbClr val="BCCBD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Pa07</a:t>
            </a:r>
          </a:p>
        </p:txBody>
      </p:sp>
    </p:spTree>
    <p:extLst>
      <p:ext uri="{BB962C8B-B14F-4D97-AF65-F5344CB8AC3E}">
        <p14:creationId xmlns:p14="http://schemas.microsoft.com/office/powerpoint/2010/main" val="22748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Keynote Template_CLEAN_250627_FINAL" id="{788ECEE1-60D1-4A80-9F6A-B61789CC13A0}" vid="{B8A6647F-63A3-428F-BE81-8EC444187F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0E6E47DDA7C499EE6C59E1D9987CB" ma:contentTypeVersion="3" ma:contentTypeDescription="Create a new document." ma:contentTypeScope="" ma:versionID="97f8b260b3cdb6d9657c1e18f1dbc38e">
  <xsd:schema xmlns:xsd="http://www.w3.org/2001/XMLSchema" xmlns:xs="http://www.w3.org/2001/XMLSchema" xmlns:p="http://schemas.microsoft.com/office/2006/metadata/properties" xmlns:ns2="5efea13b-0bea-428c-a6db-bcb01ead7718" targetNamespace="http://schemas.microsoft.com/office/2006/metadata/properties" ma:root="true" ma:fieldsID="12cf16fd31c158cdff9eac3f0e6891a9" ns2:_="">
    <xsd:import namespace="5efea13b-0bea-428c-a6db-bcb01ead7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ea13b-0bea-428c-a6db-bcb01ead7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C7A01C-F210-4A05-AC06-04D37197EDE6}"/>
</file>

<file path=customXml/itemProps2.xml><?xml version="1.0" encoding="utf-8"?>
<ds:datastoreItem xmlns:ds="http://schemas.openxmlformats.org/officeDocument/2006/customXml" ds:itemID="{7F641A8D-B86A-4299-8CBD-9FFB1DD98517}"/>
</file>

<file path=customXml/itemProps3.xml><?xml version="1.0" encoding="utf-8"?>
<ds:datastoreItem xmlns:ds="http://schemas.openxmlformats.org/officeDocument/2006/customXml" ds:itemID="{0AAAF559-08AF-491B-A1ED-AF68FA8D4918}"/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SnT2025_Panelists Template_250806</Template>
  <TotalTime>4346</TotalTime>
  <Words>332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Open Sans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GAYA PIQUE Luis</dc:creator>
  <cp:lastModifiedBy>Lestari Naomi Lydia Pandiangan</cp:lastModifiedBy>
  <cp:revision>18</cp:revision>
  <dcterms:created xsi:type="dcterms:W3CDTF">2025-08-06T09:39:57Z</dcterms:created>
  <dcterms:modified xsi:type="dcterms:W3CDTF">2025-09-05T03:29:15Z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0x0101008950E6E47DDA7C499EE6C59E1D9987CB</vt:lpwstr>
  </property>
</Properties>
</file>