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7E428-FB22-44D0-9A8F-9D713E8D4601}" v="5" dt="2025-09-09T09:26:11.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PKA Anne" userId="104af35c-b7e0-4e07-a92d-5014aae31c75" providerId="ADAL" clId="{BEACBA89-30B4-41DF-8ECC-6503C6B40C2F}"/>
    <pc:docChg chg="modSld">
      <pc:chgData name="TIPKA Anne" userId="104af35c-b7e0-4e07-a92d-5014aae31c75" providerId="ADAL" clId="{BEACBA89-30B4-41DF-8ECC-6503C6B40C2F}" dt="2025-09-09T09:26:11.541" v="4" actId="1076"/>
      <pc:docMkLst>
        <pc:docMk/>
      </pc:docMkLst>
      <pc:sldChg chg="addSp delSp modSp">
        <pc:chgData name="TIPKA Anne" userId="104af35c-b7e0-4e07-a92d-5014aae31c75" providerId="ADAL" clId="{BEACBA89-30B4-41DF-8ECC-6503C6B40C2F}" dt="2025-09-09T09:26:11.541" v="4" actId="1076"/>
        <pc:sldMkLst>
          <pc:docMk/>
          <pc:sldMk cId="227484535" sldId="256"/>
        </pc:sldMkLst>
        <pc:picChg chg="del mod">
          <ac:chgData name="TIPKA Anne" userId="104af35c-b7e0-4e07-a92d-5014aae31c75" providerId="ADAL" clId="{BEACBA89-30B4-41DF-8ECC-6503C6B40C2F}" dt="2025-09-09T09:25:32.178" v="1" actId="478"/>
          <ac:picMkLst>
            <pc:docMk/>
            <pc:sldMk cId="227484535" sldId="256"/>
            <ac:picMk id="3" creationId="{015D3D04-EE3D-696C-DADE-4ACD5D6FC523}"/>
          </ac:picMkLst>
        </pc:picChg>
        <pc:picChg chg="add mod">
          <ac:chgData name="TIPKA Anne" userId="104af35c-b7e0-4e07-a92d-5014aae31c75" providerId="ADAL" clId="{BEACBA89-30B4-41DF-8ECC-6503C6B40C2F}" dt="2025-09-09T09:26:11.541" v="4" actId="1076"/>
          <ac:picMkLst>
            <pc:docMk/>
            <pc:sldMk cId="227484535" sldId="256"/>
            <ac:picMk id="1026" creationId="{6760E3DF-7A5A-E018-852D-D93F20C3DA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5EF79-85A8-4BEA-A0AD-1F1BF2B39D5E}" type="datetimeFigureOut">
              <a:rPr lang="en-NZ" smtClean="0"/>
              <a:t>9/09/2025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90663-FFF0-4279-AD1B-2D2116DE3222}" type="slidenum">
              <a:rPr lang="en-NZ" smtClean="0"/>
              <a:t>‹#›</a:t>
            </a:fld>
            <a:endParaRPr lang="en-NZ"/>
          </a:p>
        </p:txBody>
      </p:sp>
    </p:spTree>
    <p:extLst>
      <p:ext uri="{BB962C8B-B14F-4D97-AF65-F5344CB8AC3E}">
        <p14:creationId xmlns:p14="http://schemas.microsoft.com/office/powerpoint/2010/main" val="179193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4000"/>
              </a:lnSpc>
              <a:buClr>
                <a:srgbClr val="1A3A64"/>
              </a:buClr>
            </a:pPr>
            <a:r>
              <a:rPr lang="en-GB" sz="1200" dirty="0">
                <a:solidFill>
                  <a:srgbClr val="1A3A64"/>
                </a:solidFill>
              </a:rPr>
              <a:t>Joanne’s work has shown that air filters collected by Snow White and Cinderella samplers at IMS stations for monitoring atmospheric gases and radionuclides also trap DNA from species in the local vicinity.</a:t>
            </a:r>
          </a:p>
          <a:p>
            <a:pPr algn="l">
              <a:lnSpc>
                <a:spcPct val="114000"/>
              </a:lnSpc>
              <a:buClr>
                <a:srgbClr val="1A3A64"/>
              </a:buClr>
            </a:pPr>
            <a:endParaRPr lang="en-GB" sz="1200" dirty="0">
              <a:solidFill>
                <a:srgbClr val="1A3A64"/>
              </a:solidFill>
            </a:endParaRPr>
          </a:p>
          <a:p>
            <a:pPr algn="l">
              <a:lnSpc>
                <a:spcPct val="114000"/>
              </a:lnSpc>
              <a:buClr>
                <a:srgbClr val="1A3A64"/>
              </a:buClr>
            </a:pPr>
            <a:r>
              <a:rPr lang="en-GB" sz="1200" dirty="0">
                <a:solidFill>
                  <a:srgbClr val="1A3A64"/>
                </a:solidFill>
              </a:rPr>
              <a:t>She has sequenced the DNA collected on air filters from CTBTO headquarters in Vienna and identified a variety of taxa.</a:t>
            </a:r>
          </a:p>
          <a:p>
            <a:pPr algn="l">
              <a:lnSpc>
                <a:spcPct val="114000"/>
              </a:lnSpc>
              <a:buClr>
                <a:srgbClr val="1A3A64"/>
              </a:buClr>
            </a:pPr>
            <a:endParaRPr lang="en-GB" sz="1200" dirty="0">
              <a:solidFill>
                <a:srgbClr val="1A3A64"/>
              </a:solidFill>
            </a:endParaRPr>
          </a:p>
          <a:p>
            <a:pPr algn="l">
              <a:lnSpc>
                <a:spcPct val="114000"/>
              </a:lnSpc>
              <a:buClr>
                <a:srgbClr val="1A3A64"/>
              </a:buClr>
            </a:pPr>
            <a:r>
              <a:rPr lang="en-GB" sz="1200" dirty="0">
                <a:solidFill>
                  <a:srgbClr val="1A3A64"/>
                </a:solidFill>
              </a:rPr>
              <a:t>This work could be extended to archived air filters to characterise biodiversity changes on a global scale.</a:t>
            </a:r>
          </a:p>
          <a:p>
            <a:endParaRPr lang="en-NZ" dirty="0"/>
          </a:p>
        </p:txBody>
      </p:sp>
      <p:sp>
        <p:nvSpPr>
          <p:cNvPr id="4" name="Slide Number Placeholder 3"/>
          <p:cNvSpPr>
            <a:spLocks noGrp="1"/>
          </p:cNvSpPr>
          <p:nvPr>
            <p:ph type="sldNum" sz="quarter" idx="5"/>
          </p:nvPr>
        </p:nvSpPr>
        <p:spPr/>
        <p:txBody>
          <a:bodyPr/>
          <a:lstStyle/>
          <a:p>
            <a:fld id="{CE490663-FFF0-4279-AD1B-2D2116DE3222}" type="slidenum">
              <a:rPr lang="en-NZ" smtClean="0"/>
              <a:t>1</a:t>
            </a:fld>
            <a:endParaRPr lang="en-NZ"/>
          </a:p>
        </p:txBody>
      </p:sp>
    </p:spTree>
    <p:extLst>
      <p:ext uri="{BB962C8B-B14F-4D97-AF65-F5344CB8AC3E}">
        <p14:creationId xmlns:p14="http://schemas.microsoft.com/office/powerpoint/2010/main" val="237783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FD27D-6756-30E9-C9D5-53EBF2247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DD38D-83EE-77A7-0496-D3A3040E0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F7B60-9E0D-F04D-D3C0-3B68F94535E3}"/>
              </a:ext>
            </a:extLst>
          </p:cNvPr>
          <p:cNvSpPr>
            <a:spLocks noGrp="1"/>
          </p:cNvSpPr>
          <p:nvPr>
            <p:ph type="body" idx="1"/>
          </p:nvPr>
        </p:nvSpPr>
        <p:spPr/>
        <p:txBody>
          <a:bodyPr/>
          <a:lstStyle/>
          <a:p>
            <a:pPr algn="l">
              <a:lnSpc>
                <a:spcPct val="114000"/>
              </a:lnSpc>
              <a:buClr>
                <a:srgbClr val="1A3A64"/>
              </a:buClr>
            </a:pPr>
            <a:r>
              <a:rPr lang="en-GB" sz="1200" dirty="0">
                <a:solidFill>
                  <a:srgbClr val="1A3A64"/>
                </a:solidFill>
              </a:rPr>
              <a:t>Joanne’s work has shown that air filters collected by Snow White and Cinderella samplers at IMS stations for monitoring atmospheric gases and radionuclides also trap DNA from species in the local vicinity.</a:t>
            </a:r>
          </a:p>
          <a:p>
            <a:pPr algn="l">
              <a:lnSpc>
                <a:spcPct val="114000"/>
              </a:lnSpc>
              <a:buClr>
                <a:srgbClr val="1A3A64"/>
              </a:buClr>
            </a:pPr>
            <a:endParaRPr lang="en-GB" sz="1200" dirty="0">
              <a:solidFill>
                <a:srgbClr val="1A3A64"/>
              </a:solidFill>
            </a:endParaRPr>
          </a:p>
          <a:p>
            <a:pPr algn="l">
              <a:lnSpc>
                <a:spcPct val="114000"/>
              </a:lnSpc>
              <a:buClr>
                <a:srgbClr val="1A3A64"/>
              </a:buClr>
            </a:pPr>
            <a:r>
              <a:rPr lang="en-GB" sz="1200" dirty="0">
                <a:solidFill>
                  <a:srgbClr val="1A3A64"/>
                </a:solidFill>
              </a:rPr>
              <a:t>She has sequenced the DNA collected on air filters from CTBTO headquarters in Vienna and identified a variety of taxa.</a:t>
            </a:r>
          </a:p>
          <a:p>
            <a:pPr algn="l">
              <a:lnSpc>
                <a:spcPct val="114000"/>
              </a:lnSpc>
              <a:buClr>
                <a:srgbClr val="1A3A64"/>
              </a:buClr>
            </a:pPr>
            <a:endParaRPr lang="en-GB" sz="1200" dirty="0">
              <a:solidFill>
                <a:srgbClr val="1A3A64"/>
              </a:solidFill>
            </a:endParaRPr>
          </a:p>
          <a:p>
            <a:pPr algn="l">
              <a:lnSpc>
                <a:spcPct val="114000"/>
              </a:lnSpc>
              <a:buClr>
                <a:srgbClr val="1A3A64"/>
              </a:buClr>
            </a:pPr>
            <a:r>
              <a:rPr lang="en-GB" sz="1200" dirty="0">
                <a:solidFill>
                  <a:srgbClr val="1A3A64"/>
                </a:solidFill>
              </a:rPr>
              <a:t>This work could be extended to archived air filters to characterise biodiversity changes on a global scale.</a:t>
            </a:r>
          </a:p>
          <a:p>
            <a:endParaRPr lang="en-NZ" dirty="0"/>
          </a:p>
        </p:txBody>
      </p:sp>
      <p:sp>
        <p:nvSpPr>
          <p:cNvPr id="4" name="Slide Number Placeholder 3">
            <a:extLst>
              <a:ext uri="{FF2B5EF4-FFF2-40B4-BE49-F238E27FC236}">
                <a16:creationId xmlns:a16="http://schemas.microsoft.com/office/drawing/2014/main" id="{F01E7F43-CF5F-9DD5-830D-FC4FA56742E2}"/>
              </a:ext>
            </a:extLst>
          </p:cNvPr>
          <p:cNvSpPr>
            <a:spLocks noGrp="1"/>
          </p:cNvSpPr>
          <p:nvPr>
            <p:ph type="sldNum" sz="quarter" idx="5"/>
          </p:nvPr>
        </p:nvSpPr>
        <p:spPr/>
        <p:txBody>
          <a:bodyPr/>
          <a:lstStyle/>
          <a:p>
            <a:fld id="{CE490663-FFF0-4279-AD1B-2D2116DE3222}" type="slidenum">
              <a:rPr lang="en-NZ" smtClean="0"/>
              <a:t>2</a:t>
            </a:fld>
            <a:endParaRPr lang="en-NZ"/>
          </a:p>
        </p:txBody>
      </p:sp>
    </p:spTree>
    <p:extLst>
      <p:ext uri="{BB962C8B-B14F-4D97-AF65-F5344CB8AC3E}">
        <p14:creationId xmlns:p14="http://schemas.microsoft.com/office/powerpoint/2010/main" val="268498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23BF5-46BD-9DBE-1C6D-5A7EFFE9B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650D1AB6-B744-DD00-7F3C-881D17FD3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188DAAAA-CCFB-F37D-5885-F81545E3B5C4}"/>
              </a:ext>
            </a:extLst>
          </p:cNvPr>
          <p:cNvSpPr>
            <a:spLocks noGrp="1"/>
          </p:cNvSpPr>
          <p:nvPr>
            <p:ph type="dt" sz="half" idx="10"/>
          </p:nvPr>
        </p:nvSpPr>
        <p:spPr/>
        <p:txBody>
          <a:bodyPr/>
          <a:lstStyle/>
          <a:p>
            <a:fld id="{5765E5E8-FBB2-4D35-9F84-1E9D6EC9AF06}" type="datetimeFigureOut">
              <a:rPr lang="de-AT" smtClean="0"/>
              <a:t>09.09.2025</a:t>
            </a:fld>
            <a:endParaRPr lang="de-AT"/>
          </a:p>
        </p:txBody>
      </p:sp>
      <p:sp>
        <p:nvSpPr>
          <p:cNvPr id="5" name="Fußzeilenplatzhalter 4">
            <a:extLst>
              <a:ext uri="{FF2B5EF4-FFF2-40B4-BE49-F238E27FC236}">
                <a16:creationId xmlns:a16="http://schemas.microsoft.com/office/drawing/2014/main" id="{5AC9D509-C1CA-C3B8-C628-980205723F7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5B89195-0134-A781-83CE-429363D8399C}"/>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61041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01CDD-443A-9532-4CAE-0358767FEC09}"/>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D2907BCB-80CD-8BC8-CC71-16EDB345F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9749D3F-99DF-2D31-5492-9EB5EEA2D5A5}"/>
              </a:ext>
            </a:extLst>
          </p:cNvPr>
          <p:cNvSpPr>
            <a:spLocks noGrp="1"/>
          </p:cNvSpPr>
          <p:nvPr>
            <p:ph type="dt" sz="half" idx="10"/>
          </p:nvPr>
        </p:nvSpPr>
        <p:spPr/>
        <p:txBody>
          <a:bodyPr/>
          <a:lstStyle/>
          <a:p>
            <a:fld id="{5765E5E8-FBB2-4D35-9F84-1E9D6EC9AF06}" type="datetimeFigureOut">
              <a:rPr lang="de-AT" smtClean="0"/>
              <a:t>09.09.2025</a:t>
            </a:fld>
            <a:endParaRPr lang="de-AT"/>
          </a:p>
        </p:txBody>
      </p:sp>
      <p:sp>
        <p:nvSpPr>
          <p:cNvPr id="5" name="Fußzeilenplatzhalter 4">
            <a:extLst>
              <a:ext uri="{FF2B5EF4-FFF2-40B4-BE49-F238E27FC236}">
                <a16:creationId xmlns:a16="http://schemas.microsoft.com/office/drawing/2014/main" id="{3EC77142-D02D-2D50-9017-F8A02D16479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E8D10D5-E826-5792-3E41-B740161EA951}"/>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40495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5CC6A66-1B66-5709-BDBF-BCF964A84C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444BB28-4703-7856-67D9-348FF8245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772E29B9-163A-C1ED-5CAD-611C34F22AEF}"/>
              </a:ext>
            </a:extLst>
          </p:cNvPr>
          <p:cNvSpPr>
            <a:spLocks noGrp="1"/>
          </p:cNvSpPr>
          <p:nvPr>
            <p:ph type="dt" sz="half" idx="10"/>
          </p:nvPr>
        </p:nvSpPr>
        <p:spPr/>
        <p:txBody>
          <a:bodyPr/>
          <a:lstStyle/>
          <a:p>
            <a:fld id="{5765E5E8-FBB2-4D35-9F84-1E9D6EC9AF06}" type="datetimeFigureOut">
              <a:rPr lang="de-AT" smtClean="0"/>
              <a:t>09.09.2025</a:t>
            </a:fld>
            <a:endParaRPr lang="de-AT"/>
          </a:p>
        </p:txBody>
      </p:sp>
      <p:sp>
        <p:nvSpPr>
          <p:cNvPr id="5" name="Fußzeilenplatzhalter 4">
            <a:extLst>
              <a:ext uri="{FF2B5EF4-FFF2-40B4-BE49-F238E27FC236}">
                <a16:creationId xmlns:a16="http://schemas.microsoft.com/office/drawing/2014/main" id="{FB3A47E3-8246-AD91-00A8-4636FDF2884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EB1B949-3646-1E8F-42A3-05810003E548}"/>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77126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111B0-06A6-0424-6DDE-6EBB8794BFA5}"/>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489AB170-4014-9B3F-699B-6E6CA4E94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8EA78585-523B-DBF3-0F8D-1668A4F7C5AA}"/>
              </a:ext>
            </a:extLst>
          </p:cNvPr>
          <p:cNvSpPr>
            <a:spLocks noGrp="1"/>
          </p:cNvSpPr>
          <p:nvPr>
            <p:ph type="dt" sz="half" idx="10"/>
          </p:nvPr>
        </p:nvSpPr>
        <p:spPr/>
        <p:txBody>
          <a:bodyPr/>
          <a:lstStyle/>
          <a:p>
            <a:fld id="{5765E5E8-FBB2-4D35-9F84-1E9D6EC9AF06}" type="datetimeFigureOut">
              <a:rPr lang="de-AT" smtClean="0"/>
              <a:t>09.09.2025</a:t>
            </a:fld>
            <a:endParaRPr lang="de-AT"/>
          </a:p>
        </p:txBody>
      </p:sp>
      <p:sp>
        <p:nvSpPr>
          <p:cNvPr id="5" name="Fußzeilenplatzhalter 4">
            <a:extLst>
              <a:ext uri="{FF2B5EF4-FFF2-40B4-BE49-F238E27FC236}">
                <a16:creationId xmlns:a16="http://schemas.microsoft.com/office/drawing/2014/main" id="{72E1FE9A-3B2E-11A9-FB00-EF0D7A3E16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E7FC6C5-7752-05CE-1DD9-140E254E3E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47178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4DE73-0346-C945-A258-3A9BDC391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1B81640A-15F9-FF8C-3D79-D2565577E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BEE75B4D-E9C2-C666-487E-F32E37AC58D3}"/>
              </a:ext>
            </a:extLst>
          </p:cNvPr>
          <p:cNvSpPr>
            <a:spLocks noGrp="1"/>
          </p:cNvSpPr>
          <p:nvPr>
            <p:ph type="dt" sz="half" idx="10"/>
          </p:nvPr>
        </p:nvSpPr>
        <p:spPr/>
        <p:txBody>
          <a:bodyPr/>
          <a:lstStyle/>
          <a:p>
            <a:fld id="{5765E5E8-FBB2-4D35-9F84-1E9D6EC9AF06}" type="datetimeFigureOut">
              <a:rPr lang="de-AT" smtClean="0"/>
              <a:t>09.09.2025</a:t>
            </a:fld>
            <a:endParaRPr lang="de-AT"/>
          </a:p>
        </p:txBody>
      </p:sp>
      <p:sp>
        <p:nvSpPr>
          <p:cNvPr id="5" name="Fußzeilenplatzhalter 4">
            <a:extLst>
              <a:ext uri="{FF2B5EF4-FFF2-40B4-BE49-F238E27FC236}">
                <a16:creationId xmlns:a16="http://schemas.microsoft.com/office/drawing/2014/main" id="{A028193E-CAC3-B0ED-898B-B51CA005823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BCBA56-7CAF-0339-452D-8A5BBAC9BAE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62985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939CE-232B-9D48-0380-28FFD22A1248}"/>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6DD10461-8D1E-457A-FD38-EE00E5AB4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710F8FAD-FE5B-FA84-775E-1F87A14B6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7659F109-4452-20B7-F773-47A4C059422B}"/>
              </a:ext>
            </a:extLst>
          </p:cNvPr>
          <p:cNvSpPr>
            <a:spLocks noGrp="1"/>
          </p:cNvSpPr>
          <p:nvPr>
            <p:ph type="dt" sz="half" idx="10"/>
          </p:nvPr>
        </p:nvSpPr>
        <p:spPr/>
        <p:txBody>
          <a:bodyPr/>
          <a:lstStyle/>
          <a:p>
            <a:fld id="{5765E5E8-FBB2-4D35-9F84-1E9D6EC9AF06}" type="datetimeFigureOut">
              <a:rPr lang="de-AT" smtClean="0"/>
              <a:t>09.09.2025</a:t>
            </a:fld>
            <a:endParaRPr lang="de-AT"/>
          </a:p>
        </p:txBody>
      </p:sp>
      <p:sp>
        <p:nvSpPr>
          <p:cNvPr id="6" name="Fußzeilenplatzhalter 5">
            <a:extLst>
              <a:ext uri="{FF2B5EF4-FFF2-40B4-BE49-F238E27FC236}">
                <a16:creationId xmlns:a16="http://schemas.microsoft.com/office/drawing/2014/main" id="{AD3EFD5D-C147-F2EB-BAE1-464D7E07C15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481D551-DC88-DDB1-ABE7-990D12191C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12347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7F86E-D0A4-E1B5-F5B5-F5D4A8E0F126}"/>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37F0B812-640A-22BA-D135-A299CC1BA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0A911307-A5EC-9EBA-C771-083A7E340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FB9741BA-19A9-73A9-2CC3-86803F2BD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8B7E4EFA-AC59-9815-CEEB-74434EB7F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18DD75B4-D404-BA05-0580-B1E9B1237992}"/>
              </a:ext>
            </a:extLst>
          </p:cNvPr>
          <p:cNvSpPr>
            <a:spLocks noGrp="1"/>
          </p:cNvSpPr>
          <p:nvPr>
            <p:ph type="dt" sz="half" idx="10"/>
          </p:nvPr>
        </p:nvSpPr>
        <p:spPr/>
        <p:txBody>
          <a:bodyPr/>
          <a:lstStyle/>
          <a:p>
            <a:fld id="{5765E5E8-FBB2-4D35-9F84-1E9D6EC9AF06}" type="datetimeFigureOut">
              <a:rPr lang="de-AT" smtClean="0"/>
              <a:t>09.09.2025</a:t>
            </a:fld>
            <a:endParaRPr lang="de-AT"/>
          </a:p>
        </p:txBody>
      </p:sp>
      <p:sp>
        <p:nvSpPr>
          <p:cNvPr id="8" name="Fußzeilenplatzhalter 7">
            <a:extLst>
              <a:ext uri="{FF2B5EF4-FFF2-40B4-BE49-F238E27FC236}">
                <a16:creationId xmlns:a16="http://schemas.microsoft.com/office/drawing/2014/main" id="{AA69E446-7EF1-3B6A-F753-206EA396642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CFB22566-EAEC-D0D0-8C2C-04229BF93D80}"/>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59802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46807-C92C-8EC9-2121-4FF26D56D47E}"/>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5A679CB-5D50-CDCF-3C32-58C0F7B50351}"/>
              </a:ext>
            </a:extLst>
          </p:cNvPr>
          <p:cNvSpPr>
            <a:spLocks noGrp="1"/>
          </p:cNvSpPr>
          <p:nvPr>
            <p:ph type="dt" sz="half" idx="10"/>
          </p:nvPr>
        </p:nvSpPr>
        <p:spPr/>
        <p:txBody>
          <a:bodyPr/>
          <a:lstStyle/>
          <a:p>
            <a:fld id="{5765E5E8-FBB2-4D35-9F84-1E9D6EC9AF06}" type="datetimeFigureOut">
              <a:rPr lang="de-AT" smtClean="0"/>
              <a:t>09.09.2025</a:t>
            </a:fld>
            <a:endParaRPr lang="de-AT"/>
          </a:p>
        </p:txBody>
      </p:sp>
      <p:sp>
        <p:nvSpPr>
          <p:cNvPr id="4" name="Fußzeilenplatzhalter 3">
            <a:extLst>
              <a:ext uri="{FF2B5EF4-FFF2-40B4-BE49-F238E27FC236}">
                <a16:creationId xmlns:a16="http://schemas.microsoft.com/office/drawing/2014/main" id="{78F6C1F5-5C85-ED8A-A819-36DB929F191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A8EE343-CD2C-E51E-59DD-2EB5C50D1457}"/>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0408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CFDCC6-79D4-40CF-8922-94D0913D743C}"/>
              </a:ext>
            </a:extLst>
          </p:cNvPr>
          <p:cNvSpPr>
            <a:spLocks noGrp="1"/>
          </p:cNvSpPr>
          <p:nvPr>
            <p:ph type="dt" sz="half" idx="10"/>
          </p:nvPr>
        </p:nvSpPr>
        <p:spPr/>
        <p:txBody>
          <a:bodyPr/>
          <a:lstStyle/>
          <a:p>
            <a:fld id="{5765E5E8-FBB2-4D35-9F84-1E9D6EC9AF06}" type="datetimeFigureOut">
              <a:rPr lang="de-AT" smtClean="0"/>
              <a:t>09.09.2025</a:t>
            </a:fld>
            <a:endParaRPr lang="de-AT"/>
          </a:p>
        </p:txBody>
      </p:sp>
      <p:sp>
        <p:nvSpPr>
          <p:cNvPr id="3" name="Fußzeilenplatzhalter 2">
            <a:extLst>
              <a:ext uri="{FF2B5EF4-FFF2-40B4-BE49-F238E27FC236}">
                <a16:creationId xmlns:a16="http://schemas.microsoft.com/office/drawing/2014/main" id="{2A809B21-F7A8-0AE5-59F4-34208F942B1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CA8E158-1BE1-D01D-DA65-1557D377B874}"/>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64203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3D3A5-889B-3DCB-41B7-6F7F5E22C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539CCB88-A8C5-8CB8-B235-14AFD0E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85DB5310-7442-DC81-2A8A-9C83BE6B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21EF56B-8DB6-6FE6-DCC5-8397E1E1CEB1}"/>
              </a:ext>
            </a:extLst>
          </p:cNvPr>
          <p:cNvSpPr>
            <a:spLocks noGrp="1"/>
          </p:cNvSpPr>
          <p:nvPr>
            <p:ph type="dt" sz="half" idx="10"/>
          </p:nvPr>
        </p:nvSpPr>
        <p:spPr/>
        <p:txBody>
          <a:bodyPr/>
          <a:lstStyle/>
          <a:p>
            <a:fld id="{5765E5E8-FBB2-4D35-9F84-1E9D6EC9AF06}" type="datetimeFigureOut">
              <a:rPr lang="de-AT" smtClean="0"/>
              <a:t>09.09.2025</a:t>
            </a:fld>
            <a:endParaRPr lang="de-AT"/>
          </a:p>
        </p:txBody>
      </p:sp>
      <p:sp>
        <p:nvSpPr>
          <p:cNvPr id="6" name="Fußzeilenplatzhalter 5">
            <a:extLst>
              <a:ext uri="{FF2B5EF4-FFF2-40B4-BE49-F238E27FC236}">
                <a16:creationId xmlns:a16="http://schemas.microsoft.com/office/drawing/2014/main" id="{ADA63746-6A27-D8F8-7970-89B13014636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CE8C240-6B0B-B6CE-7C09-9BF0EE913AC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86418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7EBF6-3D41-A9E3-6EEC-CB6C98FAE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D0EF12A5-DDF7-27FF-D368-B9A8B8155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9E0D5EEC-B584-6A8F-6E2E-3BFE5DDE8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85B7841-554A-45D4-3D6E-0E0423E97C08}"/>
              </a:ext>
            </a:extLst>
          </p:cNvPr>
          <p:cNvSpPr>
            <a:spLocks noGrp="1"/>
          </p:cNvSpPr>
          <p:nvPr>
            <p:ph type="dt" sz="half" idx="10"/>
          </p:nvPr>
        </p:nvSpPr>
        <p:spPr/>
        <p:txBody>
          <a:bodyPr/>
          <a:lstStyle/>
          <a:p>
            <a:fld id="{5765E5E8-FBB2-4D35-9F84-1E9D6EC9AF06}" type="datetimeFigureOut">
              <a:rPr lang="de-AT" smtClean="0"/>
              <a:t>09.09.2025</a:t>
            </a:fld>
            <a:endParaRPr lang="de-AT"/>
          </a:p>
        </p:txBody>
      </p:sp>
      <p:sp>
        <p:nvSpPr>
          <p:cNvPr id="6" name="Fußzeilenplatzhalter 5">
            <a:extLst>
              <a:ext uri="{FF2B5EF4-FFF2-40B4-BE49-F238E27FC236}">
                <a16:creationId xmlns:a16="http://schemas.microsoft.com/office/drawing/2014/main" id="{4B5451FA-34C2-7DAD-F29B-B7637B54C0D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C857089-400A-B9FF-1C18-2506707CDC0E}"/>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2545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FB6B71-BED9-9ED3-CFE3-38F771B1B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E2A3BE1-6255-C93F-6150-CB1D41CE8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5E424F-E755-B117-6853-939E60BCC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65E5E8-FBB2-4D35-9F84-1E9D6EC9AF06}" type="datetimeFigureOut">
              <a:rPr lang="de-AT" smtClean="0"/>
              <a:t>09.09.2025</a:t>
            </a:fld>
            <a:endParaRPr lang="de-AT"/>
          </a:p>
        </p:txBody>
      </p:sp>
      <p:sp>
        <p:nvSpPr>
          <p:cNvPr id="5" name="Fußzeilenplatzhalter 4">
            <a:extLst>
              <a:ext uri="{FF2B5EF4-FFF2-40B4-BE49-F238E27FC236}">
                <a16:creationId xmlns:a16="http://schemas.microsoft.com/office/drawing/2014/main" id="{B46D9248-831B-6DE5-F510-642AEA42F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81E51F6C-30A3-F9B5-6DFC-1D9FDC76A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28093-0A89-44A1-BDAC-16FA4369D984}" type="slidenum">
              <a:rPr lang="de-AT" smtClean="0"/>
              <a:t>‹#›</a:t>
            </a:fld>
            <a:endParaRPr lang="de-AT"/>
          </a:p>
        </p:txBody>
      </p:sp>
    </p:spTree>
    <p:extLst>
      <p:ext uri="{BB962C8B-B14F-4D97-AF65-F5344CB8AC3E}">
        <p14:creationId xmlns:p14="http://schemas.microsoft.com/office/powerpoint/2010/main" val="300636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NZ" sz="1600" b="1" noProof="0">
                <a:solidFill>
                  <a:schemeClr val="bg1"/>
                </a:solidFill>
                <a:latin typeface="Arial" panose="020B0604020202020204" pitchFamily="34" charset="0"/>
                <a:cs typeface="Arial" panose="020B0604020202020204" pitchFamily="34" charset="0"/>
              </a:rPr>
              <a:t>Impact of Extreme Conditions on the CTBTO Monitoring System</a:t>
            </a:r>
            <a:endParaRPr lang="en-GB" sz="1600" b="1" noProof="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59"/>
            <a:ext cx="7620941" cy="699515"/>
          </a:xfrm>
          <a:prstGeom prst="rect">
            <a:avLst/>
          </a:prstGeom>
          <a:noFill/>
        </p:spPr>
        <p:txBody>
          <a:bodyPr wrap="square" lIns="0" tIns="0" rIns="0" bIns="0" rtlCol="0" anchor="t">
            <a:noAutofit/>
          </a:bodyPr>
          <a:lstStyle/>
          <a:p>
            <a:r>
              <a:rPr lang="en-GB" sz="1400">
                <a:solidFill>
                  <a:srgbClr val="1A3A64"/>
                </a:solidFill>
                <a:latin typeface="Arial" panose="020B0604020202020204" pitchFamily="34" charset="0"/>
                <a:cs typeface="Arial" panose="020B0604020202020204" pitchFamily="34" charset="0"/>
              </a:rPr>
              <a:t>Joanne Chapman</a:t>
            </a:r>
          </a:p>
          <a:p>
            <a:r>
              <a:rPr lang="en-GB" sz="1400">
                <a:solidFill>
                  <a:srgbClr val="1A3A64"/>
                </a:solidFill>
                <a:latin typeface="Arial" panose="020B0604020202020204" pitchFamily="34" charset="0"/>
                <a:cs typeface="Arial" panose="020B0604020202020204" pitchFamily="34" charset="0"/>
              </a:rPr>
              <a:t>New Zealand Institute for Public Health and Forensic Science (PHF Science)</a:t>
            </a:r>
          </a:p>
          <a:p>
            <a:r>
              <a:rPr lang="en-GB" sz="1400">
                <a:solidFill>
                  <a:srgbClr val="1A3A64"/>
                </a:solidFill>
                <a:latin typeface="Arial" panose="020B0604020202020204" pitchFamily="34" charset="0"/>
                <a:cs typeface="Arial" panose="020B0604020202020204" pitchFamily="34" charset="0"/>
              </a:rPr>
              <a:t>(formerly, New Zealand Institute of Environmental Science and Research (ESR))</a:t>
            </a:r>
          </a:p>
        </p:txBody>
      </p:sp>
      <p:sp>
        <p:nvSpPr>
          <p:cNvPr id="7" name="Title 1">
            <a:extLst>
              <a:ext uri="{FF2B5EF4-FFF2-40B4-BE49-F238E27FC236}">
                <a16:creationId xmlns:a16="http://schemas.microsoft.com/office/drawing/2014/main" id="{EF07B83F-35D5-992B-C815-D6C18F93562E}"/>
              </a:ext>
            </a:extLst>
          </p:cNvPr>
          <p:cNvSpPr txBox="1">
            <a:spLocks/>
          </p:cNvSpPr>
          <p:nvPr/>
        </p:nvSpPr>
        <p:spPr>
          <a:xfrm>
            <a:off x="11448159" y="593027"/>
            <a:ext cx="701041" cy="18590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a:solidFill>
                  <a:schemeClr val="bg1"/>
                </a:solidFill>
                <a:latin typeface="Arial"/>
                <a:cs typeface="Arial"/>
              </a:rPr>
              <a:t>Pa04 </a:t>
            </a:r>
          </a:p>
        </p:txBody>
      </p:sp>
      <p:sp>
        <p:nvSpPr>
          <p:cNvPr id="2" name="TextBox 1">
            <a:extLst>
              <a:ext uri="{FF2B5EF4-FFF2-40B4-BE49-F238E27FC236}">
                <a16:creationId xmlns:a16="http://schemas.microsoft.com/office/drawing/2014/main" id="{FBD21A2B-7F0F-7811-D211-FC9525B2787A}"/>
              </a:ext>
            </a:extLst>
          </p:cNvPr>
          <p:cNvSpPr txBox="1"/>
          <p:nvPr/>
        </p:nvSpPr>
        <p:spPr>
          <a:xfrm>
            <a:off x="11035777" y="107950"/>
            <a:ext cx="1156223" cy="430887"/>
          </a:xfrm>
          <a:prstGeom prst="rect">
            <a:avLst/>
          </a:prstGeom>
          <a:noFill/>
        </p:spPr>
        <p:txBody>
          <a:bodyPr wrap="square" rtlCol="0">
            <a:spAutoFit/>
          </a:bodyPr>
          <a:lstStyle/>
          <a:p>
            <a:r>
              <a:rPr lang="en-US" sz="2200" spc="90">
                <a:solidFill>
                  <a:schemeClr val="bg1"/>
                </a:solidFill>
                <a:latin typeface="Open Sans" pitchFamily="2" charset="0"/>
                <a:ea typeface="Open Sans" pitchFamily="2" charset="0"/>
                <a:cs typeface="Open Sans" pitchFamily="2" charset="0"/>
              </a:rPr>
              <a:t>PANEL</a:t>
            </a:r>
          </a:p>
        </p:txBody>
      </p:sp>
      <p:grpSp>
        <p:nvGrpSpPr>
          <p:cNvPr id="18" name="Group 17">
            <a:extLst>
              <a:ext uri="{FF2B5EF4-FFF2-40B4-BE49-F238E27FC236}">
                <a16:creationId xmlns:a16="http://schemas.microsoft.com/office/drawing/2014/main" id="{53D5A016-02C8-8C24-8C07-914C1123C57C}"/>
              </a:ext>
            </a:extLst>
          </p:cNvPr>
          <p:cNvGrpSpPr/>
          <p:nvPr/>
        </p:nvGrpSpPr>
        <p:grpSpPr>
          <a:xfrm>
            <a:off x="0" y="673101"/>
            <a:ext cx="3493224" cy="2439495"/>
            <a:chOff x="0" y="673101"/>
            <a:chExt cx="3493224" cy="2439495"/>
          </a:xfrm>
        </p:grpSpPr>
        <p:pic>
          <p:nvPicPr>
            <p:cNvPr id="8" name="Grafik 1" descr="Ein Bild, das Text, Screenshot, Brief, Briefumschlag enthält.&#10;&#10;KI-generierte Inhalte können fehlerhaft sein.">
              <a:extLst>
                <a:ext uri="{FF2B5EF4-FFF2-40B4-BE49-F238E27FC236}">
                  <a16:creationId xmlns:a16="http://schemas.microsoft.com/office/drawing/2014/main" id="{C1DED525-1839-F390-0F73-DD43C35C6E30}"/>
                </a:ext>
              </a:extLst>
            </p:cNvPr>
            <p:cNvPicPr>
              <a:picLocks noChangeAspect="1"/>
            </p:cNvPicPr>
            <p:nvPr/>
          </p:nvPicPr>
          <p:blipFill>
            <a:blip r:embed="rId3">
              <a:extLst>
                <a:ext uri="{28A0092B-C50C-407E-A947-70E740481C1C}">
                  <a14:useLocalDpi xmlns:a14="http://schemas.microsoft.com/office/drawing/2010/main" val="0"/>
                </a:ext>
              </a:extLst>
            </a:blip>
            <a:srcRect l="82137" t="58098" r="764" b="5248"/>
            <a:stretch>
              <a:fillRect/>
            </a:stretch>
          </p:blipFill>
          <p:spPr>
            <a:xfrm>
              <a:off x="0" y="673101"/>
              <a:ext cx="2022237" cy="2438400"/>
            </a:xfrm>
            <a:prstGeom prst="rect">
              <a:avLst/>
            </a:prstGeom>
          </p:spPr>
        </p:pic>
        <p:pic>
          <p:nvPicPr>
            <p:cNvPr id="13" name="Grafik 10" descr="Ein Bild, das Text, Screenshot, Brief, Briefumschlag enthält.&#10;&#10;KI-generierte Inhalte können fehlerhaft sein.">
              <a:extLst>
                <a:ext uri="{FF2B5EF4-FFF2-40B4-BE49-F238E27FC236}">
                  <a16:creationId xmlns:a16="http://schemas.microsoft.com/office/drawing/2014/main" id="{58EBC1AC-D0CB-18E9-3511-BBCFD363C2EE}"/>
                </a:ext>
              </a:extLst>
            </p:cNvPr>
            <p:cNvPicPr>
              <a:picLocks noChangeAspect="1"/>
            </p:cNvPicPr>
            <p:nvPr/>
          </p:nvPicPr>
          <p:blipFill>
            <a:blip r:embed="rId3">
              <a:extLst>
                <a:ext uri="{28A0092B-C50C-407E-A947-70E740481C1C}">
                  <a14:useLocalDpi xmlns:a14="http://schemas.microsoft.com/office/drawing/2010/main" val="0"/>
                </a:ext>
              </a:extLst>
            </a:blip>
            <a:srcRect l="97167" t="61204" r="764" b="5248"/>
            <a:stretch>
              <a:fillRect/>
            </a:stretch>
          </p:blipFill>
          <p:spPr>
            <a:xfrm>
              <a:off x="1993680" y="881061"/>
              <a:ext cx="244695" cy="2231535"/>
            </a:xfrm>
            <a:prstGeom prst="rect">
              <a:avLst/>
            </a:prstGeom>
          </p:spPr>
        </p:pic>
        <p:pic>
          <p:nvPicPr>
            <p:cNvPr id="15" name="Grafik 13" descr="Ein Bild, das Text, Screenshot, Brief, Briefumschlag enthält.&#10;&#10;KI-generierte Inhalte können fehlerhaft sein.">
              <a:extLst>
                <a:ext uri="{FF2B5EF4-FFF2-40B4-BE49-F238E27FC236}">
                  <a16:creationId xmlns:a16="http://schemas.microsoft.com/office/drawing/2014/main" id="{61A2A927-CA59-6035-18E2-04B63160F39B}"/>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238375" y="1275898"/>
              <a:ext cx="589234" cy="212384"/>
            </a:xfrm>
            <a:prstGeom prst="rect">
              <a:avLst/>
            </a:prstGeom>
          </p:spPr>
        </p:pic>
        <p:pic>
          <p:nvPicPr>
            <p:cNvPr id="16" name="Grafik 14" descr="Ein Bild, das Text, Screenshot, Brief, Briefumschlag enthält.&#10;&#10;KI-generierte Inhalte können fehlerhaft sein.">
              <a:extLst>
                <a:ext uri="{FF2B5EF4-FFF2-40B4-BE49-F238E27FC236}">
                  <a16:creationId xmlns:a16="http://schemas.microsoft.com/office/drawing/2014/main" id="{ADCC56CF-926A-8AEF-909D-63E055AACD9E}"/>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801699" y="1275897"/>
              <a:ext cx="589234" cy="212384"/>
            </a:xfrm>
            <a:prstGeom prst="rect">
              <a:avLst/>
            </a:prstGeom>
          </p:spPr>
        </p:pic>
        <p:pic>
          <p:nvPicPr>
            <p:cNvPr id="17" name="Grafik 15" descr="Ein Bild, das Text, Screenshot, Brief, Briefumschlag enthält.&#10;&#10;KI-generierte Inhalte können fehlerhaft sein.">
              <a:extLst>
                <a:ext uri="{FF2B5EF4-FFF2-40B4-BE49-F238E27FC236}">
                  <a16:creationId xmlns:a16="http://schemas.microsoft.com/office/drawing/2014/main" id="{3ACA7C92-51A4-0CC8-0311-09E87D59C3E5}"/>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903990" y="1275896"/>
              <a:ext cx="589234" cy="212384"/>
            </a:xfrm>
            <a:prstGeom prst="rect">
              <a:avLst/>
            </a:prstGeom>
          </p:spPr>
        </p:pic>
      </p:grpSp>
      <p:pic>
        <p:nvPicPr>
          <p:cNvPr id="4" name="Picture 3" descr="A black and white logo&#10;&#10;AI-generated content may be incorrect.">
            <a:extLst>
              <a:ext uri="{FF2B5EF4-FFF2-40B4-BE49-F238E27FC236}">
                <a16:creationId xmlns:a16="http://schemas.microsoft.com/office/drawing/2014/main" id="{3E38883D-B62B-1F3F-0CA9-6401260DE7C1}"/>
              </a:ext>
            </a:extLst>
          </p:cNvPr>
          <p:cNvPicPr>
            <a:picLocks noChangeAspect="1"/>
          </p:cNvPicPr>
          <p:nvPr/>
        </p:nvPicPr>
        <p:blipFill>
          <a:blip r:embed="rId4">
            <a:extLst>
              <a:ext uri="{28A0092B-C50C-407E-A947-70E740481C1C}">
                <a14:useLocalDpi xmlns:a14="http://schemas.microsoft.com/office/drawing/2010/main" val="0"/>
              </a:ext>
            </a:extLst>
          </a:blip>
          <a:srcRect l="9654" t="19941" r="8847" b="20092"/>
          <a:stretch>
            <a:fillRect/>
          </a:stretch>
        </p:blipFill>
        <p:spPr>
          <a:xfrm>
            <a:off x="10141575" y="733541"/>
            <a:ext cx="1788404" cy="618215"/>
          </a:xfrm>
          <a:prstGeom prst="rect">
            <a:avLst/>
          </a:prstGeom>
        </p:spPr>
      </p:pic>
      <p:sp>
        <p:nvSpPr>
          <p:cNvPr id="6" name="TextBox 3">
            <a:extLst>
              <a:ext uri="{FF2B5EF4-FFF2-40B4-BE49-F238E27FC236}">
                <a16:creationId xmlns:a16="http://schemas.microsoft.com/office/drawing/2014/main" id="{0B06FA2E-CEA1-F579-8C80-CE5DA023125A}"/>
              </a:ext>
            </a:extLst>
          </p:cNvPr>
          <p:cNvSpPr txBox="1"/>
          <p:nvPr/>
        </p:nvSpPr>
        <p:spPr>
          <a:xfrm>
            <a:off x="147436" y="6555235"/>
            <a:ext cx="6566069"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a:solidFill>
                  <a:schemeClr val="bg1">
                    <a:lumMod val="65000"/>
                  </a:schemeClr>
                </a:solidFill>
              </a:rPr>
              <a:t>DISCLAIMER: </a:t>
            </a:r>
            <a:r>
              <a:rPr lang="en-NZ" sz="800" noProof="0">
                <a:solidFill>
                  <a:schemeClr val="bg1">
                    <a:lumMod val="65000"/>
                  </a:schemeClr>
                </a:solidFill>
              </a:rPr>
              <a:t>The views expressed are mine alone and do not necessarily reflect the view of PHF Science or the CTBTO</a:t>
            </a:r>
            <a:endParaRPr lang="en-GB" sz="800" noProof="0">
              <a:solidFill>
                <a:schemeClr val="bg1">
                  <a:lumMod val="65000"/>
                </a:schemeClr>
              </a:solidFill>
            </a:endParaRPr>
          </a:p>
        </p:txBody>
      </p:sp>
      <p:pic>
        <p:nvPicPr>
          <p:cNvPr id="25" name="Picture 24" descr="A white round object with a long pole&#10;&#10;AI-generated content may be incorrect.">
            <a:extLst>
              <a:ext uri="{FF2B5EF4-FFF2-40B4-BE49-F238E27FC236}">
                <a16:creationId xmlns:a16="http://schemas.microsoft.com/office/drawing/2014/main" id="{9B9DA0D2-9009-979E-0CD3-6C3833B41B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824" y="1689100"/>
            <a:ext cx="4359849" cy="1422401"/>
          </a:xfrm>
          <a:prstGeom prst="rect">
            <a:avLst/>
          </a:prstGeom>
        </p:spPr>
      </p:pic>
      <p:pic>
        <p:nvPicPr>
          <p:cNvPr id="33" name="Picture 32">
            <a:extLst>
              <a:ext uri="{FF2B5EF4-FFF2-40B4-BE49-F238E27FC236}">
                <a16:creationId xmlns:a16="http://schemas.microsoft.com/office/drawing/2014/main" id="{76645E97-8769-9343-4DBF-B90E050CAD6C}"/>
              </a:ext>
            </a:extLst>
          </p:cNvPr>
          <p:cNvPicPr>
            <a:picLocks noChangeAspect="1"/>
          </p:cNvPicPr>
          <p:nvPr/>
        </p:nvPicPr>
        <p:blipFill>
          <a:blip r:embed="rId6"/>
          <a:srcRect r="807"/>
          <a:stretch>
            <a:fillRect/>
          </a:stretch>
        </p:blipFill>
        <p:spPr>
          <a:xfrm>
            <a:off x="6262709" y="3429000"/>
            <a:ext cx="4222926" cy="2950280"/>
          </a:xfrm>
          <a:prstGeom prst="rect">
            <a:avLst/>
          </a:prstGeom>
        </p:spPr>
      </p:pic>
      <p:pic>
        <p:nvPicPr>
          <p:cNvPr id="1026" name="Picture 2" descr="DNA pulled from thin air identifies nearby animals | Science | AAAS">
            <a:extLst>
              <a:ext uri="{FF2B5EF4-FFF2-40B4-BE49-F238E27FC236}">
                <a16:creationId xmlns:a16="http://schemas.microsoft.com/office/drawing/2014/main" id="{6760E3DF-7A5A-E018-852D-D93F20C3DA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588" y="3111501"/>
            <a:ext cx="5299456" cy="298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66F72-0BB2-889E-F774-87A65B8F8F56}"/>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70968422-6D29-490E-2A42-9CD2F8774DFE}"/>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a:p>
        </p:txBody>
      </p:sp>
      <p:sp>
        <p:nvSpPr>
          <p:cNvPr id="10" name="TextBox 3">
            <a:extLst>
              <a:ext uri="{FF2B5EF4-FFF2-40B4-BE49-F238E27FC236}">
                <a16:creationId xmlns:a16="http://schemas.microsoft.com/office/drawing/2014/main" id="{8DF8EE73-C290-8DE5-8274-5DCB7DD26EB8}"/>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NZ" sz="1600" b="1" noProof="0">
                <a:solidFill>
                  <a:schemeClr val="bg1"/>
                </a:solidFill>
                <a:latin typeface="Arial" panose="020B0604020202020204" pitchFamily="34" charset="0"/>
                <a:cs typeface="Arial" panose="020B0604020202020204" pitchFamily="34" charset="0"/>
              </a:rPr>
              <a:t>Impact of Extreme Conditions on the CTBTO Monitoring System</a:t>
            </a:r>
            <a:endParaRPr lang="en-GB" sz="1600" b="1" noProof="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C14D5409-D4DE-B9DB-223A-7F4F2780DBCB}"/>
              </a:ext>
            </a:extLst>
          </p:cNvPr>
          <p:cNvSpPr txBox="1"/>
          <p:nvPr/>
        </p:nvSpPr>
        <p:spPr>
          <a:xfrm>
            <a:off x="3770958" y="662559"/>
            <a:ext cx="7620941" cy="699515"/>
          </a:xfrm>
          <a:prstGeom prst="rect">
            <a:avLst/>
          </a:prstGeom>
          <a:noFill/>
        </p:spPr>
        <p:txBody>
          <a:bodyPr wrap="square" lIns="0" tIns="0" rIns="0" bIns="0" rtlCol="0" anchor="t">
            <a:noAutofit/>
          </a:bodyPr>
          <a:lstStyle/>
          <a:p>
            <a:r>
              <a:rPr lang="en-GB" sz="1400">
                <a:solidFill>
                  <a:srgbClr val="1A3A64"/>
                </a:solidFill>
                <a:latin typeface="Arial" panose="020B0604020202020204" pitchFamily="34" charset="0"/>
                <a:cs typeface="Arial" panose="020B0604020202020204" pitchFamily="34" charset="0"/>
              </a:rPr>
              <a:t>Joanne Chapman</a:t>
            </a:r>
          </a:p>
          <a:p>
            <a:r>
              <a:rPr lang="en-GB" sz="1400">
                <a:solidFill>
                  <a:srgbClr val="1A3A64"/>
                </a:solidFill>
                <a:latin typeface="Arial" panose="020B0604020202020204" pitchFamily="34" charset="0"/>
                <a:cs typeface="Arial" panose="020B0604020202020204" pitchFamily="34" charset="0"/>
              </a:rPr>
              <a:t>New Zealand Institute for Public Health and Forensic Science (PHF Science)</a:t>
            </a:r>
          </a:p>
          <a:p>
            <a:r>
              <a:rPr lang="en-GB" sz="1400">
                <a:solidFill>
                  <a:srgbClr val="1A3A64"/>
                </a:solidFill>
                <a:latin typeface="Arial" panose="020B0604020202020204" pitchFamily="34" charset="0"/>
                <a:cs typeface="Arial" panose="020B0604020202020204" pitchFamily="34" charset="0"/>
              </a:rPr>
              <a:t>(formerly, New Zealand Institute of Environmental Science and Research (ESR))</a:t>
            </a:r>
          </a:p>
        </p:txBody>
      </p:sp>
      <p:sp>
        <p:nvSpPr>
          <p:cNvPr id="7" name="Title 1">
            <a:extLst>
              <a:ext uri="{FF2B5EF4-FFF2-40B4-BE49-F238E27FC236}">
                <a16:creationId xmlns:a16="http://schemas.microsoft.com/office/drawing/2014/main" id="{2C9FCDD7-FA31-0FB8-6E9A-6CBF95CA4411}"/>
              </a:ext>
            </a:extLst>
          </p:cNvPr>
          <p:cNvSpPr txBox="1">
            <a:spLocks/>
          </p:cNvSpPr>
          <p:nvPr/>
        </p:nvSpPr>
        <p:spPr>
          <a:xfrm>
            <a:off x="11448159" y="593027"/>
            <a:ext cx="701041" cy="18590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a:solidFill>
                  <a:schemeClr val="bg1"/>
                </a:solidFill>
                <a:latin typeface="Arial"/>
                <a:cs typeface="Arial"/>
              </a:rPr>
              <a:t>Pa04 </a:t>
            </a:r>
          </a:p>
        </p:txBody>
      </p:sp>
      <p:sp>
        <p:nvSpPr>
          <p:cNvPr id="2" name="TextBox 1">
            <a:extLst>
              <a:ext uri="{FF2B5EF4-FFF2-40B4-BE49-F238E27FC236}">
                <a16:creationId xmlns:a16="http://schemas.microsoft.com/office/drawing/2014/main" id="{2B321E26-98F9-5E0C-23DD-65A40572141D}"/>
              </a:ext>
            </a:extLst>
          </p:cNvPr>
          <p:cNvSpPr txBox="1"/>
          <p:nvPr/>
        </p:nvSpPr>
        <p:spPr>
          <a:xfrm>
            <a:off x="11035777" y="107950"/>
            <a:ext cx="1156223" cy="430887"/>
          </a:xfrm>
          <a:prstGeom prst="rect">
            <a:avLst/>
          </a:prstGeom>
          <a:noFill/>
        </p:spPr>
        <p:txBody>
          <a:bodyPr wrap="square" rtlCol="0">
            <a:spAutoFit/>
          </a:bodyPr>
          <a:lstStyle/>
          <a:p>
            <a:r>
              <a:rPr lang="en-US" sz="2200" spc="90">
                <a:solidFill>
                  <a:schemeClr val="bg1"/>
                </a:solidFill>
                <a:latin typeface="Open Sans" pitchFamily="2" charset="0"/>
                <a:ea typeface="Open Sans" pitchFamily="2" charset="0"/>
                <a:cs typeface="Open Sans" pitchFamily="2" charset="0"/>
              </a:rPr>
              <a:t>PANEL</a:t>
            </a:r>
          </a:p>
        </p:txBody>
      </p:sp>
      <p:grpSp>
        <p:nvGrpSpPr>
          <p:cNvPr id="18" name="Group 17">
            <a:extLst>
              <a:ext uri="{FF2B5EF4-FFF2-40B4-BE49-F238E27FC236}">
                <a16:creationId xmlns:a16="http://schemas.microsoft.com/office/drawing/2014/main" id="{D27283D9-88E2-251E-D466-1A6D26ACA35F}"/>
              </a:ext>
            </a:extLst>
          </p:cNvPr>
          <p:cNvGrpSpPr/>
          <p:nvPr/>
        </p:nvGrpSpPr>
        <p:grpSpPr>
          <a:xfrm>
            <a:off x="0" y="673101"/>
            <a:ext cx="3493224" cy="2439495"/>
            <a:chOff x="0" y="673101"/>
            <a:chExt cx="3493224" cy="2439495"/>
          </a:xfrm>
        </p:grpSpPr>
        <p:pic>
          <p:nvPicPr>
            <p:cNvPr id="8" name="Grafik 1" descr="Ein Bild, das Text, Screenshot, Brief, Briefumschlag enthält.&#10;&#10;KI-generierte Inhalte können fehlerhaft sein.">
              <a:extLst>
                <a:ext uri="{FF2B5EF4-FFF2-40B4-BE49-F238E27FC236}">
                  <a16:creationId xmlns:a16="http://schemas.microsoft.com/office/drawing/2014/main" id="{0FA012A6-A0F6-09C0-BC08-982D0C3D0C55}"/>
                </a:ext>
              </a:extLst>
            </p:cNvPr>
            <p:cNvPicPr>
              <a:picLocks noChangeAspect="1"/>
            </p:cNvPicPr>
            <p:nvPr/>
          </p:nvPicPr>
          <p:blipFill>
            <a:blip r:embed="rId3">
              <a:extLst>
                <a:ext uri="{28A0092B-C50C-407E-A947-70E740481C1C}">
                  <a14:useLocalDpi xmlns:a14="http://schemas.microsoft.com/office/drawing/2010/main" val="0"/>
                </a:ext>
              </a:extLst>
            </a:blip>
            <a:srcRect l="82137" t="58098" r="764" b="5248"/>
            <a:stretch>
              <a:fillRect/>
            </a:stretch>
          </p:blipFill>
          <p:spPr>
            <a:xfrm>
              <a:off x="0" y="673101"/>
              <a:ext cx="2022237" cy="2438400"/>
            </a:xfrm>
            <a:prstGeom prst="rect">
              <a:avLst/>
            </a:prstGeom>
          </p:spPr>
        </p:pic>
        <p:pic>
          <p:nvPicPr>
            <p:cNvPr id="13" name="Grafik 10" descr="Ein Bild, das Text, Screenshot, Brief, Briefumschlag enthält.&#10;&#10;KI-generierte Inhalte können fehlerhaft sein.">
              <a:extLst>
                <a:ext uri="{FF2B5EF4-FFF2-40B4-BE49-F238E27FC236}">
                  <a16:creationId xmlns:a16="http://schemas.microsoft.com/office/drawing/2014/main" id="{3BB52EB7-B223-FC2C-7C21-1AD587112500}"/>
                </a:ext>
              </a:extLst>
            </p:cNvPr>
            <p:cNvPicPr>
              <a:picLocks noChangeAspect="1"/>
            </p:cNvPicPr>
            <p:nvPr/>
          </p:nvPicPr>
          <p:blipFill>
            <a:blip r:embed="rId3">
              <a:extLst>
                <a:ext uri="{28A0092B-C50C-407E-A947-70E740481C1C}">
                  <a14:useLocalDpi xmlns:a14="http://schemas.microsoft.com/office/drawing/2010/main" val="0"/>
                </a:ext>
              </a:extLst>
            </a:blip>
            <a:srcRect l="97167" t="61204" r="764" b="5248"/>
            <a:stretch>
              <a:fillRect/>
            </a:stretch>
          </p:blipFill>
          <p:spPr>
            <a:xfrm>
              <a:off x="1993680" y="881061"/>
              <a:ext cx="244695" cy="2231535"/>
            </a:xfrm>
            <a:prstGeom prst="rect">
              <a:avLst/>
            </a:prstGeom>
          </p:spPr>
        </p:pic>
        <p:pic>
          <p:nvPicPr>
            <p:cNvPr id="15" name="Grafik 13" descr="Ein Bild, das Text, Screenshot, Brief, Briefumschlag enthält.&#10;&#10;KI-generierte Inhalte können fehlerhaft sein.">
              <a:extLst>
                <a:ext uri="{FF2B5EF4-FFF2-40B4-BE49-F238E27FC236}">
                  <a16:creationId xmlns:a16="http://schemas.microsoft.com/office/drawing/2014/main" id="{F1ABD637-18AB-D293-6AC3-FBF02A926756}"/>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238375" y="1275898"/>
              <a:ext cx="589234" cy="212384"/>
            </a:xfrm>
            <a:prstGeom prst="rect">
              <a:avLst/>
            </a:prstGeom>
          </p:spPr>
        </p:pic>
        <p:pic>
          <p:nvPicPr>
            <p:cNvPr id="16" name="Grafik 14" descr="Ein Bild, das Text, Screenshot, Brief, Briefumschlag enthält.&#10;&#10;KI-generierte Inhalte können fehlerhaft sein.">
              <a:extLst>
                <a:ext uri="{FF2B5EF4-FFF2-40B4-BE49-F238E27FC236}">
                  <a16:creationId xmlns:a16="http://schemas.microsoft.com/office/drawing/2014/main" id="{C3D491FF-1237-96B2-2E20-53C805B1E2D0}"/>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801699" y="1275897"/>
              <a:ext cx="589234" cy="212384"/>
            </a:xfrm>
            <a:prstGeom prst="rect">
              <a:avLst/>
            </a:prstGeom>
          </p:spPr>
        </p:pic>
        <p:pic>
          <p:nvPicPr>
            <p:cNvPr id="17" name="Grafik 15" descr="Ein Bild, das Text, Screenshot, Brief, Briefumschlag enthält.&#10;&#10;KI-generierte Inhalte können fehlerhaft sein.">
              <a:extLst>
                <a:ext uri="{FF2B5EF4-FFF2-40B4-BE49-F238E27FC236}">
                  <a16:creationId xmlns:a16="http://schemas.microsoft.com/office/drawing/2014/main" id="{5AD1DAFB-81DF-F032-E983-1BE9119820CD}"/>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903990" y="1275896"/>
              <a:ext cx="589234" cy="212384"/>
            </a:xfrm>
            <a:prstGeom prst="rect">
              <a:avLst/>
            </a:prstGeom>
          </p:spPr>
        </p:pic>
      </p:grpSp>
      <p:pic>
        <p:nvPicPr>
          <p:cNvPr id="4" name="Picture 3" descr="A black and white logo&#10;&#10;AI-generated content may be incorrect.">
            <a:extLst>
              <a:ext uri="{FF2B5EF4-FFF2-40B4-BE49-F238E27FC236}">
                <a16:creationId xmlns:a16="http://schemas.microsoft.com/office/drawing/2014/main" id="{4E0AD117-18A3-7F11-14C9-8799A8C037FC}"/>
              </a:ext>
            </a:extLst>
          </p:cNvPr>
          <p:cNvPicPr>
            <a:picLocks noChangeAspect="1"/>
          </p:cNvPicPr>
          <p:nvPr/>
        </p:nvPicPr>
        <p:blipFill>
          <a:blip r:embed="rId4">
            <a:extLst>
              <a:ext uri="{28A0092B-C50C-407E-A947-70E740481C1C}">
                <a14:useLocalDpi xmlns:a14="http://schemas.microsoft.com/office/drawing/2010/main" val="0"/>
              </a:ext>
            </a:extLst>
          </a:blip>
          <a:srcRect l="9654" t="19941" r="8847" b="20092"/>
          <a:stretch>
            <a:fillRect/>
          </a:stretch>
        </p:blipFill>
        <p:spPr>
          <a:xfrm>
            <a:off x="10141575" y="733541"/>
            <a:ext cx="1788404" cy="618215"/>
          </a:xfrm>
          <a:prstGeom prst="rect">
            <a:avLst/>
          </a:prstGeom>
        </p:spPr>
      </p:pic>
      <p:sp>
        <p:nvSpPr>
          <p:cNvPr id="6" name="TextBox 3">
            <a:extLst>
              <a:ext uri="{FF2B5EF4-FFF2-40B4-BE49-F238E27FC236}">
                <a16:creationId xmlns:a16="http://schemas.microsoft.com/office/drawing/2014/main" id="{7DB666A2-D4A2-73CE-78B8-69436C06ECE0}"/>
              </a:ext>
            </a:extLst>
          </p:cNvPr>
          <p:cNvSpPr txBox="1"/>
          <p:nvPr/>
        </p:nvSpPr>
        <p:spPr>
          <a:xfrm>
            <a:off x="147436" y="6555235"/>
            <a:ext cx="6566069"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a:solidFill>
                  <a:schemeClr val="bg1">
                    <a:lumMod val="65000"/>
                  </a:schemeClr>
                </a:solidFill>
              </a:rPr>
              <a:t>DISCLAIMER: </a:t>
            </a:r>
            <a:r>
              <a:rPr lang="en-NZ" sz="800" noProof="0">
                <a:solidFill>
                  <a:schemeClr val="bg1">
                    <a:lumMod val="65000"/>
                  </a:schemeClr>
                </a:solidFill>
              </a:rPr>
              <a:t>The views expressed are mine alone and do not necessarily reflect the view of PHF Science or the CTBTO</a:t>
            </a:r>
            <a:endParaRPr lang="en-GB" sz="800" noProof="0">
              <a:solidFill>
                <a:schemeClr val="bg1">
                  <a:lumMod val="65000"/>
                </a:schemeClr>
              </a:solidFill>
            </a:endParaRPr>
          </a:p>
        </p:txBody>
      </p:sp>
      <p:pic>
        <p:nvPicPr>
          <p:cNvPr id="12" name="Picture 11">
            <a:extLst>
              <a:ext uri="{FF2B5EF4-FFF2-40B4-BE49-F238E27FC236}">
                <a16:creationId xmlns:a16="http://schemas.microsoft.com/office/drawing/2014/main" id="{2437B59B-153B-D272-A5C9-2A1E72A8C107}"/>
              </a:ext>
            </a:extLst>
          </p:cNvPr>
          <p:cNvPicPr>
            <a:picLocks noChangeAspect="1"/>
          </p:cNvPicPr>
          <p:nvPr/>
        </p:nvPicPr>
        <p:blipFill>
          <a:blip r:embed="rId5"/>
          <a:stretch>
            <a:fillRect/>
          </a:stretch>
        </p:blipFill>
        <p:spPr>
          <a:xfrm>
            <a:off x="9123468" y="3808749"/>
            <a:ext cx="2921096" cy="2967545"/>
          </a:xfrm>
          <a:prstGeom prst="rect">
            <a:avLst/>
          </a:prstGeom>
        </p:spPr>
      </p:pic>
      <p:cxnSp>
        <p:nvCxnSpPr>
          <p:cNvPr id="19" name="Straight Arrow Connector 18">
            <a:extLst>
              <a:ext uri="{FF2B5EF4-FFF2-40B4-BE49-F238E27FC236}">
                <a16:creationId xmlns:a16="http://schemas.microsoft.com/office/drawing/2014/main" id="{0313B404-9500-96DA-4739-EF6D61BB3413}"/>
              </a:ext>
            </a:extLst>
          </p:cNvPr>
          <p:cNvCxnSpPr>
            <a:cxnSpLocks/>
          </p:cNvCxnSpPr>
          <p:nvPr/>
        </p:nvCxnSpPr>
        <p:spPr>
          <a:xfrm>
            <a:off x="6096000" y="5021207"/>
            <a:ext cx="450850" cy="0"/>
          </a:xfrm>
          <a:prstGeom prst="straightConnector1">
            <a:avLst/>
          </a:prstGeom>
          <a:ln w="57150">
            <a:solidFill>
              <a:srgbClr val="00B0F0"/>
            </a:solidFill>
            <a:tailEnd type="triangle"/>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AF5DD2F6-1CC8-F15C-F36B-CB82C042F899}"/>
              </a:ext>
            </a:extLst>
          </p:cNvPr>
          <p:cNvGrpSpPr/>
          <p:nvPr/>
        </p:nvGrpSpPr>
        <p:grpSpPr>
          <a:xfrm>
            <a:off x="5156614" y="1743965"/>
            <a:ext cx="5186558" cy="1834982"/>
            <a:chOff x="4224268" y="5305816"/>
            <a:chExt cx="3596384" cy="1272385"/>
          </a:xfrm>
        </p:grpSpPr>
        <p:pic>
          <p:nvPicPr>
            <p:cNvPr id="22" name="Picture 21">
              <a:extLst>
                <a:ext uri="{FF2B5EF4-FFF2-40B4-BE49-F238E27FC236}">
                  <a16:creationId xmlns:a16="http://schemas.microsoft.com/office/drawing/2014/main" id="{7CA6C490-B2A5-0BE7-0B64-91F8B206FAC2}"/>
                </a:ext>
              </a:extLst>
            </p:cNvPr>
            <p:cNvPicPr>
              <a:picLocks noChangeAspect="1"/>
            </p:cNvPicPr>
            <p:nvPr/>
          </p:nvPicPr>
          <p:blipFill>
            <a:blip r:embed="rId6">
              <a:extLst>
                <a:ext uri="{28A0092B-C50C-407E-A947-70E740481C1C}">
                  <a14:useLocalDpi xmlns:a14="http://schemas.microsoft.com/office/drawing/2010/main" val="0"/>
                </a:ext>
              </a:extLst>
            </a:blip>
            <a:srcRect l="64542"/>
            <a:stretch>
              <a:fillRect/>
            </a:stretch>
          </p:blipFill>
          <p:spPr bwMode="auto">
            <a:xfrm>
              <a:off x="4224268" y="5305816"/>
              <a:ext cx="1274403" cy="1272385"/>
            </a:xfrm>
            <a:prstGeom prst="rect">
              <a:avLst/>
            </a:prstGeom>
            <a:noFill/>
          </p:spPr>
        </p:pic>
        <p:pic>
          <p:nvPicPr>
            <p:cNvPr id="23" name="Picture 22" descr="A close-up of a table&#10;&#10;Description automatically generated">
              <a:extLst>
                <a:ext uri="{FF2B5EF4-FFF2-40B4-BE49-F238E27FC236}">
                  <a16:creationId xmlns:a16="http://schemas.microsoft.com/office/drawing/2014/main" id="{F3DB857C-7E43-EFFC-72AB-72051E77C0C3}"/>
                </a:ext>
              </a:extLst>
            </p:cNvPr>
            <p:cNvPicPr>
              <a:picLocks noChangeAspect="1"/>
            </p:cNvPicPr>
            <p:nvPr/>
          </p:nvPicPr>
          <p:blipFill>
            <a:blip r:embed="rId7" cstate="print">
              <a:extLst>
                <a:ext uri="{28A0092B-C50C-407E-A947-70E740481C1C}">
                  <a14:useLocalDpi xmlns:a14="http://schemas.microsoft.com/office/drawing/2010/main" val="0"/>
                </a:ext>
              </a:extLst>
            </a:blip>
            <a:srcRect l="53369" r="14946"/>
            <a:stretch>
              <a:fillRect/>
            </a:stretch>
          </p:blipFill>
          <p:spPr bwMode="auto">
            <a:xfrm>
              <a:off x="5567291" y="5305816"/>
              <a:ext cx="1359054" cy="1270800"/>
            </a:xfrm>
            <a:prstGeom prst="rect">
              <a:avLst/>
            </a:prstGeom>
            <a:noFill/>
          </p:spPr>
        </p:pic>
        <p:pic>
          <p:nvPicPr>
            <p:cNvPr id="24" name="Picture 23" descr="A close up of a circle&#10;&#10;AI-generated content may be incorrect.">
              <a:extLst>
                <a:ext uri="{FF2B5EF4-FFF2-40B4-BE49-F238E27FC236}">
                  <a16:creationId xmlns:a16="http://schemas.microsoft.com/office/drawing/2014/main" id="{CD84BE69-54C4-BF3D-2825-9080C581B44B}"/>
                </a:ext>
              </a:extLst>
            </p:cNvPr>
            <p:cNvPicPr>
              <a:picLocks noChangeAspect="1"/>
            </p:cNvPicPr>
            <p:nvPr/>
          </p:nvPicPr>
          <p:blipFill>
            <a:blip r:embed="rId8">
              <a:extLst>
                <a:ext uri="{28A0092B-C50C-407E-A947-70E740481C1C}">
                  <a14:useLocalDpi xmlns:a14="http://schemas.microsoft.com/office/drawing/2010/main" val="0"/>
                </a:ext>
              </a:extLst>
            </a:blip>
            <a:srcRect l="9814" t="67975" r="65343" b="2665"/>
            <a:stretch>
              <a:fillRect/>
            </a:stretch>
          </p:blipFill>
          <p:spPr>
            <a:xfrm rot="5400000">
              <a:off x="6787497" y="5513284"/>
              <a:ext cx="1240621" cy="825688"/>
            </a:xfrm>
            <a:prstGeom prst="rect">
              <a:avLst/>
            </a:prstGeom>
          </p:spPr>
        </p:pic>
      </p:grpSp>
      <p:pic>
        <p:nvPicPr>
          <p:cNvPr id="27" name="Picture 26">
            <a:extLst>
              <a:ext uri="{FF2B5EF4-FFF2-40B4-BE49-F238E27FC236}">
                <a16:creationId xmlns:a16="http://schemas.microsoft.com/office/drawing/2014/main" id="{ECB1F8E1-BDFC-AB13-8894-F9E5DB25AFE1}"/>
              </a:ext>
            </a:extLst>
          </p:cNvPr>
          <p:cNvPicPr>
            <a:picLocks noChangeAspect="1"/>
          </p:cNvPicPr>
          <p:nvPr/>
        </p:nvPicPr>
        <p:blipFill>
          <a:blip r:embed="rId9">
            <a:extLst>
              <a:ext uri="{28A0092B-C50C-407E-A947-70E740481C1C}">
                <a14:useLocalDpi xmlns:a14="http://schemas.microsoft.com/office/drawing/2010/main" val="0"/>
              </a:ext>
            </a:extLst>
          </a:blip>
          <a:srcRect l="7392" r="40732" b="10227"/>
          <a:stretch>
            <a:fillRect/>
          </a:stretch>
        </p:blipFill>
        <p:spPr>
          <a:xfrm rot="5400000">
            <a:off x="4429827" y="4215349"/>
            <a:ext cx="1562215" cy="1522483"/>
          </a:xfrm>
          <a:prstGeom prst="rect">
            <a:avLst/>
          </a:prstGeom>
        </p:spPr>
      </p:pic>
      <p:cxnSp>
        <p:nvCxnSpPr>
          <p:cNvPr id="30" name="Straight Arrow Connector 29">
            <a:extLst>
              <a:ext uri="{FF2B5EF4-FFF2-40B4-BE49-F238E27FC236}">
                <a16:creationId xmlns:a16="http://schemas.microsoft.com/office/drawing/2014/main" id="{D515BFC1-1330-38FD-D05F-59FC53F7B466}"/>
              </a:ext>
            </a:extLst>
          </p:cNvPr>
          <p:cNvCxnSpPr>
            <a:cxnSpLocks/>
          </p:cNvCxnSpPr>
          <p:nvPr/>
        </p:nvCxnSpPr>
        <p:spPr>
          <a:xfrm>
            <a:off x="8672618" y="4954882"/>
            <a:ext cx="450850" cy="0"/>
          </a:xfrm>
          <a:prstGeom prst="straightConnector1">
            <a:avLst/>
          </a:prstGeom>
          <a:ln w="57150">
            <a:solidFill>
              <a:srgbClr val="00B0F0"/>
            </a:solidFill>
            <a:tailEnd type="triangle"/>
          </a:ln>
        </p:spPr>
        <p:style>
          <a:lnRef idx="2">
            <a:schemeClr val="accent1"/>
          </a:lnRef>
          <a:fillRef idx="0">
            <a:schemeClr val="accent1"/>
          </a:fillRef>
          <a:effectRef idx="1">
            <a:schemeClr val="accent1"/>
          </a:effectRef>
          <a:fontRef idx="minor">
            <a:schemeClr val="tx1"/>
          </a:fontRef>
        </p:style>
      </p:cxnSp>
      <p:pic>
        <p:nvPicPr>
          <p:cNvPr id="32" name="Picture 31" descr="A close-up of a device&#10;&#10;AI-generated content may be incorrect.">
            <a:extLst>
              <a:ext uri="{FF2B5EF4-FFF2-40B4-BE49-F238E27FC236}">
                <a16:creationId xmlns:a16="http://schemas.microsoft.com/office/drawing/2014/main" id="{5477B6C5-34A0-ACD1-CDC0-28EDD1AC07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0902" y="4230720"/>
            <a:ext cx="1837892" cy="1526978"/>
          </a:xfrm>
          <a:prstGeom prst="rect">
            <a:avLst/>
          </a:prstGeom>
        </p:spPr>
      </p:pic>
      <p:pic>
        <p:nvPicPr>
          <p:cNvPr id="5" name="Picture 4" descr="Enhancing diplomatic engagement: CTBTO's seminar on the Treaty and its  mission | CTBTO">
            <a:extLst>
              <a:ext uri="{FF2B5EF4-FFF2-40B4-BE49-F238E27FC236}">
                <a16:creationId xmlns:a16="http://schemas.microsoft.com/office/drawing/2014/main" id="{6FD3F4E7-5B25-311E-1990-29D8B4F80C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597" y="3111501"/>
            <a:ext cx="3374239" cy="224949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31F91CA4-5844-729F-5A16-2028868E7838}"/>
              </a:ext>
            </a:extLst>
          </p:cNvPr>
          <p:cNvCxnSpPr>
            <a:cxnSpLocks/>
          </p:cNvCxnSpPr>
          <p:nvPr/>
        </p:nvCxnSpPr>
        <p:spPr>
          <a:xfrm flipV="1">
            <a:off x="3758836" y="2324100"/>
            <a:ext cx="1079864" cy="563507"/>
          </a:xfrm>
          <a:prstGeom prst="straightConnector1">
            <a:avLst/>
          </a:prstGeom>
          <a:ln w="57150">
            <a:solidFill>
              <a:srgbClr val="00B0F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Keynote Template_CLEAN_250627_FINAL" id="{788ECEE1-60D1-4A80-9F6A-B61789CC13A0}" vid="{B8A6647F-63A3-428F-BE81-8EC444187F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50E6E47DDA7C499EE6C59E1D9987CB" ma:contentTypeVersion="5" ma:contentTypeDescription="Create a new document." ma:contentTypeScope="" ma:versionID="ed843c25983f2333882ba910602b65bf">
  <xsd:schema xmlns:xsd="http://www.w3.org/2001/XMLSchema" xmlns:xs="http://www.w3.org/2001/XMLSchema" xmlns:p="http://schemas.microsoft.com/office/2006/metadata/properties" xmlns:ns2="5efea13b-0bea-428c-a6db-bcb01ead7718" targetNamespace="http://schemas.microsoft.com/office/2006/metadata/properties" ma:root="true" ma:fieldsID="6ccd76436c53ee59aae89a672c5ffb28" ns2:_="">
    <xsd:import namespace="5efea13b-0bea-428c-a6db-bcb01ead77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ea13b-0bea-428c-a6db-bcb01ead77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979E44-E35C-48F7-ACC3-CD0066221A7E}">
  <ds:schemaRefs>
    <ds:schemaRef ds:uri="http://schemas.microsoft.com/sharepoint/v3/contenttype/forms"/>
  </ds:schemaRefs>
</ds:datastoreItem>
</file>

<file path=customXml/itemProps2.xml><?xml version="1.0" encoding="utf-8"?>
<ds:datastoreItem xmlns:ds="http://schemas.openxmlformats.org/officeDocument/2006/customXml" ds:itemID="{A6AD08B2-004A-494E-B8E4-09C353A66B73}">
  <ds:schemaRefs>
    <ds:schemaRef ds:uri="5efea13b-0bea-428c-a6db-bcb01ead7718"/>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EFEE674-391C-4702-A07B-B91B550793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fea13b-0bea-428c-a6db-bcb01ead77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SnT2025_Panelists Template_250806</Template>
  <TotalTime>4</TotalTime>
  <Words>268</Words>
  <Application>Microsoft Office PowerPoint</Application>
  <PresentationFormat>Widescreen</PresentationFormat>
  <Paragraphs>26</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Open Sans</vt:lpstr>
      <vt:lpstr>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GAYA PIQUE Luis</dc:creator>
  <cp:lastModifiedBy>TIPKA Anne</cp:lastModifiedBy>
  <cp:revision>2</cp:revision>
  <dcterms:created xsi:type="dcterms:W3CDTF">2025-08-06T09:39:57Z</dcterms:created>
  <dcterms:modified xsi:type="dcterms:W3CDTF">2025-09-09T09:26:12Z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0x0101008950E6E47DDA7C499EE6C59E1D9987CB</vt:lpwstr>
  </property>
  <property fmtid="{D5CDD505-2E9C-101B-9397-08002B2CF9AE}" pid="3" name="MediaServiceImageTags">
    <vt:lpwstr/>
  </property>
  <property fmtid="{D5CDD505-2E9C-101B-9397-08002B2CF9AE}" pid="4" name="Order">
    <vt:r8>1500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