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9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887" autoAdjust="0"/>
  </p:normalViewPr>
  <p:slideViewPr>
    <p:cSldViewPr snapToGrid="0">
      <p:cViewPr varScale="1">
        <p:scale>
          <a:sx n="73" d="100"/>
          <a:sy n="73" d="100"/>
        </p:scale>
        <p:origin x="95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5D29BD1-D732-40FA-B495-C92682EE841B}" type="datetimeFigureOut">
              <a:rPr lang="en-US" smtClean="0"/>
              <a:t>9/2/2025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9E64B2A-2C56-4E2A-B134-9BA44D4B5665}" type="slidenum">
              <a:rPr lang="en-US" smtClean="0"/>
              <a:t>‹#›</a:t>
            </a:fld>
            <a:endParaRPr lang="en-US"/>
          </a:p>
        </p:txBody>
      </p:sp>
    </p:spTree>
    <p:extLst>
      <p:ext uri="{BB962C8B-B14F-4D97-AF65-F5344CB8AC3E}">
        <p14:creationId xmlns:p14="http://schemas.microsoft.com/office/powerpoint/2010/main" val="207217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Arial" panose="020B0604020202020204" pitchFamily="34" charset="0"/>
              <a:buChar char="•"/>
            </a:pPr>
            <a:r>
              <a:rPr lang="en-US" sz="2400" b="1" dirty="0"/>
              <a:t>The Global Tsunami Warning and Mitigation System has 12 Tsunami Service Providers delivering regional services and a network of approximately 400 focal points working and communicating on daily basis. </a:t>
            </a:r>
          </a:p>
          <a:p>
            <a:pPr marL="685800" lvl="1" indent="-228600">
              <a:buFont typeface="Arial" panose="020B0604020202020204" pitchFamily="34" charset="0"/>
              <a:buChar char="•"/>
            </a:pPr>
            <a:r>
              <a:rPr lang="en-US" sz="2400" b="1" dirty="0"/>
              <a:t>Today, 20 years after the 2004 Indian Ocean Tsunami  we can say that we have a mature and sustainable system</a:t>
            </a:r>
          </a:p>
        </p:txBody>
      </p:sp>
      <p:sp>
        <p:nvSpPr>
          <p:cNvPr id="4" name="Slide Number Placeholder 3"/>
          <p:cNvSpPr>
            <a:spLocks noGrp="1"/>
          </p:cNvSpPr>
          <p:nvPr>
            <p:ph type="sldNum" sz="quarter" idx="5"/>
          </p:nvPr>
        </p:nvSpPr>
        <p:spPr/>
        <p:txBody>
          <a:bodyPr/>
          <a:lstStyle/>
          <a:p>
            <a:fld id="{49E64B2A-2C56-4E2A-B134-9BA44D4B5665}" type="slidenum">
              <a:rPr lang="en-US" smtClean="0"/>
              <a:t>1</a:t>
            </a:fld>
            <a:endParaRPr lang="en-US"/>
          </a:p>
        </p:txBody>
      </p:sp>
    </p:spTree>
    <p:extLst>
      <p:ext uri="{BB962C8B-B14F-4D97-AF65-F5344CB8AC3E}">
        <p14:creationId xmlns:p14="http://schemas.microsoft.com/office/powerpoint/2010/main" val="71082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E64B2A-2C56-4E2A-B134-9BA44D4B5665}" type="slidenum">
              <a:rPr lang="en-US" smtClean="0"/>
              <a:t>2</a:t>
            </a:fld>
            <a:endParaRPr lang="en-US"/>
          </a:p>
        </p:txBody>
      </p:sp>
    </p:spTree>
    <p:extLst>
      <p:ext uri="{BB962C8B-B14F-4D97-AF65-F5344CB8AC3E}">
        <p14:creationId xmlns:p14="http://schemas.microsoft.com/office/powerpoint/2010/main" val="1598948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23BF5-46BD-9DBE-1C6D-5A7EFFE9B6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650D1AB6-B744-DD00-7F3C-881D17FD30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188DAAAA-CCFB-F37D-5885-F81545E3B5C4}"/>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5AC9D509-C1CA-C3B8-C628-980205723F7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5B89195-0134-A781-83CE-429363D8399C}"/>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610415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301CDD-443A-9532-4CAE-0358767FEC09}"/>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D2907BCB-80CD-8BC8-CC71-16EDB345F2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B9749D3F-99DF-2D31-5492-9EB5EEA2D5A5}"/>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3EC77142-D02D-2D50-9017-F8A02D16479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E8D10D5-E826-5792-3E41-B740161EA951}"/>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4049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5CC6A66-1B66-5709-BDBF-BCF964A84C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8444BB28-4703-7856-67D9-348FF8245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772E29B9-163A-C1ED-5CAD-611C34F22AEF}"/>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FB3A47E3-8246-AD91-00A8-4636FDF2884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EB1B949-3646-1E8F-42A3-05810003E548}"/>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77126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111B0-06A6-0424-6DDE-6EBB8794BFA5}"/>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489AB170-4014-9B3F-699B-6E6CA4E942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8EA78585-523B-DBF3-0F8D-1668A4F7C5AA}"/>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72E1FE9A-3B2E-11A9-FB00-EF0D7A3E16F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1E7FC6C5-7752-05CE-1DD9-140E254E3E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47178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74DE73-0346-C945-A258-3A9BDC391D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1B81640A-15F9-FF8C-3D79-D2565577E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BEE75B4D-E9C2-C666-487E-F32E37AC58D3}"/>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A028193E-CAC3-B0ED-898B-B51CA005823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CBCBA56-7CAF-0339-452D-8A5BBAC9BAE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62985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C939CE-232B-9D48-0380-28FFD22A1248}"/>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6DD10461-8D1E-457A-FD38-EE00E5AB4F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710F8FAD-FE5B-FA84-775E-1F87A14B6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7659F109-4452-20B7-F773-47A4C059422B}"/>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AD3EFD5D-C147-F2EB-BAE1-464D7E07C15F}"/>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481D551-DC88-DDB1-ABE7-990D12191CE2}"/>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3123472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7F86E-D0A4-E1B5-F5B5-F5D4A8E0F126}"/>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37F0B812-640A-22BA-D135-A299CC1BA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0A911307-A5EC-9EBA-C771-083A7E340D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FB9741BA-19A9-73A9-2CC3-86803F2BD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8B7E4EFA-AC59-9815-CEEB-74434EB7FC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18DD75B4-D404-BA05-0580-B1E9B1237992}"/>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8" name="Fußzeilenplatzhalter 7">
            <a:extLst>
              <a:ext uri="{FF2B5EF4-FFF2-40B4-BE49-F238E27FC236}">
                <a16:creationId xmlns:a16="http://schemas.microsoft.com/office/drawing/2014/main" id="{AA69E446-7EF1-3B6A-F753-206EA396642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FB22566-EAEC-D0D0-8C2C-04229BF93D80}"/>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5980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46807-C92C-8EC9-2121-4FF26D56D47E}"/>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5A679CB-5D50-CDCF-3C32-58C0F7B50351}"/>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4" name="Fußzeilenplatzhalter 3">
            <a:extLst>
              <a:ext uri="{FF2B5EF4-FFF2-40B4-BE49-F238E27FC236}">
                <a16:creationId xmlns:a16="http://schemas.microsoft.com/office/drawing/2014/main" id="{78F6C1F5-5C85-ED8A-A819-36DB929F191A}"/>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9A8EE343-CD2C-E51E-59DD-2EB5C50D1457}"/>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040883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CFDCC6-79D4-40CF-8922-94D0913D743C}"/>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3" name="Fußzeilenplatzhalter 2">
            <a:extLst>
              <a:ext uri="{FF2B5EF4-FFF2-40B4-BE49-F238E27FC236}">
                <a16:creationId xmlns:a16="http://schemas.microsoft.com/office/drawing/2014/main" id="{2A809B21-F7A8-0AE5-59F4-34208F942B1B}"/>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CA8E158-1BE1-D01D-DA65-1557D377B874}"/>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64203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3D3A5-889B-3DCB-41B7-6F7F5E22C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539CCB88-A8C5-8CB8-B235-14AFD0E7E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85DB5310-7442-DC81-2A8A-9C83BE6B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21EF56B-8DB6-6FE6-DCC5-8397E1E1CEB1}"/>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ADA63746-6A27-D8F8-7970-89B13014636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CE8C240-6B0B-B6CE-7C09-9BF0EE913ACB}"/>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186418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7EBF6-3D41-A9E3-6EEC-CB6C98FAE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D0EF12A5-DDF7-27FF-D368-B9A8B8155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9E0D5EEC-B584-6A8F-6E2E-3BFE5DDE8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A85B7841-554A-45D4-3D6E-0E0423E97C08}"/>
              </a:ext>
            </a:extLst>
          </p:cNvPr>
          <p:cNvSpPr>
            <a:spLocks noGrp="1"/>
          </p:cNvSpPr>
          <p:nvPr>
            <p:ph type="dt" sz="half" idx="10"/>
          </p:nvPr>
        </p:nvSpPr>
        <p:spPr/>
        <p:txBody>
          <a:bodyPr/>
          <a:lstStyle/>
          <a:p>
            <a:fld id="{5765E5E8-FBB2-4D35-9F84-1E9D6EC9AF06}" type="datetimeFigureOut">
              <a:rPr lang="de-AT" smtClean="0"/>
              <a:t>02.09.2025</a:t>
            </a:fld>
            <a:endParaRPr lang="de-AT"/>
          </a:p>
        </p:txBody>
      </p:sp>
      <p:sp>
        <p:nvSpPr>
          <p:cNvPr id="6" name="Fußzeilenplatzhalter 5">
            <a:extLst>
              <a:ext uri="{FF2B5EF4-FFF2-40B4-BE49-F238E27FC236}">
                <a16:creationId xmlns:a16="http://schemas.microsoft.com/office/drawing/2014/main" id="{4B5451FA-34C2-7DAD-F29B-B7637B54C0D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C857089-400A-B9FF-1C18-2506707CDC0E}"/>
              </a:ext>
            </a:extLst>
          </p:cNvPr>
          <p:cNvSpPr>
            <a:spLocks noGrp="1"/>
          </p:cNvSpPr>
          <p:nvPr>
            <p:ph type="sldNum" sz="quarter" idx="12"/>
          </p:nvPr>
        </p:nvSpPr>
        <p:spPr/>
        <p:txBody>
          <a:bodyPr/>
          <a:lstStyle/>
          <a:p>
            <a:fld id="{23928093-0A89-44A1-BDAC-16FA4369D984}" type="slidenum">
              <a:rPr lang="de-AT" smtClean="0"/>
              <a:t>‹#›</a:t>
            </a:fld>
            <a:endParaRPr lang="de-AT"/>
          </a:p>
        </p:txBody>
      </p:sp>
    </p:spTree>
    <p:extLst>
      <p:ext uri="{BB962C8B-B14F-4D97-AF65-F5344CB8AC3E}">
        <p14:creationId xmlns:p14="http://schemas.microsoft.com/office/powerpoint/2010/main" val="2254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1FB6B71-BED9-9ED3-CFE3-38F771B1B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E2A3BE1-6255-C93F-6150-CB1D41CE8E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875E424F-E755-B117-6853-939E60BCCD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65E5E8-FBB2-4D35-9F84-1E9D6EC9AF06}" type="datetimeFigureOut">
              <a:rPr lang="de-AT" smtClean="0"/>
              <a:t>02.09.2025</a:t>
            </a:fld>
            <a:endParaRPr lang="de-AT"/>
          </a:p>
        </p:txBody>
      </p:sp>
      <p:sp>
        <p:nvSpPr>
          <p:cNvPr id="5" name="Fußzeilenplatzhalter 4">
            <a:extLst>
              <a:ext uri="{FF2B5EF4-FFF2-40B4-BE49-F238E27FC236}">
                <a16:creationId xmlns:a16="http://schemas.microsoft.com/office/drawing/2014/main" id="{B46D9248-831B-6DE5-F510-642AEA42F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81E51F6C-30A3-F9B5-6DFC-1D9FDC76A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28093-0A89-44A1-BDAC-16FA4369D984}" type="slidenum">
              <a:rPr lang="de-AT" smtClean="0"/>
              <a:t>‹#›</a:t>
            </a:fld>
            <a:endParaRPr lang="de-AT"/>
          </a:p>
        </p:txBody>
      </p:sp>
    </p:spTree>
    <p:extLst>
      <p:ext uri="{BB962C8B-B14F-4D97-AF65-F5344CB8AC3E}">
        <p14:creationId xmlns:p14="http://schemas.microsoft.com/office/powerpoint/2010/main" val="300636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62287-54F7-998F-CC0B-FE9D3C91E20C}"/>
            </a:ext>
          </a:extLst>
        </p:cNvPr>
        <p:cNvGrpSpPr/>
        <p:nvPr/>
      </p:nvGrpSpPr>
      <p:grpSpPr>
        <a:xfrm>
          <a:off x="0" y="0"/>
          <a:ext cx="0" cy="0"/>
          <a:chOff x="0" y="0"/>
          <a:chExt cx="0" cy="0"/>
        </a:xfrm>
      </p:grpSpPr>
      <p:sp>
        <p:nvSpPr>
          <p:cNvPr id="9" name="Textfeld 8">
            <a:extLst>
              <a:ext uri="{FF2B5EF4-FFF2-40B4-BE49-F238E27FC236}">
                <a16:creationId xmlns:a16="http://schemas.microsoft.com/office/drawing/2014/main" id="{5781AD3F-1D44-482E-980E-4838FE8D3990}"/>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B056F65-05B3-3C40-195A-A28B3C75FC79}"/>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The impact of extreme conditions on the CTBT monitoring</a:t>
            </a:r>
          </a:p>
        </p:txBody>
      </p:sp>
      <p:sp>
        <p:nvSpPr>
          <p:cNvPr id="11" name="TextBox 3">
            <a:extLst>
              <a:ext uri="{FF2B5EF4-FFF2-40B4-BE49-F238E27FC236}">
                <a16:creationId xmlns:a16="http://schemas.microsoft.com/office/drawing/2014/main" id="{301A5055-9D8A-53D6-B9D9-BB554DFC5EE3}"/>
              </a:ext>
            </a:extLst>
          </p:cNvPr>
          <p:cNvSpPr txBox="1"/>
          <p:nvPr/>
        </p:nvSpPr>
        <p:spPr>
          <a:xfrm>
            <a:off x="3770958" y="662560"/>
            <a:ext cx="7620941" cy="492442"/>
          </a:xfrm>
          <a:prstGeom prst="rect">
            <a:avLst/>
          </a:prstGeom>
          <a:noFill/>
        </p:spPr>
        <p:txBody>
          <a:bodyPr wrap="square" lIns="0" tIns="0" rIns="0" bIns="0" rtlCol="0" anchor="t">
            <a:noAutofit/>
          </a:bodyPr>
          <a:lstStyle/>
          <a:p>
            <a:r>
              <a:rPr lang="en-GB" sz="1400" b="1" dirty="0">
                <a:solidFill>
                  <a:srgbClr val="1A3A64"/>
                </a:solidFill>
                <a:latin typeface="Arial" panose="020B0604020202020204" pitchFamily="34" charset="0"/>
                <a:cs typeface="Arial" panose="020B0604020202020204" pitchFamily="34" charset="0"/>
              </a:rPr>
              <a:t>Bernardo Alonso Aliaga Rossel </a:t>
            </a:r>
          </a:p>
          <a:p>
            <a:r>
              <a:rPr lang="en-GB" sz="1400" b="1" dirty="0">
                <a:solidFill>
                  <a:srgbClr val="1A3A64"/>
                </a:solidFill>
                <a:latin typeface="Arial" panose="020B0604020202020204" pitchFamily="34" charset="0"/>
                <a:cs typeface="Arial" panose="020B0604020202020204" pitchFamily="34" charset="0"/>
              </a:rPr>
              <a:t>UNESCO Intergovernmental Oceanographic Commission – Head Tsunami Resilience Section</a:t>
            </a:r>
          </a:p>
        </p:txBody>
      </p:sp>
      <p:sp>
        <p:nvSpPr>
          <p:cNvPr id="12" name="TextBox 3">
            <a:extLst>
              <a:ext uri="{FF2B5EF4-FFF2-40B4-BE49-F238E27FC236}">
                <a16:creationId xmlns:a16="http://schemas.microsoft.com/office/drawing/2014/main" id="{EE1491C4-19AD-428F-D8A5-BB6E02CC5151}"/>
              </a:ext>
            </a:extLst>
          </p:cNvPr>
          <p:cNvSpPr txBox="1"/>
          <p:nvPr/>
        </p:nvSpPr>
        <p:spPr>
          <a:xfrm>
            <a:off x="127556" y="6488668"/>
            <a:ext cx="3830216"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p:txBody>
      </p:sp>
      <p:sp>
        <p:nvSpPr>
          <p:cNvPr id="7" name="Title 1">
            <a:extLst>
              <a:ext uri="{FF2B5EF4-FFF2-40B4-BE49-F238E27FC236}">
                <a16:creationId xmlns:a16="http://schemas.microsoft.com/office/drawing/2014/main" id="{7412C9C8-9864-3F23-2152-F50F9B2FCBBB}"/>
              </a:ext>
            </a:extLst>
          </p:cNvPr>
          <p:cNvSpPr txBox="1">
            <a:spLocks/>
          </p:cNvSpPr>
          <p:nvPr/>
        </p:nvSpPr>
        <p:spPr>
          <a:xfrm>
            <a:off x="11448159" y="356128"/>
            <a:ext cx="701041" cy="43088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chemeClr val="bg1"/>
                </a:solidFill>
                <a:highlight>
                  <a:srgbClr val="BCCBD9"/>
                </a:highlight>
                <a:latin typeface="Arial" panose="020B0604020202020204" pitchFamily="34" charset="0"/>
                <a:cs typeface="Arial" panose="020B0604020202020204" pitchFamily="34" charset="0"/>
              </a:rPr>
              <a:t>Pa04 </a:t>
            </a:r>
          </a:p>
        </p:txBody>
      </p:sp>
      <p:sp>
        <p:nvSpPr>
          <p:cNvPr id="2" name="TextBox 1">
            <a:extLst>
              <a:ext uri="{FF2B5EF4-FFF2-40B4-BE49-F238E27FC236}">
                <a16:creationId xmlns:a16="http://schemas.microsoft.com/office/drawing/2014/main" id="{9508C655-C0B2-5BA3-134E-4C551AC2D506}"/>
              </a:ext>
            </a:extLst>
          </p:cNvPr>
          <p:cNvSpPr txBox="1"/>
          <p:nvPr/>
        </p:nvSpPr>
        <p:spPr>
          <a:xfrm>
            <a:off x="11035777" y="107950"/>
            <a:ext cx="1156223" cy="430887"/>
          </a:xfrm>
          <a:prstGeom prst="rect">
            <a:avLst/>
          </a:prstGeom>
          <a:noFill/>
        </p:spPr>
        <p:txBody>
          <a:bodyPr wrap="square" rtlCol="0">
            <a:spAutoFit/>
          </a:bodyPr>
          <a:lstStyle/>
          <a:p>
            <a:r>
              <a:rPr lang="en-US" sz="2200" spc="90" dirty="0">
                <a:solidFill>
                  <a:schemeClr val="bg1"/>
                </a:solidFill>
                <a:latin typeface="Open Sans" pitchFamily="2" charset="0"/>
                <a:ea typeface="Open Sans" pitchFamily="2" charset="0"/>
                <a:cs typeface="Open Sans" pitchFamily="2" charset="0"/>
              </a:rPr>
              <a:t>PANEL</a:t>
            </a:r>
          </a:p>
        </p:txBody>
      </p:sp>
      <p:grpSp>
        <p:nvGrpSpPr>
          <p:cNvPr id="18" name="Group 17">
            <a:extLst>
              <a:ext uri="{FF2B5EF4-FFF2-40B4-BE49-F238E27FC236}">
                <a16:creationId xmlns:a16="http://schemas.microsoft.com/office/drawing/2014/main" id="{14EDDC96-4513-7CA7-39FB-09EEC8769CA6}"/>
              </a:ext>
            </a:extLst>
          </p:cNvPr>
          <p:cNvGrpSpPr/>
          <p:nvPr/>
        </p:nvGrpSpPr>
        <p:grpSpPr>
          <a:xfrm>
            <a:off x="0" y="673101"/>
            <a:ext cx="3493224" cy="2439495"/>
            <a:chOff x="0" y="673101"/>
            <a:chExt cx="3493224" cy="2439495"/>
          </a:xfrm>
        </p:grpSpPr>
        <p:pic>
          <p:nvPicPr>
            <p:cNvPr id="8" name="Grafik 1" descr="Ein Bild, das Text, Screenshot, Brief, Briefumschlag enthält.&#10;&#10;KI-generierte Inhalte können fehlerhaft sein.">
              <a:extLst>
                <a:ext uri="{FF2B5EF4-FFF2-40B4-BE49-F238E27FC236}">
                  <a16:creationId xmlns:a16="http://schemas.microsoft.com/office/drawing/2014/main" id="{882ACC32-1E80-509E-E7E5-F32F1528C6BB}"/>
                </a:ext>
              </a:extLst>
            </p:cNvPr>
            <p:cNvPicPr>
              <a:picLocks noChangeAspect="1"/>
            </p:cNvPicPr>
            <p:nvPr/>
          </p:nvPicPr>
          <p:blipFill>
            <a:blip r:embed="rId3">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3" name="Grafik 10" descr="Ein Bild, das Text, Screenshot, Brief, Briefumschlag enthält.&#10;&#10;KI-generierte Inhalte können fehlerhaft sein.">
              <a:extLst>
                <a:ext uri="{FF2B5EF4-FFF2-40B4-BE49-F238E27FC236}">
                  <a16:creationId xmlns:a16="http://schemas.microsoft.com/office/drawing/2014/main" id="{F5879643-B7F5-5AD8-B283-5315F5B944B5}"/>
                </a:ext>
              </a:extLst>
            </p:cNvPr>
            <p:cNvPicPr>
              <a:picLocks noChangeAspect="1"/>
            </p:cNvPicPr>
            <p:nvPr/>
          </p:nvPicPr>
          <p:blipFill>
            <a:blip r:embed="rId3">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5" name="Grafik 13" descr="Ein Bild, das Text, Screenshot, Brief, Briefumschlag enthält.&#10;&#10;KI-generierte Inhalte können fehlerhaft sein.">
              <a:extLst>
                <a:ext uri="{FF2B5EF4-FFF2-40B4-BE49-F238E27FC236}">
                  <a16:creationId xmlns:a16="http://schemas.microsoft.com/office/drawing/2014/main" id="{8574AF30-B4F3-940C-12CE-E94E7F744E82}"/>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6" name="Grafik 14" descr="Ein Bild, das Text, Screenshot, Brief, Briefumschlag enthält.&#10;&#10;KI-generierte Inhalte können fehlerhaft sein.">
              <a:extLst>
                <a:ext uri="{FF2B5EF4-FFF2-40B4-BE49-F238E27FC236}">
                  <a16:creationId xmlns:a16="http://schemas.microsoft.com/office/drawing/2014/main" id="{9E96C919-D7AF-D180-D2F8-3633D6BA2BA3}"/>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7" name="Grafik 15" descr="Ein Bild, das Text, Screenshot, Brief, Briefumschlag enthält.&#10;&#10;KI-generierte Inhalte können fehlerhaft sein.">
              <a:extLst>
                <a:ext uri="{FF2B5EF4-FFF2-40B4-BE49-F238E27FC236}">
                  <a16:creationId xmlns:a16="http://schemas.microsoft.com/office/drawing/2014/main" id="{3B4A6CA0-7619-C66D-69D2-0AC975EAC9C5}"/>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grpSp>
      <p:pic>
        <p:nvPicPr>
          <p:cNvPr id="4" name="Picture 3">
            <a:extLst>
              <a:ext uri="{FF2B5EF4-FFF2-40B4-BE49-F238E27FC236}">
                <a16:creationId xmlns:a16="http://schemas.microsoft.com/office/drawing/2014/main" id="{68B5FE99-3377-BFE7-53D8-791B6228C24D}"/>
              </a:ext>
            </a:extLst>
          </p:cNvPr>
          <p:cNvPicPr>
            <a:picLocks noChangeAspect="1"/>
          </p:cNvPicPr>
          <p:nvPr/>
        </p:nvPicPr>
        <p:blipFill>
          <a:blip r:embed="rId4"/>
          <a:stretch>
            <a:fillRect/>
          </a:stretch>
        </p:blipFill>
        <p:spPr>
          <a:xfrm>
            <a:off x="11395074" y="6131834"/>
            <a:ext cx="657817" cy="618215"/>
          </a:xfrm>
          <a:prstGeom prst="rect">
            <a:avLst/>
          </a:prstGeom>
        </p:spPr>
      </p:pic>
      <p:pic>
        <p:nvPicPr>
          <p:cNvPr id="3" name="Picture 2">
            <a:extLst>
              <a:ext uri="{FF2B5EF4-FFF2-40B4-BE49-F238E27FC236}">
                <a16:creationId xmlns:a16="http://schemas.microsoft.com/office/drawing/2014/main" id="{7EFF424C-192E-1D3E-A461-303A8DA47781}"/>
              </a:ext>
            </a:extLst>
          </p:cNvPr>
          <p:cNvPicPr>
            <a:picLocks noChangeAspect="1"/>
          </p:cNvPicPr>
          <p:nvPr/>
        </p:nvPicPr>
        <p:blipFill>
          <a:blip r:embed="rId5"/>
          <a:stretch>
            <a:fillRect/>
          </a:stretch>
        </p:blipFill>
        <p:spPr>
          <a:xfrm>
            <a:off x="1590387" y="1134977"/>
            <a:ext cx="9515727" cy="5352596"/>
          </a:xfrm>
          <a:prstGeom prst="rect">
            <a:avLst/>
          </a:prstGeom>
        </p:spPr>
      </p:pic>
    </p:spTree>
    <p:extLst>
      <p:ext uri="{BB962C8B-B14F-4D97-AF65-F5344CB8AC3E}">
        <p14:creationId xmlns:p14="http://schemas.microsoft.com/office/powerpoint/2010/main" val="440969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F0D81D15-4E58-D3BB-CEFC-C87AF5F6832B}"/>
              </a:ext>
            </a:extLst>
          </p:cNvPr>
          <p:cNvSpPr txBox="1"/>
          <p:nvPr/>
        </p:nvSpPr>
        <p:spPr>
          <a:xfrm>
            <a:off x="3632479" y="829547"/>
            <a:ext cx="8281933" cy="5881599"/>
          </a:xfrm>
          <a:prstGeom prst="rect">
            <a:avLst/>
          </a:prstGeom>
          <a:noFill/>
        </p:spPr>
        <p:txBody>
          <a:bodyPr wrap="square" lIns="0" tIns="0" rIns="0" bIns="0">
            <a:noAutofit/>
          </a:bodyPr>
          <a:lstStyle>
            <a:defPPr>
              <a:defRPr lang="de-DE"/>
            </a:defPPr>
            <a:lvl1pPr algn="just">
              <a:defRPr sz="2000" b="0" i="0">
                <a:effectLst/>
                <a:latin typeface="Arial" panose="020B0604020202020204" pitchFamily="34" charset="0"/>
                <a:cs typeface="Arial" panose="020B0604020202020204" pitchFamily="34" charset="0"/>
              </a:defRPr>
            </a:lvl1pPr>
          </a:lstStyle>
          <a:p>
            <a:pPr marL="285750" indent="-285750" algn="l">
              <a:lnSpc>
                <a:spcPct val="150000"/>
              </a:lnSpc>
              <a:buClr>
                <a:srgbClr val="1A3A64"/>
              </a:buClr>
              <a:buFont typeface="Wingdings" pitchFamily="2" charset="2"/>
              <a:buChar char="v"/>
            </a:pPr>
            <a:r>
              <a:rPr lang="en-GB" sz="1900" b="1" dirty="0">
                <a:solidFill>
                  <a:srgbClr val="1A3A64"/>
                </a:solidFill>
              </a:rPr>
              <a:t>IMS seismic data (primary/auxiliary) has proven to be essential to the Global Tsunami Early Warning and Mitigation System).</a:t>
            </a:r>
          </a:p>
          <a:p>
            <a:pPr marL="285750" indent="-285750" algn="l">
              <a:lnSpc>
                <a:spcPct val="150000"/>
              </a:lnSpc>
              <a:buClr>
                <a:srgbClr val="1A3A64"/>
              </a:buClr>
              <a:buFont typeface="Wingdings" pitchFamily="2" charset="2"/>
              <a:buChar char="v"/>
            </a:pPr>
            <a:r>
              <a:rPr lang="en-GB" sz="1900" b="1" dirty="0">
                <a:solidFill>
                  <a:srgbClr val="1A3A64"/>
                </a:solidFill>
              </a:rPr>
              <a:t>We are building the case to go one step beyond with the current testing phase of real time global assessment of tsunami risk using acoustic waves (check Session P1.4  on Thursday 11 September at 10:00).</a:t>
            </a:r>
          </a:p>
          <a:p>
            <a:pPr marL="285750" indent="-285750" algn="l">
              <a:lnSpc>
                <a:spcPct val="150000"/>
              </a:lnSpc>
              <a:buClr>
                <a:srgbClr val="1A3A64"/>
              </a:buClr>
              <a:buFont typeface="Wingdings" pitchFamily="2" charset="2"/>
              <a:buChar char="v"/>
            </a:pPr>
            <a:r>
              <a:rPr lang="en-GB" sz="1900" b="1" dirty="0">
                <a:solidFill>
                  <a:srgbClr val="1A3A64"/>
                </a:solidFill>
              </a:rPr>
              <a:t>National Tsunami Warning </a:t>
            </a:r>
            <a:r>
              <a:rPr lang="en-GB" sz="1900" b="1" dirty="0" err="1">
                <a:solidFill>
                  <a:srgbClr val="1A3A64"/>
                </a:solidFill>
              </a:rPr>
              <a:t>Centers</a:t>
            </a:r>
            <a:r>
              <a:rPr lang="en-GB" sz="1900" b="1" dirty="0">
                <a:solidFill>
                  <a:srgbClr val="1A3A64"/>
                </a:solidFill>
              </a:rPr>
              <a:t> (NTWCs) and (Regional) Tsunami Service Providers (TSPs) could access seismic, hydroacoustic and infrasound data under the current CTBTO-UNESCO Agreement.</a:t>
            </a:r>
          </a:p>
          <a:p>
            <a:pPr marL="285750" indent="-285750" algn="l">
              <a:lnSpc>
                <a:spcPct val="150000"/>
              </a:lnSpc>
              <a:buClr>
                <a:srgbClr val="1A3A64"/>
              </a:buClr>
              <a:buFont typeface="Wingdings" pitchFamily="2" charset="2"/>
              <a:buChar char="v"/>
            </a:pPr>
            <a:r>
              <a:rPr lang="en-GB" sz="1900" b="1" dirty="0">
                <a:solidFill>
                  <a:srgbClr val="1A3A64"/>
                </a:solidFill>
              </a:rPr>
              <a:t>2025 marks 15 years of CTBTO-UNESCO Agreement from which 21 NTWCs of 20 CTBTO Member States benefit.</a:t>
            </a:r>
          </a:p>
          <a:p>
            <a:pPr marL="285750" indent="-285750" algn="l">
              <a:lnSpc>
                <a:spcPct val="150000"/>
              </a:lnSpc>
              <a:buClr>
                <a:srgbClr val="1A3A64"/>
              </a:buClr>
              <a:buFont typeface="Wingdings" pitchFamily="2" charset="2"/>
              <a:buChar char="v"/>
            </a:pPr>
            <a:r>
              <a:rPr lang="en-GB" sz="1900" b="1" dirty="0">
                <a:solidFill>
                  <a:srgbClr val="1A3A64"/>
                </a:solidFill>
              </a:rPr>
              <a:t>Ongoing and promising: connect CTBTO and UNESCO-IOC Capacity Building Activities.</a:t>
            </a:r>
          </a:p>
        </p:txBody>
      </p:sp>
      <p:sp>
        <p:nvSpPr>
          <p:cNvPr id="9" name="Textfeld 8">
            <a:extLst>
              <a:ext uri="{FF2B5EF4-FFF2-40B4-BE49-F238E27FC236}">
                <a16:creationId xmlns:a16="http://schemas.microsoft.com/office/drawing/2014/main" id="{D14ABC74-1641-975B-EF30-0E62B6FD7F67}"/>
              </a:ext>
            </a:extLst>
          </p:cNvPr>
          <p:cNvSpPr txBox="1"/>
          <p:nvPr/>
        </p:nvSpPr>
        <p:spPr>
          <a:xfrm>
            <a:off x="8775998" y="-1116236"/>
            <a:ext cx="701040" cy="206277"/>
          </a:xfrm>
          <a:prstGeom prst="rect">
            <a:avLst/>
          </a:prstGeom>
        </p:spPr>
        <p:txBody>
          <a:bodyPr lIns="0" tIns="0" rIns="0" bIns="0" anchor="t" anchorCtr="0">
            <a:normAutofit/>
          </a:bodyPr>
          <a:lstStyle>
            <a:defPPr>
              <a:defRPr lang="de-DE"/>
            </a:defPPr>
            <a:lvl1pPr algn="ctr">
              <a:lnSpc>
                <a:spcPct val="90000"/>
              </a:lnSpc>
              <a:spcBef>
                <a:spcPct val="0"/>
              </a:spcBef>
              <a:buNone/>
              <a:defRPr sz="1050" b="1">
                <a:solidFill>
                  <a:srgbClr val="1B3B65"/>
                </a:solidFill>
                <a:latin typeface="Arial" panose="020B0604020202020204" pitchFamily="34" charset="0"/>
                <a:ea typeface="+mj-ea"/>
                <a:cs typeface="Arial" panose="020B0604020202020204" pitchFamily="34" charset="0"/>
              </a:defRPr>
            </a:lvl1pPr>
          </a:lstStyle>
          <a:p>
            <a:endParaRPr lang="en-GB" noProof="0" dirty="0"/>
          </a:p>
        </p:txBody>
      </p:sp>
      <p:sp>
        <p:nvSpPr>
          <p:cNvPr id="10" name="TextBox 3">
            <a:extLst>
              <a:ext uri="{FF2B5EF4-FFF2-40B4-BE49-F238E27FC236}">
                <a16:creationId xmlns:a16="http://schemas.microsoft.com/office/drawing/2014/main" id="{B5674B9D-3B7F-A194-F633-2F71EE9EA846}"/>
              </a:ext>
            </a:extLst>
          </p:cNvPr>
          <p:cNvSpPr txBox="1"/>
          <p:nvPr/>
        </p:nvSpPr>
        <p:spPr>
          <a:xfrm>
            <a:off x="3759200" y="72094"/>
            <a:ext cx="7632700" cy="492443"/>
          </a:xfrm>
          <a:prstGeom prst="rect">
            <a:avLst/>
          </a:prstGeom>
          <a:noFill/>
        </p:spPr>
        <p:txBody>
          <a:bodyPr wrap="square" lIns="0" tIns="0" rIns="0" bIns="0" rtlCol="0" anchor="ctr">
            <a:normAutofit/>
          </a:bodyPr>
          <a:lstStyle/>
          <a:p>
            <a:r>
              <a:rPr lang="en-GB" sz="1600" b="1" dirty="0">
                <a:solidFill>
                  <a:schemeClr val="bg1"/>
                </a:solidFill>
                <a:latin typeface="Arial" panose="020B0604020202020204" pitchFamily="34" charset="0"/>
                <a:cs typeface="Arial" panose="020B0604020202020204" pitchFamily="34" charset="0"/>
              </a:rPr>
              <a:t>The impact of extreme conditions on the CTBT monitoring</a:t>
            </a:r>
          </a:p>
        </p:txBody>
      </p:sp>
      <p:sp>
        <p:nvSpPr>
          <p:cNvPr id="12" name="TextBox 3">
            <a:extLst>
              <a:ext uri="{FF2B5EF4-FFF2-40B4-BE49-F238E27FC236}">
                <a16:creationId xmlns:a16="http://schemas.microsoft.com/office/drawing/2014/main" id="{AAE1BBC0-4E11-33B9-B306-8D06F835B3AF}"/>
              </a:ext>
            </a:extLst>
          </p:cNvPr>
          <p:cNvSpPr txBox="1"/>
          <p:nvPr/>
        </p:nvSpPr>
        <p:spPr>
          <a:xfrm>
            <a:off x="127556" y="6488668"/>
            <a:ext cx="3830216"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(if any) [Arial Regular/ Font Size 8]</a:t>
            </a:r>
          </a:p>
        </p:txBody>
      </p:sp>
      <p:sp>
        <p:nvSpPr>
          <p:cNvPr id="7" name="Title 1">
            <a:extLst>
              <a:ext uri="{FF2B5EF4-FFF2-40B4-BE49-F238E27FC236}">
                <a16:creationId xmlns:a16="http://schemas.microsoft.com/office/drawing/2014/main" id="{EF07B83F-35D5-992B-C815-D6C18F93562E}"/>
              </a:ext>
            </a:extLst>
          </p:cNvPr>
          <p:cNvSpPr txBox="1">
            <a:spLocks/>
          </p:cNvSpPr>
          <p:nvPr/>
        </p:nvSpPr>
        <p:spPr>
          <a:xfrm>
            <a:off x="11448159" y="356128"/>
            <a:ext cx="701041" cy="43088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chemeClr val="bg1"/>
                </a:solidFill>
                <a:highlight>
                  <a:srgbClr val="BCCBD9"/>
                </a:highlight>
                <a:latin typeface="Arial" panose="020B0604020202020204" pitchFamily="34" charset="0"/>
                <a:cs typeface="Arial" panose="020B0604020202020204" pitchFamily="34" charset="0"/>
              </a:rPr>
              <a:t>Pa04 </a:t>
            </a:r>
          </a:p>
        </p:txBody>
      </p:sp>
      <p:sp>
        <p:nvSpPr>
          <p:cNvPr id="2" name="TextBox 1">
            <a:extLst>
              <a:ext uri="{FF2B5EF4-FFF2-40B4-BE49-F238E27FC236}">
                <a16:creationId xmlns:a16="http://schemas.microsoft.com/office/drawing/2014/main" id="{FBD21A2B-7F0F-7811-D211-FC9525B2787A}"/>
              </a:ext>
            </a:extLst>
          </p:cNvPr>
          <p:cNvSpPr txBox="1"/>
          <p:nvPr/>
        </p:nvSpPr>
        <p:spPr>
          <a:xfrm>
            <a:off x="11035777" y="107950"/>
            <a:ext cx="1156223" cy="430887"/>
          </a:xfrm>
          <a:prstGeom prst="rect">
            <a:avLst/>
          </a:prstGeom>
          <a:noFill/>
        </p:spPr>
        <p:txBody>
          <a:bodyPr wrap="square" rtlCol="0">
            <a:spAutoFit/>
          </a:bodyPr>
          <a:lstStyle/>
          <a:p>
            <a:r>
              <a:rPr lang="en-US" sz="2200" spc="90" dirty="0">
                <a:solidFill>
                  <a:schemeClr val="bg1"/>
                </a:solidFill>
                <a:latin typeface="Open Sans" pitchFamily="2" charset="0"/>
                <a:ea typeface="Open Sans" pitchFamily="2" charset="0"/>
                <a:cs typeface="Open Sans" pitchFamily="2" charset="0"/>
              </a:rPr>
              <a:t>PANEL</a:t>
            </a:r>
          </a:p>
        </p:txBody>
      </p:sp>
      <p:grpSp>
        <p:nvGrpSpPr>
          <p:cNvPr id="18" name="Group 17">
            <a:extLst>
              <a:ext uri="{FF2B5EF4-FFF2-40B4-BE49-F238E27FC236}">
                <a16:creationId xmlns:a16="http://schemas.microsoft.com/office/drawing/2014/main" id="{53D5A016-02C8-8C24-8C07-914C1123C57C}"/>
              </a:ext>
            </a:extLst>
          </p:cNvPr>
          <p:cNvGrpSpPr/>
          <p:nvPr/>
        </p:nvGrpSpPr>
        <p:grpSpPr>
          <a:xfrm>
            <a:off x="0" y="673101"/>
            <a:ext cx="3493224" cy="2439495"/>
            <a:chOff x="0" y="673101"/>
            <a:chExt cx="3493224" cy="2439495"/>
          </a:xfrm>
        </p:grpSpPr>
        <p:pic>
          <p:nvPicPr>
            <p:cNvPr id="8" name="Grafik 1" descr="Ein Bild, das Text, Screenshot, Brief, Briefumschlag enthält.&#10;&#10;KI-generierte Inhalte können fehlerhaft sein.">
              <a:extLst>
                <a:ext uri="{FF2B5EF4-FFF2-40B4-BE49-F238E27FC236}">
                  <a16:creationId xmlns:a16="http://schemas.microsoft.com/office/drawing/2014/main" id="{C1DED525-1839-F390-0F73-DD43C35C6E30}"/>
                </a:ext>
              </a:extLst>
            </p:cNvPr>
            <p:cNvPicPr>
              <a:picLocks noChangeAspect="1"/>
            </p:cNvPicPr>
            <p:nvPr/>
          </p:nvPicPr>
          <p:blipFill>
            <a:blip r:embed="rId3">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3" name="Grafik 10" descr="Ein Bild, das Text, Screenshot, Brief, Briefumschlag enthält.&#10;&#10;KI-generierte Inhalte können fehlerhaft sein.">
              <a:extLst>
                <a:ext uri="{FF2B5EF4-FFF2-40B4-BE49-F238E27FC236}">
                  <a16:creationId xmlns:a16="http://schemas.microsoft.com/office/drawing/2014/main" id="{58EBC1AC-D0CB-18E9-3511-BBCFD363C2EE}"/>
                </a:ext>
              </a:extLst>
            </p:cNvPr>
            <p:cNvPicPr>
              <a:picLocks noChangeAspect="1"/>
            </p:cNvPicPr>
            <p:nvPr/>
          </p:nvPicPr>
          <p:blipFill>
            <a:blip r:embed="rId3">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5" name="Grafik 13" descr="Ein Bild, das Text, Screenshot, Brief, Briefumschlag enthält.&#10;&#10;KI-generierte Inhalte können fehlerhaft sein.">
              <a:extLst>
                <a:ext uri="{FF2B5EF4-FFF2-40B4-BE49-F238E27FC236}">
                  <a16:creationId xmlns:a16="http://schemas.microsoft.com/office/drawing/2014/main" id="{61A2A927-CA59-6035-18E2-04B63160F39B}"/>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6" name="Grafik 14" descr="Ein Bild, das Text, Screenshot, Brief, Briefumschlag enthält.&#10;&#10;KI-generierte Inhalte können fehlerhaft sein.">
              <a:extLst>
                <a:ext uri="{FF2B5EF4-FFF2-40B4-BE49-F238E27FC236}">
                  <a16:creationId xmlns:a16="http://schemas.microsoft.com/office/drawing/2014/main" id="{ADCC56CF-926A-8AEF-909D-63E055AACD9E}"/>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7" name="Grafik 15" descr="Ein Bild, das Text, Screenshot, Brief, Briefumschlag enthält.&#10;&#10;KI-generierte Inhalte können fehlerhaft sein.">
              <a:extLst>
                <a:ext uri="{FF2B5EF4-FFF2-40B4-BE49-F238E27FC236}">
                  <a16:creationId xmlns:a16="http://schemas.microsoft.com/office/drawing/2014/main" id="{3ACA7C92-51A4-0CC8-0311-09E87D59C3E5}"/>
                </a:ext>
              </a:extLst>
            </p:cNvPr>
            <p:cNvPicPr/>
            <p:nvPr/>
          </p:nvPicPr>
          <p:blipFill>
            <a:blip r:embed="rId3">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grpSp>
      <p:pic>
        <p:nvPicPr>
          <p:cNvPr id="4" name="Picture 3">
            <a:extLst>
              <a:ext uri="{FF2B5EF4-FFF2-40B4-BE49-F238E27FC236}">
                <a16:creationId xmlns:a16="http://schemas.microsoft.com/office/drawing/2014/main" id="{9B9CA4FB-FA01-8A51-D3B9-66E3A3F00044}"/>
              </a:ext>
            </a:extLst>
          </p:cNvPr>
          <p:cNvPicPr>
            <a:picLocks noChangeAspect="1"/>
          </p:cNvPicPr>
          <p:nvPr/>
        </p:nvPicPr>
        <p:blipFill>
          <a:blip r:embed="rId4"/>
          <a:stretch>
            <a:fillRect/>
          </a:stretch>
        </p:blipFill>
        <p:spPr>
          <a:xfrm>
            <a:off x="11395074" y="6131834"/>
            <a:ext cx="657817" cy="618215"/>
          </a:xfrm>
          <a:prstGeom prst="rect">
            <a:avLst/>
          </a:prstGeom>
        </p:spPr>
      </p:pic>
      <p:pic>
        <p:nvPicPr>
          <p:cNvPr id="19" name="Picture 18">
            <a:extLst>
              <a:ext uri="{FF2B5EF4-FFF2-40B4-BE49-F238E27FC236}">
                <a16:creationId xmlns:a16="http://schemas.microsoft.com/office/drawing/2014/main" id="{B6EA2796-D1A8-A50D-3908-A3217BF079E5}"/>
              </a:ext>
            </a:extLst>
          </p:cNvPr>
          <p:cNvPicPr>
            <a:picLocks noChangeAspect="1"/>
          </p:cNvPicPr>
          <p:nvPr/>
        </p:nvPicPr>
        <p:blipFill>
          <a:blip r:embed="rId5"/>
          <a:stretch>
            <a:fillRect/>
          </a:stretch>
        </p:blipFill>
        <p:spPr>
          <a:xfrm>
            <a:off x="599576" y="2791839"/>
            <a:ext cx="2902447" cy="4152304"/>
          </a:xfrm>
          <a:prstGeom prst="rect">
            <a:avLst/>
          </a:prstGeom>
        </p:spPr>
      </p:pic>
    </p:spTree>
    <p:extLst>
      <p:ext uri="{BB962C8B-B14F-4D97-AF65-F5344CB8AC3E}">
        <p14:creationId xmlns:p14="http://schemas.microsoft.com/office/powerpoint/2010/main" val="2274845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Keynote Template_CLEAN_250627_FINAL" id="{788ECEE1-60D1-4A80-9F6A-B61789CC13A0}" vid="{B8A6647F-63A3-428F-BE81-8EC444187F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0E6E47DDA7C499EE6C59E1D9987CB" ma:contentTypeVersion="5" ma:contentTypeDescription="Create a new document." ma:contentTypeScope="" ma:versionID="ed843c25983f2333882ba910602b65bf">
  <xsd:schema xmlns:xsd="http://www.w3.org/2001/XMLSchema" xmlns:xs="http://www.w3.org/2001/XMLSchema" xmlns:p="http://schemas.microsoft.com/office/2006/metadata/properties" xmlns:ns2="5efea13b-0bea-428c-a6db-bcb01ead7718" targetNamespace="http://schemas.microsoft.com/office/2006/metadata/properties" ma:root="true" ma:fieldsID="6ccd76436c53ee59aae89a672c5ffb28" ns2:_="">
    <xsd:import namespace="5efea13b-0bea-428c-a6db-bcb01ead77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ea13b-0bea-428c-a6db-bcb01ead77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FA8FF84-7E63-4A33-B55D-FBEBC3A70E08}"/>
</file>

<file path=customXml/itemProps2.xml><?xml version="1.0" encoding="utf-8"?>
<ds:datastoreItem xmlns:ds="http://schemas.openxmlformats.org/officeDocument/2006/customXml" ds:itemID="{1D06F020-EE5B-4497-98E2-7391CEBD3473}"/>
</file>

<file path=customXml/itemProps3.xml><?xml version="1.0" encoding="utf-8"?>
<ds:datastoreItem xmlns:ds="http://schemas.openxmlformats.org/officeDocument/2006/customXml" ds:itemID="{279C64EF-168C-41A3-BFC1-3B465B09683F}"/>
</file>

<file path=docMetadata/LabelInfo.xml><?xml version="1.0" encoding="utf-8"?>
<clbl:labelList xmlns:clbl="http://schemas.microsoft.com/office/2020/mipLabelMetadata">
  <clbl:label id="{beb0b889-53f4-4e3a-9b3f-a04468ed6d76}" enabled="0" method="" siteId="{beb0b889-53f4-4e3a-9b3f-a04468ed6d76}" removed="1"/>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emplate>SnT2025_Panelists Template_250806</Template>
  <TotalTime>433</TotalTime>
  <Words>235</Words>
  <Application>Microsoft Office PowerPoint</Application>
  <PresentationFormat>Widescreen</PresentationFormat>
  <Paragraphs>19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Aptos Display</vt:lpstr>
      <vt:lpstr>Arial</vt:lpstr>
      <vt:lpstr>Open Sans</vt:lpstr>
      <vt:lpstr>Wingdings</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GAYA PIQUE Luis</dc:creator>
  <cp:lastModifiedBy>Aliaga, Bernardo</cp:lastModifiedBy>
  <cp:revision>13</cp:revision>
  <cp:lastPrinted>2025-09-02T15:18:48Z</cp:lastPrinted>
  <dcterms:created xsi:type="dcterms:W3CDTF">2025-08-06T09:39:57Z</dcterms:created>
  <dcterms:modified xsi:type="dcterms:W3CDTF">2025-09-02T15:18:53Z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0x0101008950E6E47DDA7C499EE6C59E1D9987CB</vt:lpwstr>
  </property>
  <property fmtid="{D5CDD505-2E9C-101B-9397-08002B2CF9AE}" pid="3" name="Order">
    <vt:r8>1300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ies>
</file>