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EEEEE4"/>
    <a:srgbClr val="1B3B65"/>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p:scale>
          <a:sx n="98" d="100"/>
          <a:sy n="98" d="100"/>
        </p:scale>
        <p:origin x="-252"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 Monika" userId="3b68d60c-c869-4e55-a1d7-a484fc139185" providerId="ADAL" clId="{1A5AAC24-009C-4EA8-8A23-88E15EF1FFD7}"/>
    <pc:docChg chg="modSld">
      <pc:chgData name="KRYSTA Monika" userId="3b68d60c-c869-4e55-a1d7-a484fc139185" providerId="ADAL" clId="{1A5AAC24-009C-4EA8-8A23-88E15EF1FFD7}" dt="2025-07-01T12:52:42.364" v="258" actId="790"/>
      <pc:docMkLst>
        <pc:docMk/>
      </pc:docMkLst>
      <pc:sldChg chg="modSp mod">
        <pc:chgData name="KRYSTA Monika" userId="3b68d60c-c869-4e55-a1d7-a484fc139185" providerId="ADAL" clId="{1A5AAC24-009C-4EA8-8A23-88E15EF1FFD7}" dt="2025-07-01T12:52:42.364" v="258" actId="790"/>
        <pc:sldMkLst>
          <pc:docMk/>
          <pc:sldMk cId="1115389416" sldId="290"/>
        </pc:sldMkLst>
        <pc:spChg chg="mod">
          <ac:chgData name="KRYSTA Monika" userId="3b68d60c-c869-4e55-a1d7-a484fc139185" providerId="ADAL" clId="{1A5AAC24-009C-4EA8-8A23-88E15EF1FFD7}" dt="2025-07-01T12:52:42.364" v="258" actId="790"/>
          <ac:spMkLst>
            <pc:docMk/>
            <pc:sldMk cId="1115389416" sldId="290"/>
            <ac:spMk id="4" creationId="{B2C432A9-8271-B31C-1FB8-AEE25AC05787}"/>
          </ac:spMkLst>
        </pc:spChg>
      </pc:sldChg>
    </pc:docChg>
  </pc:docChgLst>
  <pc:docChgLst>
    <pc:chgData name="KRYSTA Monika" userId="3b68d60c-c869-4e55-a1d7-a484fc139185" providerId="ADAL" clId="{51C38698-9208-40DE-9D85-6DF19AFC0DF7}"/>
    <pc:docChg chg="custSel modSld">
      <pc:chgData name="KRYSTA Monika" userId="3b68d60c-c869-4e55-a1d7-a484fc139185" providerId="ADAL" clId="{51C38698-9208-40DE-9D85-6DF19AFC0DF7}" dt="2025-06-16T13:11:02.442" v="356"/>
      <pc:docMkLst>
        <pc:docMk/>
      </pc:docMkLst>
      <pc:sldChg chg="modSp mod">
        <pc:chgData name="KRYSTA Monika" userId="3b68d60c-c869-4e55-a1d7-a484fc139185" providerId="ADAL" clId="{51C38698-9208-40DE-9D85-6DF19AFC0DF7}" dt="2025-06-16T13:11:02.442" v="356"/>
        <pc:sldMkLst>
          <pc:docMk/>
          <pc:sldMk cId="2678455944" sldId="289"/>
        </pc:sldMkLst>
        <pc:spChg chg="mod">
          <ac:chgData name="KRYSTA Monika" userId="3b68d60c-c869-4e55-a1d7-a484fc139185" providerId="ADAL" clId="{51C38698-9208-40DE-9D85-6DF19AFC0DF7}" dt="2025-06-16T06:09:34.820" v="47" actId="20577"/>
          <ac:spMkLst>
            <pc:docMk/>
            <pc:sldMk cId="2678455944" sldId="289"/>
            <ac:spMk id="2" creationId="{18A207AD-5FDB-9580-4D2A-3A22F97B5FBF}"/>
          </ac:spMkLst>
        </pc:spChg>
        <pc:spChg chg="mod">
          <ac:chgData name="KRYSTA Monika" userId="3b68d60c-c869-4e55-a1d7-a484fc139185" providerId="ADAL" clId="{51C38698-9208-40DE-9D85-6DF19AFC0DF7}" dt="2025-06-16T13:11:02.442" v="356"/>
          <ac:spMkLst>
            <pc:docMk/>
            <pc:sldMk cId="2678455944" sldId="289"/>
            <ac:spMk id="3" creationId="{8AC015EC-7085-FFC6-ED5E-2B0F1E838440}"/>
          </ac:spMkLst>
        </pc:spChg>
      </pc:sldChg>
      <pc:sldChg chg="modSp mod">
        <pc:chgData name="KRYSTA Monika" userId="3b68d60c-c869-4e55-a1d7-a484fc139185" providerId="ADAL" clId="{51C38698-9208-40DE-9D85-6DF19AFC0DF7}" dt="2025-06-16T13:09:33.022" v="307" actId="20577"/>
        <pc:sldMkLst>
          <pc:docMk/>
          <pc:sldMk cId="1115389416" sldId="290"/>
        </pc:sldMkLst>
        <pc:spChg chg="mod">
          <ac:chgData name="KRYSTA Monika" userId="3b68d60c-c869-4e55-a1d7-a484fc139185" providerId="ADAL" clId="{51C38698-9208-40DE-9D85-6DF19AFC0DF7}" dt="2025-06-16T06:10:16.125" v="179" actId="20577"/>
          <ac:spMkLst>
            <pc:docMk/>
            <pc:sldMk cId="1115389416" sldId="290"/>
            <ac:spMk id="2" creationId="{79F3575F-04ED-F07C-527A-71E98F3599B1}"/>
          </ac:spMkLst>
        </pc:spChg>
        <pc:spChg chg="mod">
          <ac:chgData name="KRYSTA Monika" userId="3b68d60c-c869-4e55-a1d7-a484fc139185" providerId="ADAL" clId="{51C38698-9208-40DE-9D85-6DF19AFC0DF7}" dt="2025-06-16T13:09:33.022" v="307" actId="20577"/>
          <ac:spMkLst>
            <pc:docMk/>
            <pc:sldMk cId="1115389416" sldId="290"/>
            <ac:spMk id="3" creationId="{2C4EE331-82EC-DC2E-F549-79BC0DEFA6D6}"/>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75554731156279"/>
          <c:y val="0.13186349247078272"/>
          <c:w val="0.54301700726715518"/>
          <c:h val="0.62767444715290321"/>
        </c:manualLayout>
      </c:layout>
      <c:pieChart>
        <c:varyColors val="1"/>
        <c:ser>
          <c:idx val="0"/>
          <c:order val="0"/>
          <c:spPr>
            <a:ln>
              <a:solidFill>
                <a:srgbClr val="7030A0"/>
              </a:solidFill>
            </a:ln>
          </c:spPr>
          <c:dPt>
            <c:idx val="0"/>
            <c:bubble3D val="0"/>
            <c:spPr>
              <a:solidFill>
                <a:srgbClr val="0070C0"/>
              </a:solidFill>
              <a:ln>
                <a:solidFill>
                  <a:srgbClr val="7030A0"/>
                </a:solidFill>
              </a:ln>
            </c:spPr>
            <c:extLst>
              <c:ext xmlns:c16="http://schemas.microsoft.com/office/drawing/2014/chart" uri="{C3380CC4-5D6E-409C-BE32-E72D297353CC}">
                <c16:uniqueId val="{00000001-AED5-48DD-A8A5-24C2AFA77AF6}"/>
              </c:ext>
            </c:extLst>
          </c:dPt>
          <c:dPt>
            <c:idx val="1"/>
            <c:bubble3D val="0"/>
            <c:spPr>
              <a:solidFill>
                <a:srgbClr val="FF0000"/>
              </a:solidFill>
              <a:ln>
                <a:solidFill>
                  <a:srgbClr val="7030A0"/>
                </a:solidFill>
              </a:ln>
            </c:spPr>
            <c:extLst>
              <c:ext xmlns:c16="http://schemas.microsoft.com/office/drawing/2014/chart" uri="{C3380CC4-5D6E-409C-BE32-E72D297353CC}">
                <c16:uniqueId val="{00000003-AED5-48DD-A8A5-24C2AFA77AF6}"/>
              </c:ext>
            </c:extLst>
          </c:dPt>
          <c:dPt>
            <c:idx val="2"/>
            <c:bubble3D val="0"/>
            <c:spPr>
              <a:solidFill>
                <a:srgbClr val="00B050"/>
              </a:solidFill>
              <a:ln>
                <a:solidFill>
                  <a:srgbClr val="7030A0"/>
                </a:solidFill>
              </a:ln>
            </c:spPr>
            <c:extLst>
              <c:ext xmlns:c16="http://schemas.microsoft.com/office/drawing/2014/chart" uri="{C3380CC4-5D6E-409C-BE32-E72D297353CC}">
                <c16:uniqueId val="{00000005-AED5-48DD-A8A5-24C2AFA77AF6}"/>
              </c:ext>
            </c:extLst>
          </c:dPt>
          <c:dPt>
            <c:idx val="3"/>
            <c:bubble3D val="0"/>
            <c:spPr>
              <a:solidFill>
                <a:srgbClr val="FFFF00"/>
              </a:solidFill>
              <a:ln>
                <a:solidFill>
                  <a:srgbClr val="7030A0"/>
                </a:solidFill>
              </a:ln>
            </c:spPr>
            <c:extLst>
              <c:ext xmlns:c16="http://schemas.microsoft.com/office/drawing/2014/chart" uri="{C3380CC4-5D6E-409C-BE32-E72D297353CC}">
                <c16:uniqueId val="{00000007-AED5-48DD-A8A5-24C2AFA77AF6}"/>
              </c:ext>
            </c:extLst>
          </c:dPt>
          <c:dPt>
            <c:idx val="4"/>
            <c:bubble3D val="0"/>
            <c:spPr>
              <a:solidFill>
                <a:srgbClr val="D41CAD"/>
              </a:solidFill>
              <a:ln>
                <a:solidFill>
                  <a:srgbClr val="7030A0"/>
                </a:solidFill>
              </a:ln>
            </c:spPr>
            <c:extLst>
              <c:ext xmlns:c16="http://schemas.microsoft.com/office/drawing/2014/chart" uri="{C3380CC4-5D6E-409C-BE32-E72D297353CC}">
                <c16:uniqueId val="{00000009-AED5-48DD-A8A5-24C2AFA77AF6}"/>
              </c:ext>
            </c:extLst>
          </c:dPt>
          <c:dLbls>
            <c:dLbl>
              <c:idx val="0"/>
              <c:tx>
                <c:rich>
                  <a:bodyPr/>
                  <a:lstStyle/>
                  <a:p>
                    <a:fld id="{34FE8161-E7C2-4C36-B136-85DAACF47E70}"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D5-48DD-A8A5-24C2AFA77AF6}"/>
                </c:ext>
              </c:extLst>
            </c:dLbl>
            <c:dLbl>
              <c:idx val="3"/>
              <c:layout>
                <c:manualLayout>
                  <c:x val="0.10024751490156977"/>
                  <c:y val="8.799537225374534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ED5-48DD-A8A5-24C2AFA77AF6}"/>
                </c:ext>
              </c:extLst>
            </c:dLbl>
            <c:numFmt formatCode="0.0%" sourceLinked="0"/>
            <c:spPr>
              <a:noFill/>
              <a:ln>
                <a:noFill/>
              </a:ln>
              <a:effectLst/>
            </c:spPr>
            <c:txPr>
              <a:bodyPr/>
              <a:lstStyle/>
              <a:p>
                <a:pPr>
                  <a:defRPr sz="105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Sheet2!$A$2:$A$6</c:f>
              <c:strCache>
                <c:ptCount val="5"/>
                <c:pt idx="0">
                  <c:v>Hydroacoustic</c:v>
                </c:pt>
                <c:pt idx="1">
                  <c:v>Radionuclide</c:v>
                </c:pt>
                <c:pt idx="2">
                  <c:v>Seismic</c:v>
                </c:pt>
                <c:pt idx="3">
                  <c:v>Infrasound</c:v>
                </c:pt>
                <c:pt idx="4">
                  <c:v>Mixed</c:v>
                </c:pt>
              </c:strCache>
            </c:strRef>
          </c:cat>
          <c:val>
            <c:numRef>
              <c:f>Sheet2!$B$2:$B$6</c:f>
              <c:numCache>
                <c:formatCode>General</c:formatCode>
                <c:ptCount val="5"/>
                <c:pt idx="0">
                  <c:v>28.7</c:v>
                </c:pt>
                <c:pt idx="1">
                  <c:v>36.5</c:v>
                </c:pt>
                <c:pt idx="2">
                  <c:v>18.5</c:v>
                </c:pt>
                <c:pt idx="3">
                  <c:v>7.8</c:v>
                </c:pt>
                <c:pt idx="4">
                  <c:v>8.5</c:v>
                </c:pt>
              </c:numCache>
            </c:numRef>
          </c:val>
          <c:extLst>
            <c:ext xmlns:c16="http://schemas.microsoft.com/office/drawing/2014/chart" uri="{C3380CC4-5D6E-409C-BE32-E72D297353CC}">
              <c16:uniqueId val="{0000000A-AED5-48DD-A8A5-24C2AFA77AF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2.6720480992489599E-2"/>
          <c:y val="0.13307445310056648"/>
          <c:w val="0.42152584381362224"/>
          <c:h val="0.68562447232073231"/>
        </c:manualLayout>
      </c:layout>
      <c:overlay val="0"/>
      <c:txPr>
        <a:bodyPr/>
        <a:lstStyle/>
        <a:p>
          <a:pPr rtl="0">
            <a:defRPr sz="10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ysClr val="window" lastClr="FFFFFF"/>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0.54721</cdr:x>
      <cdr:y>0.96258</cdr:y>
    </cdr:from>
    <cdr:to>
      <cdr:x>0.87476</cdr:x>
      <cdr:y>0.97327</cdr:y>
    </cdr:to>
    <cdr:sp macro="" textlink="">
      <cdr:nvSpPr>
        <cdr:cNvPr id="2" name="TextBox 1"/>
        <cdr:cNvSpPr txBox="1"/>
      </cdr:nvSpPr>
      <cdr:spPr>
        <a:xfrm xmlns:a="http://schemas.openxmlformats.org/drawingml/2006/main">
          <a:off x="2705101" y="4116707"/>
          <a:ext cx="161925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01.07.2025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5" name="Fußzeilenplatzhalter 4">
            <a:extLst>
              <a:ext uri="{FF2B5EF4-FFF2-40B4-BE49-F238E27FC236}">
                <a16:creationId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5" name="Fußzeilenplatzhalter 4">
            <a:extLst>
              <a:ext uri="{FF2B5EF4-FFF2-40B4-BE49-F238E27FC236}">
                <a16:creationId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5" name="Fußzeilenplatzhalter 4">
            <a:extLst>
              <a:ext uri="{FF2B5EF4-FFF2-40B4-BE49-F238E27FC236}">
                <a16:creationId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5" name="Fußzeilenplatzhalter 4">
            <a:extLst>
              <a:ext uri="{FF2B5EF4-FFF2-40B4-BE49-F238E27FC236}">
                <a16:creationId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5" name="Fußzeilenplatzhalter 4">
            <a:extLst>
              <a:ext uri="{FF2B5EF4-FFF2-40B4-BE49-F238E27FC236}">
                <a16:creationId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6" name="Fußzeilenplatzhalter 5">
            <a:extLst>
              <a:ext uri="{FF2B5EF4-FFF2-40B4-BE49-F238E27FC236}">
                <a16:creationId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8" name="Fußzeilenplatzhalter 7">
            <a:extLst>
              <a:ext uri="{FF2B5EF4-FFF2-40B4-BE49-F238E27FC236}">
                <a16:creationId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4" name="Fußzeilenplatzhalter 3">
            <a:extLst>
              <a:ext uri="{FF2B5EF4-FFF2-40B4-BE49-F238E27FC236}">
                <a16:creationId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3" name="Fußzeilenplatzhalter 2">
            <a:extLst>
              <a:ext uri="{FF2B5EF4-FFF2-40B4-BE49-F238E27FC236}">
                <a16:creationId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6" name="Fußzeilenplatzhalter 5">
            <a:extLst>
              <a:ext uri="{FF2B5EF4-FFF2-40B4-BE49-F238E27FC236}">
                <a16:creationId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01.07.2025</a:t>
            </a:fld>
            <a:endParaRPr lang="de-AT"/>
          </a:p>
        </p:txBody>
      </p:sp>
      <p:sp>
        <p:nvSpPr>
          <p:cNvPr id="6" name="Fußzeilenplatzhalter 5">
            <a:extLst>
              <a:ext uri="{FF2B5EF4-FFF2-40B4-BE49-F238E27FC236}">
                <a16:creationId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01.07.2025</a:t>
            </a:fld>
            <a:endParaRPr lang="de-AT"/>
          </a:p>
        </p:txBody>
      </p:sp>
      <p:sp>
        <p:nvSpPr>
          <p:cNvPr id="5" name="Fußzeilenplatzhalter 4">
            <a:extLst>
              <a:ext uri="{FF2B5EF4-FFF2-40B4-BE49-F238E27FC236}">
                <a16:creationId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ctbto.org/resources/for-researchers-experts/vde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9F3575F-04ED-F07C-527A-71E98F3599B1}"/>
              </a:ext>
            </a:extLst>
          </p:cNvPr>
          <p:cNvSpPr txBox="1"/>
          <p:nvPr/>
        </p:nvSpPr>
        <p:spPr>
          <a:xfrm>
            <a:off x="947462" y="1467801"/>
            <a:ext cx="10272988" cy="746575"/>
          </a:xfrm>
          <a:prstGeom prst="rect">
            <a:avLst/>
          </a:prstGeom>
          <a:noFill/>
        </p:spPr>
        <p:txBody>
          <a:bodyPr wrap="square" lIns="0" tIns="0" rIns="0" bIns="0" rtlCol="0" anchor="ctr">
            <a:normAutofit fontScale="32500" lnSpcReduction="20000"/>
          </a:bodyPr>
          <a:lstStyle/>
          <a:p>
            <a:r>
              <a:rPr lang="en-GB" sz="8800" b="1" dirty="0">
                <a:solidFill>
                  <a:srgbClr val="1A3A64"/>
                </a:solidFill>
                <a:latin typeface="Arial" panose="020B0604020202020204" pitchFamily="34" charset="0"/>
                <a:cs typeface="Arial" panose="020B0604020202020204" pitchFamily="34" charset="0"/>
              </a:rPr>
              <a:t>CTBTO VDEC as a Way to Access Data Collected by the International Monitoring System (E-Poster slides example)</a:t>
            </a:r>
            <a:endParaRPr lang="en-GB" sz="3700" b="1" dirty="0">
              <a:solidFill>
                <a:srgbClr val="1A3A64"/>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en-AT" dirty="0"/>
              <a:t>Slide Title goes here</a:t>
            </a:r>
            <a:r>
              <a:rPr lang="de-AT" dirty="0"/>
              <a:t> </a:t>
            </a:r>
            <a:r>
              <a:rPr lang="en-AT"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en-AT" sz="1800" b="1" dirty="0">
                <a:solidFill>
                  <a:srgbClr val="1A3A64"/>
                </a:solidFill>
                <a:latin typeface="Arial" panose="020B0604020202020204" pitchFamily="34" charset="0"/>
                <a:cs typeface="Arial" panose="020B0604020202020204" pitchFamily="34" charset="0"/>
              </a:rPr>
              <a:t>]</a:t>
            </a:r>
            <a:endParaRPr lang="en-AT" dirty="0"/>
          </a:p>
        </p:txBody>
      </p:sp>
      <p:sp>
        <p:nvSpPr>
          <p:cNvPr id="26" name="Title 1">
            <a:extLst>
              <a:ext uri="{FF2B5EF4-FFF2-40B4-BE49-F238E27FC236}">
                <a16:creationId xmlns:a16="http://schemas.microsoft.com/office/drawing/2014/main" id="{B66B59D5-2A60-212D-567A-20B1965BE4F1}"/>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err="1">
                <a:solidFill>
                  <a:srgbClr val="1B3B65"/>
                </a:solidFill>
                <a:latin typeface="Arial" panose="020B0604020202020204" pitchFamily="34" charset="0"/>
                <a:cs typeface="Arial" panose="020B0604020202020204" pitchFamily="34" charset="0"/>
              </a:rPr>
              <a:t>Px.x-yyy</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2C4EE331-82EC-DC2E-F549-79BC0DEFA6D6}"/>
              </a:ext>
            </a:extLst>
          </p:cNvPr>
          <p:cNvSpPr txBox="1"/>
          <p:nvPr/>
        </p:nvSpPr>
        <p:spPr>
          <a:xfrm>
            <a:off x="947462" y="2352073"/>
            <a:ext cx="10272988" cy="502511"/>
          </a:xfrm>
          <a:prstGeom prst="rect">
            <a:avLst/>
          </a:prstGeom>
          <a:noFill/>
        </p:spPr>
        <p:txBody>
          <a:bodyPr wrap="square" lIns="0" tIns="0" rIns="0" bIns="0" rtlCol="0" anchor="ctr">
            <a:normAutofit/>
          </a:bodyPr>
          <a:lstStyle/>
          <a:p>
            <a:r>
              <a:rPr lang="en-GB" sz="1900" dirty="0">
                <a:solidFill>
                  <a:srgbClr val="1A3A64"/>
                </a:solidFill>
                <a:latin typeface="Arial" panose="020B0604020202020204" pitchFamily="34" charset="0"/>
                <a:cs typeface="Arial" panose="020B0604020202020204" pitchFamily="34" charset="0"/>
              </a:rPr>
              <a:t>T. Oliveira, H. Hassani, S. Ali, L. Gaya Pique, M. </a:t>
            </a:r>
            <a:r>
              <a:rPr lang="en-GB" sz="1900" dirty="0" err="1">
                <a:solidFill>
                  <a:srgbClr val="1A3A64"/>
                </a:solidFill>
                <a:latin typeface="Arial" panose="020B0604020202020204" pitchFamily="34" charset="0"/>
                <a:cs typeface="Arial" panose="020B0604020202020204" pitchFamily="34" charset="0"/>
              </a:rPr>
              <a:t>Zampolli</a:t>
            </a:r>
            <a:r>
              <a:rPr lang="en-GB" sz="1900" dirty="0">
                <a:solidFill>
                  <a:srgbClr val="1A3A64"/>
                </a:solidFill>
                <a:latin typeface="Arial" panose="020B0604020202020204" pitchFamily="34" charset="0"/>
                <a:cs typeface="Arial" panose="020B0604020202020204" pitchFamily="34" charset="0"/>
              </a:rPr>
              <a:t>, P. </a:t>
            </a:r>
            <a:r>
              <a:rPr lang="en-GB" sz="1900" dirty="0" err="1">
                <a:solidFill>
                  <a:srgbClr val="1A3A64"/>
                </a:solidFill>
                <a:latin typeface="Arial" panose="020B0604020202020204" pitchFamily="34" charset="0"/>
                <a:cs typeface="Arial" panose="020B0604020202020204" pitchFamily="34" charset="0"/>
              </a:rPr>
              <a:t>Mialle</a:t>
            </a:r>
            <a:r>
              <a:rPr lang="en-GB" sz="1900" dirty="0">
                <a:solidFill>
                  <a:srgbClr val="1A3A64"/>
                </a:solidFill>
                <a:latin typeface="Arial" panose="020B0604020202020204" pitchFamily="34" charset="0"/>
                <a:cs typeface="Arial" panose="020B0604020202020204" pitchFamily="34" charset="0"/>
              </a:rPr>
              <a:t>, and M. Krysta </a:t>
            </a:r>
            <a:endParaRPr lang="en-US"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C6E1171C-1CE4-ACA7-57E4-43A11936B64D}"/>
              </a:ext>
            </a:extLst>
          </p:cNvPr>
          <p:cNvSpPr txBox="1"/>
          <p:nvPr/>
        </p:nvSpPr>
        <p:spPr>
          <a:xfrm>
            <a:off x="2636520" y="4293573"/>
            <a:ext cx="6984367"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solidFill>
                  <a:srgbClr val="000000"/>
                </a:solidFill>
                <a:ea typeface="Calibri" panose="020F0502020204030204" pitchFamily="34" charset="0"/>
                <a:cs typeface="Times New Roman" panose="02020603050405020304" pitchFamily="18" charset="0"/>
              </a:rPr>
              <a:t>This presentation </a:t>
            </a:r>
            <a:r>
              <a:rPr lang="en-GB" dirty="0">
                <a:solidFill>
                  <a:srgbClr val="000000"/>
                </a:solidFill>
                <a:ea typeface="Calibri" panose="020F0502020204030204" pitchFamily="34" charset="0"/>
                <a:cs typeface="Calibri" panose="020F0502020204030204" pitchFamily="34" charset="0"/>
              </a:rPr>
              <a:t>provides</a:t>
            </a:r>
            <a:r>
              <a:rPr lang="en-GB" dirty="0">
                <a:solidFill>
                  <a:srgbClr val="000000"/>
                </a:solidFill>
                <a:ea typeface="Calibri" panose="020F0502020204030204" pitchFamily="34" charset="0"/>
                <a:cs typeface="Times New Roman" panose="02020603050405020304" pitchFamily="18" charset="0"/>
              </a:rPr>
              <a:t> insights related to the </a:t>
            </a:r>
            <a:r>
              <a:rPr lang="en-GB" dirty="0" err="1">
                <a:solidFill>
                  <a:srgbClr val="000000"/>
                </a:solidFill>
                <a:ea typeface="Calibri" panose="020F0502020204030204" pitchFamily="34" charset="0"/>
                <a:cs typeface="Times New Roman" panose="02020603050405020304" pitchFamily="18" charset="0"/>
              </a:rPr>
              <a:t>vDEC</a:t>
            </a:r>
            <a:r>
              <a:rPr lang="en-GB" dirty="0">
                <a:solidFill>
                  <a:srgbClr val="000000"/>
                </a:solidFill>
                <a:ea typeface="Calibri" panose="020F0502020204030204" pitchFamily="34" charset="0"/>
                <a:cs typeface="Times New Roman" panose="02020603050405020304" pitchFamily="18" charset="0"/>
              </a:rPr>
              <a:t> platform and gives a statistical overview of all past and current scientific applications, including several examples of topics addressed with IMS data accessed under </a:t>
            </a:r>
            <a:r>
              <a:rPr lang="en-GB" dirty="0" err="1">
                <a:solidFill>
                  <a:srgbClr val="000000"/>
                </a:solidFill>
                <a:ea typeface="Calibri" panose="020F0502020204030204" pitchFamily="34" charset="0"/>
                <a:cs typeface="Times New Roman" panose="02020603050405020304" pitchFamily="18" charset="0"/>
              </a:rPr>
              <a:t>vDEC</a:t>
            </a:r>
            <a:r>
              <a:rPr lang="en-GB" dirty="0">
                <a:solidFill>
                  <a:srgbClr val="000000"/>
                </a:solidFill>
                <a:ea typeface="Calibri" panose="020F0502020204030204" pitchFamily="34" charset="0"/>
                <a:cs typeface="Times New Roman" panose="02020603050405020304" pitchFamily="18" charset="0"/>
              </a:rPr>
              <a:t> contracts.</a:t>
            </a:r>
            <a:endParaRPr lang="en-GB" sz="1600" dirty="0"/>
          </a:p>
          <a:p>
            <a:endParaRPr lang="de-AT" sz="1400" b="0" i="0" dirty="0">
              <a:effectLst/>
              <a:latin typeface="Arial" panose="020B0604020202020204" pitchFamily="34" charset="0"/>
              <a:cs typeface="Arial" panose="020B0604020202020204" pitchFamily="34" charset="0"/>
            </a:endParaRPr>
          </a:p>
          <a:p>
            <a:endParaRPr lang="de-AT" dirty="0"/>
          </a:p>
        </p:txBody>
      </p:sp>
      <p:sp>
        <p:nvSpPr>
          <p:cNvPr id="27" name="Textfeld 26">
            <a:extLst>
              <a:ext uri="{FF2B5EF4-FFF2-40B4-BE49-F238E27FC236}">
                <a16:creationId xmlns:a16="http://schemas.microsoft.com/office/drawing/2014/main" id="{27AE1CF5-68DC-74F9-D2DC-D58ADC2688D0}"/>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dirty="0"/>
              <a:t> </a:t>
            </a:r>
            <a:r>
              <a:rPr lang="en-US" sz="1400" dirty="0"/>
              <a:t>Comprehensive Nuclear-Test-Ban Treaty Organization (CTBTO)</a:t>
            </a:r>
            <a:endParaRPr lang="de-AT" sz="1400" dirty="0"/>
          </a:p>
        </p:txBody>
      </p:sp>
      <p:sp>
        <p:nvSpPr>
          <p:cNvPr id="4" name="TextBox 3">
            <a:extLst>
              <a:ext uri="{FF2B5EF4-FFF2-40B4-BE49-F238E27FC236}">
                <a16:creationId xmlns:a16="http://schemas.microsoft.com/office/drawing/2014/main"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pic>
        <p:nvPicPr>
          <p:cNvPr id="6" name="Picture 5">
            <a:extLst>
              <a:ext uri="{FF2B5EF4-FFF2-40B4-BE49-F238E27FC236}">
                <a16:creationId xmlns:a16="http://schemas.microsoft.com/office/drawing/2014/main" id="{D06FB469-F98C-AEC1-D161-30D93FA9F7A6}"/>
              </a:ext>
            </a:extLst>
          </p:cNvPr>
          <p:cNvPicPr>
            <a:picLocks noChangeAspect="1"/>
          </p:cNvPicPr>
          <p:nvPr/>
        </p:nvPicPr>
        <p:blipFill>
          <a:blip r:embed="rId4"/>
          <a:stretch>
            <a:fillRect/>
          </a:stretch>
        </p:blipFill>
        <p:spPr>
          <a:xfrm>
            <a:off x="9533434" y="3135561"/>
            <a:ext cx="2296673" cy="596059"/>
          </a:xfrm>
          <a:prstGeom prst="rect">
            <a:avLst/>
          </a:prstGeom>
        </p:spPr>
      </p:pic>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E208C2-D2F2-D7DD-F85C-EC929165F879}"/>
              </a:ext>
            </a:extLst>
          </p:cNvPr>
          <p:cNvSpPr txBox="1">
            <a:spLocks/>
          </p:cNvSpPr>
          <p:nvPr/>
        </p:nvSpPr>
        <p:spPr>
          <a:xfrm>
            <a:off x="16001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en-AT" sz="1400" dirty="0">
              <a:solidFill>
                <a:srgbClr val="1A3A64"/>
              </a:solidFill>
            </a:endParaRPr>
          </a:p>
        </p:txBody>
      </p:sp>
      <p:sp>
        <p:nvSpPr>
          <p:cNvPr id="2" name="TextBox 3">
            <a:extLst>
              <a:ext uri="{FF2B5EF4-FFF2-40B4-BE49-F238E27FC236}">
                <a16:creationId xmlns:a16="http://schemas.microsoft.com/office/drawing/2014/main" id="{18A207AD-5FDB-9580-4D2A-3A22F97B5FBF}"/>
              </a:ext>
            </a:extLst>
          </p:cNvPr>
          <p:cNvSpPr txBox="1"/>
          <p:nvPr/>
        </p:nvSpPr>
        <p:spPr>
          <a:xfrm>
            <a:off x="4196999" y="55010"/>
            <a:ext cx="7471126" cy="492443"/>
          </a:xfrm>
          <a:prstGeom prst="rect">
            <a:avLst/>
          </a:prstGeom>
          <a:noFill/>
        </p:spPr>
        <p:txBody>
          <a:bodyPr wrap="square" lIns="0" tIns="0" rIns="0" bIns="0" rtlCol="0" anchor="ctr">
            <a:spAutoFit/>
          </a:bodyPr>
          <a:lstStyle/>
          <a:p>
            <a:r>
              <a:rPr lang="en-GB" sz="1600" b="1" dirty="0">
                <a:solidFill>
                  <a:schemeClr val="bg1"/>
                </a:solidFill>
                <a:latin typeface="Arial" panose="020B0604020202020204" pitchFamily="34" charset="0"/>
                <a:cs typeface="Arial" panose="020B0604020202020204" pitchFamily="34" charset="0"/>
              </a:rPr>
              <a:t>CTBTO VDEC as a Way to Access Data Collected by the International Monitoring System (E-Poster slides example)</a:t>
            </a:r>
          </a:p>
        </p:txBody>
      </p:sp>
      <p:sp>
        <p:nvSpPr>
          <p:cNvPr id="11" name="TextBox 3">
            <a:extLst>
              <a:ext uri="{FF2B5EF4-FFF2-40B4-BE49-F238E27FC236}">
                <a16:creationId xmlns:a16="http://schemas.microsoft.com/office/drawing/2014/main" id="{D656F5E4-585E-076C-B7B6-EF5A15DC6B52}"/>
              </a:ext>
            </a:extLst>
          </p:cNvPr>
          <p:cNvSpPr txBox="1"/>
          <p:nvPr/>
        </p:nvSpPr>
        <p:spPr>
          <a:xfrm>
            <a:off x="160020" y="1484475"/>
            <a:ext cx="3798000" cy="3323987"/>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CTBT International Monitoring System (IMS), once complete, will consist of 337 facilities (321 monitoring stations and 16 radionuclide laboratories) located in 89 countries around the globe, including 4 technologies for seismic, hydroacoustic, infrasound and radionuclide monitoring (see Figure below).</a:t>
            </a:r>
          </a:p>
          <a:p>
            <a:r>
              <a:rPr lang="en-GB" sz="1200" dirty="0"/>
              <a:t>The main objective of acquiring IMS data is to detect and identify nuclear explosions on land, in the oceans, and in the atmosphere. However, the data are also extremely valuable for scientific studies e.g., to investigate the migration pattern and population density of marine mammals, or to track radiation on a global scale. These applications provide a benefit to the main purpose of detecting nuclear explosions by improving monitoring algorithms and our ability to discriminate between explosion signals and what is considered noise from the CTBT perspective. </a:t>
            </a:r>
          </a:p>
          <a:p>
            <a:endParaRPr lang="de-AT" sz="1200" dirty="0"/>
          </a:p>
        </p:txBody>
      </p:sp>
      <p:sp>
        <p:nvSpPr>
          <p:cNvPr id="13" name="TextBox 3">
            <a:extLst>
              <a:ext uri="{FF2B5EF4-FFF2-40B4-BE49-F238E27FC236}">
                <a16:creationId xmlns:a16="http://schemas.microsoft.com/office/drawing/2014/main" id="{0B56D095-DF7C-7F75-ACDC-26C9BCA82DBD}"/>
              </a:ext>
            </a:extLst>
          </p:cNvPr>
          <p:cNvSpPr txBox="1"/>
          <p:nvPr/>
        </p:nvSpPr>
        <p:spPr>
          <a:xfrm>
            <a:off x="4196998" y="1471854"/>
            <a:ext cx="3798000" cy="5043881"/>
          </a:xfrm>
          <a:prstGeom prst="rect">
            <a:avLst/>
          </a:prstGeom>
          <a:noFill/>
        </p:spPr>
        <p:txBody>
          <a:bodyPr wrap="square" lIns="0" tIns="0" rIns="0" bIns="0">
            <a:spAutoFit/>
          </a:bodyPr>
          <a:lstStyle/>
          <a:p>
            <a:pPr algn="just">
              <a:lnSpc>
                <a:spcPct val="107000"/>
              </a:lnSpc>
              <a:spcAft>
                <a:spcPts val="800"/>
              </a:spcAft>
            </a:pPr>
            <a:r>
              <a:rPr lang="en-US" sz="1200" b="1" dirty="0">
                <a:latin typeface="Arial" panose="020B0604020202020204" pitchFamily="34" charset="0"/>
                <a:cs typeface="Arial" panose="020B0604020202020204" pitchFamily="34" charset="0"/>
              </a:rPr>
              <a:t>What do you need to know about the Virtual Data Exploitation Centre?</a:t>
            </a:r>
            <a:endParaRPr lang="en-GB" sz="1200" b="1" dirty="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virtual Data Exploitation Centre (</a:t>
            </a:r>
            <a:r>
              <a:rPr lang="en-GB" sz="1200" dirty="0" err="1">
                <a:latin typeface="Arial" panose="020B0604020202020204" pitchFamily="34" charset="0"/>
                <a:cs typeface="Arial" panose="020B0604020202020204" pitchFamily="34" charset="0"/>
              </a:rPr>
              <a:t>vDEC</a:t>
            </a:r>
            <a:r>
              <a:rPr lang="en-GB" sz="1200" dirty="0">
                <a:latin typeface="Arial" panose="020B0604020202020204" pitchFamily="34" charset="0"/>
                <a:cs typeface="Arial" panose="020B0604020202020204" pitchFamily="34" charset="0"/>
              </a:rPr>
              <a:t>) provides scientists and researchers from many different disciplines and from around the globe access to IMS data and IDC products to conduct research to publish new findings. </a:t>
            </a:r>
          </a:p>
          <a:p>
            <a:pPr marL="1714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cs typeface="Arial" panose="020B0604020202020204" pitchFamily="34" charset="0"/>
              </a:rPr>
              <a:t>Data access through </a:t>
            </a:r>
            <a:r>
              <a:rPr lang="en-GB" sz="1200" dirty="0" err="1">
                <a:latin typeface="Arial" panose="020B0604020202020204" pitchFamily="34" charset="0"/>
                <a:cs typeface="Arial" panose="020B0604020202020204" pitchFamily="34" charset="0"/>
              </a:rPr>
              <a:t>vDEC</a:t>
            </a:r>
            <a:r>
              <a:rPr lang="en-GB" sz="1200" dirty="0">
                <a:latin typeface="Arial" panose="020B0604020202020204" pitchFamily="34" charset="0"/>
                <a:cs typeface="Arial" panose="020B0604020202020204" pitchFamily="34" charset="0"/>
              </a:rPr>
              <a:t> is based on a zero-cost contract. It is an agreement (also referred to as </a:t>
            </a:r>
            <a:r>
              <a:rPr lang="en-GB" sz="1200" dirty="0" err="1">
                <a:latin typeface="Arial" panose="020B0604020202020204" pitchFamily="34" charset="0"/>
                <a:cs typeface="Arial" panose="020B0604020202020204" pitchFamily="34" charset="0"/>
              </a:rPr>
              <a:t>vDEC</a:t>
            </a:r>
            <a:r>
              <a:rPr lang="en-GB" sz="1200" dirty="0">
                <a:latin typeface="Arial" panose="020B0604020202020204" pitchFamily="34" charset="0"/>
                <a:cs typeface="Arial" panose="020B0604020202020204" pitchFamily="34" charset="0"/>
              </a:rPr>
              <a:t> contract in this paper) which does not contain any monetary remuneration between the parties for services or property but contains legal requirements. </a:t>
            </a:r>
          </a:p>
          <a:p>
            <a:pPr marL="171450" indent="-171450">
              <a:lnSpc>
                <a:spcPct val="107000"/>
              </a:lnSpc>
              <a:spcAft>
                <a:spcPts val="8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t>
            </a:r>
            <a:r>
              <a:rPr lang="en-GB" sz="1200" dirty="0" err="1">
                <a:latin typeface="Arial" panose="020B0604020202020204" pitchFamily="34" charset="0"/>
                <a:cs typeface="Arial" panose="020B0604020202020204" pitchFamily="34" charset="0"/>
              </a:rPr>
              <a:t>vDEC</a:t>
            </a:r>
            <a:r>
              <a:rPr lang="en-GB" sz="1200" dirty="0">
                <a:latin typeface="Arial" panose="020B0604020202020204" pitchFamily="34" charset="0"/>
                <a:cs typeface="Arial" panose="020B0604020202020204" pitchFamily="34" charset="0"/>
              </a:rPr>
              <a:t> agreement is concluded between the CTBTO and a legal entity involved in engineering or scientific research. It is valid for two years and allows for up to three specified users affiliated with the legal entity to have access to </a:t>
            </a:r>
            <a:r>
              <a:rPr lang="en-GB" sz="1200" dirty="0" err="1">
                <a:latin typeface="Arial" panose="020B0604020202020204" pitchFamily="34" charset="0"/>
                <a:cs typeface="Arial" panose="020B0604020202020204" pitchFamily="34" charset="0"/>
              </a:rPr>
              <a:t>vDEC</a:t>
            </a:r>
            <a:r>
              <a:rPr lang="en-GB" sz="1200" dirty="0">
                <a:latin typeface="Arial" panose="020B0604020202020204" pitchFamily="34" charset="0"/>
                <a:cs typeface="Arial" panose="020B0604020202020204" pitchFamily="34" charset="0"/>
              </a:rPr>
              <a:t> data after each user signs a separate confidentiality agreement.</a:t>
            </a:r>
          </a:p>
          <a:p>
            <a:pPr>
              <a:lnSpc>
                <a:spcPct val="107000"/>
              </a:lnSpc>
              <a:spcAft>
                <a:spcPts val="800"/>
              </a:spcAft>
            </a:pPr>
            <a:r>
              <a:rPr lang="en-GB" sz="1200" b="1" dirty="0">
                <a:latin typeface="Arial" panose="020B0604020202020204" pitchFamily="34" charset="0"/>
                <a:ea typeface="Calibri" panose="020F0502020204030204" pitchFamily="34" charset="0"/>
                <a:cs typeface="Arial" panose="020B0604020202020204" pitchFamily="34" charset="0"/>
              </a:rPr>
              <a:t>How to apply? </a:t>
            </a:r>
          </a:p>
          <a:p>
            <a:pPr>
              <a:lnSpc>
                <a:spcPct val="107000"/>
              </a:lnSpc>
              <a:spcAft>
                <a:spcPts val="800"/>
              </a:spcAft>
            </a:pPr>
            <a:r>
              <a:rPr lang="en-GB" sz="1200" dirty="0">
                <a:latin typeface="Arial" panose="020B0604020202020204" pitchFamily="34" charset="0"/>
                <a:cs typeface="Arial" panose="020B0604020202020204" pitchFamily="34" charset="0"/>
              </a:rPr>
              <a:t>Applications for a </a:t>
            </a:r>
            <a:r>
              <a:rPr lang="en-GB" sz="1200" dirty="0" err="1">
                <a:latin typeface="Arial" panose="020B0604020202020204" pitchFamily="34" charset="0"/>
                <a:cs typeface="Arial" panose="020B0604020202020204" pitchFamily="34" charset="0"/>
              </a:rPr>
              <a:t>vDEC</a:t>
            </a:r>
            <a:r>
              <a:rPr lang="en-GB" sz="1200" dirty="0">
                <a:latin typeface="Arial" panose="020B0604020202020204" pitchFamily="34" charset="0"/>
                <a:cs typeface="Arial" panose="020B0604020202020204" pitchFamily="34" charset="0"/>
              </a:rPr>
              <a:t> agreement can be initiated by filling out and submitting an online application form: </a:t>
            </a:r>
            <a:r>
              <a:rPr lang="en-GB" sz="1200" dirty="0">
                <a:latin typeface="Arial" panose="020B0604020202020204" pitchFamily="34" charset="0"/>
                <a:cs typeface="Arial" panose="020B0604020202020204" pitchFamily="34" charset="0"/>
                <a:hlinkClick r:id="rId3"/>
              </a:rPr>
              <a:t>https://www.ctbto.org/resources/for-researchers-experts/vdec</a:t>
            </a:r>
            <a:endParaRPr lang="en-GB" sz="1200" dirty="0">
              <a:latin typeface="Arial" panose="020B0604020202020204" pitchFamily="34" charset="0"/>
              <a:cs typeface="Arial" panose="020B0604020202020204" pitchFamily="34" charset="0"/>
            </a:endParaRPr>
          </a:p>
        </p:txBody>
      </p:sp>
      <p:sp>
        <p:nvSpPr>
          <p:cNvPr id="14" name="TextBox 3">
            <a:extLst>
              <a:ext uri="{FF2B5EF4-FFF2-40B4-BE49-F238E27FC236}">
                <a16:creationId xmlns:a16="http://schemas.microsoft.com/office/drawing/2014/main" id="{0BB73BE2-FF77-1E00-9052-628439D08470}"/>
              </a:ext>
            </a:extLst>
          </p:cNvPr>
          <p:cNvSpPr txBox="1"/>
          <p:nvPr/>
        </p:nvSpPr>
        <p:spPr>
          <a:xfrm>
            <a:off x="8215888" y="1549110"/>
            <a:ext cx="3798000" cy="1477328"/>
          </a:xfrm>
          <a:prstGeom prst="rect">
            <a:avLst/>
          </a:prstGeom>
          <a:noFill/>
        </p:spPr>
        <p:txBody>
          <a:bodyPr wrap="square" lIns="0" tIns="0" rIns="0" bIns="0">
            <a:spAutoFit/>
          </a:bodyPr>
          <a:lstStyle/>
          <a:p>
            <a:pPr algn="just"/>
            <a:r>
              <a:rPr lang="en-GB" sz="1200" dirty="0">
                <a:latin typeface="Arial" panose="020B0604020202020204" pitchFamily="34" charset="0"/>
                <a:ea typeface="Calibri" panose="020F0502020204030204" pitchFamily="34" charset="0"/>
                <a:cs typeface="Arial" panose="020B0604020202020204" pitchFamily="34" charset="0"/>
              </a:rPr>
              <a:t>From 2011 to 2023, </a:t>
            </a:r>
            <a:r>
              <a:rPr lang="en-GB" sz="1200" dirty="0" err="1">
                <a:latin typeface="Arial" panose="020B0604020202020204" pitchFamily="34" charset="0"/>
                <a:ea typeface="Calibri" panose="020F0502020204030204" pitchFamily="34" charset="0"/>
                <a:cs typeface="Arial" panose="020B0604020202020204" pitchFamily="34" charset="0"/>
              </a:rPr>
              <a:t>vDEC</a:t>
            </a:r>
            <a:r>
              <a:rPr lang="en-GB" sz="1200" dirty="0">
                <a:latin typeface="Arial" panose="020B0604020202020204" pitchFamily="34" charset="0"/>
                <a:ea typeface="Calibri" panose="020F0502020204030204" pitchFamily="34" charset="0"/>
                <a:cs typeface="Arial" panose="020B0604020202020204" pitchFamily="34" charset="0"/>
              </a:rPr>
              <a:t> contracts have been concluded with institutions representing 29 countries and 3 International Organizations: Argentina, Australia, Austria, Belgium, Brazil, Canada, China, Cyprus, Denmark, Egypt, Finland, France, Germany, India, Iran, Ireland, Israel, Italy, Japan, Nigeria, Portugal, Russia, South Korea, Spain, Sweden, Switzerland, UK, Ukraine and USA.</a:t>
            </a:r>
            <a:endParaRPr lang="en-GB" sz="1200" dirty="0">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err="1">
                <a:solidFill>
                  <a:srgbClr val="1B3B65"/>
                </a:solidFill>
                <a:latin typeface="Arial" panose="020B0604020202020204" pitchFamily="34" charset="0"/>
                <a:cs typeface="Arial" panose="020B0604020202020204" pitchFamily="34" charset="0"/>
              </a:rPr>
              <a:t>Px.x-yyy</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8AC015EC-7085-FFC6-ED5E-2B0F1E83844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T. Oliveira, H. Hassani, S. Ali, L. Gaya Pique, M. </a:t>
            </a:r>
            <a:r>
              <a:rPr lang="en-GB" sz="1200" dirty="0" err="1">
                <a:solidFill>
                  <a:srgbClr val="1A3A64"/>
                </a:solidFill>
                <a:latin typeface="Arial" panose="020B0604020202020204" pitchFamily="34" charset="0"/>
                <a:cs typeface="Arial" panose="020B0604020202020204" pitchFamily="34" charset="0"/>
              </a:rPr>
              <a:t>Zampolli</a:t>
            </a:r>
            <a:r>
              <a:rPr lang="en-GB" sz="1200" dirty="0">
                <a:solidFill>
                  <a:srgbClr val="1A3A64"/>
                </a:solidFill>
                <a:latin typeface="Arial" panose="020B0604020202020204" pitchFamily="34" charset="0"/>
                <a:cs typeface="Arial" panose="020B0604020202020204" pitchFamily="34" charset="0"/>
              </a:rPr>
              <a:t>, P. </a:t>
            </a:r>
            <a:r>
              <a:rPr lang="en-GB" sz="1200" dirty="0" err="1">
                <a:solidFill>
                  <a:srgbClr val="1A3A64"/>
                </a:solidFill>
                <a:latin typeface="Arial" panose="020B0604020202020204" pitchFamily="34" charset="0"/>
                <a:cs typeface="Arial" panose="020B0604020202020204" pitchFamily="34" charset="0"/>
              </a:rPr>
              <a:t>Mialle</a:t>
            </a:r>
            <a:r>
              <a:rPr lang="en-GB" sz="1200" dirty="0">
                <a:solidFill>
                  <a:srgbClr val="1A3A64"/>
                </a:solidFill>
                <a:latin typeface="Arial" panose="020B0604020202020204" pitchFamily="34" charset="0"/>
                <a:cs typeface="Arial" panose="020B0604020202020204" pitchFamily="34" charset="0"/>
              </a:rPr>
              <a:t>, and M. Krysta </a:t>
            </a:r>
            <a:endParaRPr lang="en-US" sz="1200" dirty="0">
              <a:solidFill>
                <a:srgbClr val="1A3A64"/>
              </a:solidFill>
              <a:latin typeface="Arial" panose="020B0604020202020204" pitchFamily="34" charset="0"/>
              <a:cs typeface="Arial" panose="020B0604020202020204" pitchFamily="34" charset="0"/>
            </a:endParaRPr>
          </a:p>
          <a:p>
            <a:endParaRPr lang="en-US" sz="1200" dirty="0">
              <a:solidFill>
                <a:srgbClr val="1A3A64"/>
              </a:solidFill>
              <a:latin typeface="Arial" panose="020B0604020202020204" pitchFamily="34" charset="0"/>
              <a:cs typeface="Arial" panose="020B0604020202020204" pitchFamily="34" charset="0"/>
            </a:endParaRPr>
          </a:p>
          <a:p>
            <a:endParaRPr lang="en-AT" sz="1200" dirty="0">
              <a:solidFill>
                <a:srgbClr val="1A3A64"/>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C1E73C3D-944D-FA4D-C406-6655B5974A6C}"/>
              </a:ext>
            </a:extLst>
          </p:cNvPr>
          <p:cNvSpPr txBox="1"/>
          <p:nvPr/>
        </p:nvSpPr>
        <p:spPr>
          <a:xfrm>
            <a:off x="70667" y="6369145"/>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de-AT" sz="800" dirty="0">
                <a:solidFill>
                  <a:schemeClr val="bg1">
                    <a:lumMod val="65000"/>
                  </a:schemeClr>
                </a:solidFill>
              </a:rPr>
              <a:t> </a:t>
            </a:r>
            <a:r>
              <a:rPr lang="en-US" sz="800" dirty="0">
                <a:solidFill>
                  <a:schemeClr val="bg1">
                    <a:lumMod val="65000"/>
                  </a:schemeClr>
                </a:solidFill>
              </a:rPr>
              <a:t>DISCLAIMER: This presentation has been generated for illustration purposes only.</a:t>
            </a:r>
            <a:endParaRPr lang="de-AT" sz="800" dirty="0">
              <a:solidFill>
                <a:schemeClr val="bg1">
                  <a:lumMod val="65000"/>
                </a:schemeClr>
              </a:solidFill>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419699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Methods/Data</a:t>
            </a:r>
            <a:endParaRPr lang="en-AT" sz="1400" dirty="0">
              <a:solidFill>
                <a:srgbClr val="1A3A64"/>
              </a:solidFill>
            </a:endParaRPr>
          </a:p>
        </p:txBody>
      </p:sp>
      <p:sp>
        <p:nvSpPr>
          <p:cNvPr id="9" name="Title 1">
            <a:extLst>
              <a:ext uri="{FF2B5EF4-FFF2-40B4-BE49-F238E27FC236}">
                <a16:creationId xmlns:a16="http://schemas.microsoft.com/office/drawing/2014/main" id="{8A07ACA4-64C2-C205-3708-32A126EF5FD2}"/>
              </a:ext>
            </a:extLst>
          </p:cNvPr>
          <p:cNvSpPr txBox="1">
            <a:spLocks/>
          </p:cNvSpPr>
          <p:nvPr/>
        </p:nvSpPr>
        <p:spPr>
          <a:xfrm>
            <a:off x="8206842"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en-AT" sz="1400" dirty="0">
              <a:solidFill>
                <a:srgbClr val="1A3A64"/>
              </a:solidFill>
            </a:endParaRPr>
          </a:p>
        </p:txBody>
      </p:sp>
      <p:pic>
        <p:nvPicPr>
          <p:cNvPr id="5" name="Picture 4">
            <a:extLst>
              <a:ext uri="{FF2B5EF4-FFF2-40B4-BE49-F238E27FC236}">
                <a16:creationId xmlns:a16="http://schemas.microsoft.com/office/drawing/2014/main" id="{5F7CF29D-EF50-475D-34E4-606D2153FE42}"/>
              </a:ext>
            </a:extLst>
          </p:cNvPr>
          <p:cNvPicPr>
            <a:picLocks noChangeAspect="1"/>
          </p:cNvPicPr>
          <p:nvPr/>
        </p:nvPicPr>
        <p:blipFill rotWithShape="1">
          <a:blip r:embed="rId4"/>
          <a:srcRect t="3331" b="3331"/>
          <a:stretch/>
        </p:blipFill>
        <p:spPr>
          <a:xfrm>
            <a:off x="213597" y="4624220"/>
            <a:ext cx="3020117" cy="1292237"/>
          </a:xfrm>
          <a:prstGeom prst="rect">
            <a:avLst/>
          </a:prstGeom>
        </p:spPr>
      </p:pic>
      <p:sp>
        <p:nvSpPr>
          <p:cNvPr id="12" name="TextBox 11">
            <a:extLst>
              <a:ext uri="{FF2B5EF4-FFF2-40B4-BE49-F238E27FC236}">
                <a16:creationId xmlns:a16="http://schemas.microsoft.com/office/drawing/2014/main" id="{2513E678-8175-E898-42F1-230FFCEF4123}"/>
              </a:ext>
            </a:extLst>
          </p:cNvPr>
          <p:cNvSpPr txBox="1"/>
          <p:nvPr/>
        </p:nvSpPr>
        <p:spPr>
          <a:xfrm>
            <a:off x="52574" y="5958135"/>
            <a:ext cx="3816093" cy="369332"/>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Map showing the location of IMS stations. Status of the IMS network as of April 2023</a:t>
            </a:r>
            <a:endParaRPr lang="en-GB" sz="9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5C3E75AC-18B1-A2BB-04BD-778470D271C7}"/>
              </a:ext>
            </a:extLst>
          </p:cNvPr>
          <p:cNvSpPr txBox="1">
            <a:spLocks/>
          </p:cNvSpPr>
          <p:nvPr/>
        </p:nvSpPr>
        <p:spPr>
          <a:xfrm>
            <a:off x="8206841" y="4287527"/>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Conclusions</a:t>
            </a:r>
            <a:endParaRPr lang="en-AT" sz="1400" dirty="0">
              <a:solidFill>
                <a:srgbClr val="1A3A64"/>
              </a:solidFill>
            </a:endParaRPr>
          </a:p>
        </p:txBody>
      </p:sp>
      <p:sp>
        <p:nvSpPr>
          <p:cNvPr id="18" name="TextBox 3">
            <a:extLst>
              <a:ext uri="{FF2B5EF4-FFF2-40B4-BE49-F238E27FC236}">
                <a16:creationId xmlns:a16="http://schemas.microsoft.com/office/drawing/2014/main" id="{33F41545-26F7-7C17-25FD-9E0AB4018277}"/>
              </a:ext>
            </a:extLst>
          </p:cNvPr>
          <p:cNvSpPr txBox="1"/>
          <p:nvPr/>
        </p:nvSpPr>
        <p:spPr>
          <a:xfrm>
            <a:off x="8137437" y="4756499"/>
            <a:ext cx="3798000" cy="1471621"/>
          </a:xfrm>
          <a:prstGeom prst="rect">
            <a:avLst/>
          </a:prstGeom>
          <a:noFill/>
        </p:spPr>
        <p:txBody>
          <a:bodyPr wrap="square" lIns="0" tIns="0" rIns="0" bIns="0">
            <a:spAutoFit/>
          </a:bodyPr>
          <a:lstStyle/>
          <a:p>
            <a:pPr algn="just">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The core mission of the comprehensive verification regime of the CTBT is nuclear explosion monitoring, however, the IMS provides a treasure trove of data that can be used for a variety of applications, such as marine biology, seismic and climate change research as well as disaster warning and mitigation.  </a:t>
            </a:r>
          </a:p>
          <a:p>
            <a:pPr marL="285750" indent="-285750" algn="just">
              <a:lnSpc>
                <a:spcPct val="107000"/>
              </a:lnSpc>
              <a:spcAft>
                <a:spcPts val="8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graphicFrame>
        <p:nvGraphicFramePr>
          <p:cNvPr id="22" name="Chart 21">
            <a:extLst>
              <a:ext uri="{FF2B5EF4-FFF2-40B4-BE49-F238E27FC236}">
                <a16:creationId xmlns:a16="http://schemas.microsoft.com/office/drawing/2014/main" id="{F6D9B18B-C0BA-C8E2-B634-22F6BCEE15D9}"/>
              </a:ext>
            </a:extLst>
          </p:cNvPr>
          <p:cNvGraphicFramePr>
            <a:graphicFrameLocks/>
          </p:cNvGraphicFramePr>
          <p:nvPr>
            <p:extLst>
              <p:ext uri="{D42A27DB-BD31-4B8C-83A1-F6EECF244321}">
                <p14:modId xmlns:p14="http://schemas.microsoft.com/office/powerpoint/2010/main" val="110473127"/>
              </p:ext>
            </p:extLst>
          </p:nvPr>
        </p:nvGraphicFramePr>
        <p:xfrm>
          <a:off x="8206541" y="3098222"/>
          <a:ext cx="3798000" cy="1116919"/>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4AA6C8DB-1D6F-056D-6868-50086EE95128}"/>
              </a:ext>
            </a:extLst>
          </p:cNvPr>
          <p:cNvPicPr>
            <a:picLocks noChangeAspect="1"/>
          </p:cNvPicPr>
          <p:nvPr/>
        </p:nvPicPr>
        <p:blipFill>
          <a:blip r:embed="rId6"/>
          <a:stretch>
            <a:fillRect/>
          </a:stretch>
        </p:blipFill>
        <p:spPr>
          <a:xfrm>
            <a:off x="9946567" y="6137657"/>
            <a:ext cx="2057974" cy="504251"/>
          </a:xfrm>
          <a:prstGeom prst="rect">
            <a:avLst/>
          </a:prstGeom>
        </p:spPr>
      </p:pic>
    </p:spTree>
    <p:extLst>
      <p:ext uri="{BB962C8B-B14F-4D97-AF65-F5344CB8AC3E}">
        <p14:creationId xmlns:p14="http://schemas.microsoft.com/office/powerpoint/2010/main"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B2391-BB47-4844-8BD8-08DE9757A500}">
  <ds:schemaRefs>
    <ds:schemaRef ds:uri="http://schemas.microsoft.com/sharepoint/v3/contenttype/forms"/>
  </ds:schemaRefs>
</ds:datastoreItem>
</file>

<file path=customXml/itemProps2.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s>
</ds:datastoreItem>
</file>

<file path=customXml/itemProps3.xml><?xml version="1.0" encoding="utf-8"?>
<ds:datastoreItem xmlns:ds="http://schemas.openxmlformats.org/officeDocument/2006/customXml" ds:itemID="{AEF9B3A1-0342-4164-BC40-00BFCA257C51}"/>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74</TotalTime>
  <Words>676</Words>
  <Application>Microsoft Office PowerPoint</Application>
  <PresentationFormat>Widescreen</PresentationFormat>
  <Paragraphs>30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HASSANI Hossein</dc:creator>
  <cp:lastModifiedBy>KRYSTA Monika</cp:lastModifiedBy>
  <cp:revision>11</cp:revision>
  <dcterms:created xsi:type="dcterms:W3CDTF">2025-06-09T12:44:39Z</dcterms:created>
  <dcterms:modified xsi:type="dcterms:W3CDTF">2025-07-01T12:52:47Z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