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4068" r:id="rId4"/>
  </p:sldMasterIdLst>
  <p:notesMasterIdLst>
    <p:notesMasterId r:id="rId21"/>
  </p:notesMasterIdLst>
  <p:handoutMasterIdLst>
    <p:handoutMasterId r:id="rId22"/>
  </p:handoutMasterIdLst>
  <p:sldIdLst>
    <p:sldId id="384" r:id="rId5"/>
    <p:sldId id="557" r:id="rId6"/>
    <p:sldId id="564" r:id="rId7"/>
    <p:sldId id="558" r:id="rId8"/>
    <p:sldId id="559" r:id="rId9"/>
    <p:sldId id="578" r:id="rId10"/>
    <p:sldId id="570" r:id="rId11"/>
    <p:sldId id="571" r:id="rId12"/>
    <p:sldId id="560" r:id="rId13"/>
    <p:sldId id="572" r:id="rId14"/>
    <p:sldId id="567" r:id="rId15"/>
    <p:sldId id="574" r:id="rId16"/>
    <p:sldId id="575" r:id="rId17"/>
    <p:sldId id="577" r:id="rId18"/>
    <p:sldId id="566" r:id="rId19"/>
    <p:sldId id="528" r:id="rId20"/>
  </p:sldIdLst>
  <p:sldSz cx="12192000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14328"/>
    <a:srgbClr val="F58020"/>
    <a:srgbClr val="DA46C8"/>
    <a:srgbClr val="727CA3"/>
    <a:srgbClr val="C00000"/>
    <a:srgbClr val="BBCDDB"/>
    <a:srgbClr val="9FB8CD"/>
    <a:srgbClr val="46465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6247" autoAdjust="0"/>
  </p:normalViewPr>
  <p:slideViewPr>
    <p:cSldViewPr snapToGrid="0">
      <p:cViewPr varScale="1">
        <p:scale>
          <a:sx n="62" d="100"/>
          <a:sy n="62" d="100"/>
        </p:scale>
        <p:origin x="77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562" cy="4650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02" y="0"/>
            <a:ext cx="3043562" cy="4650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3FC4A-AEE0-41C4-B081-2CACE3CE765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531"/>
            <a:ext cx="3043562" cy="4650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02" y="8842531"/>
            <a:ext cx="3043562" cy="4650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C9C13-5F68-46C7-A40C-096686665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72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562" cy="4650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02" y="0"/>
            <a:ext cx="3043562" cy="4650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C80699B-31F0-4BA5-B094-5DD46C65F5F3}" type="datetimeFigureOut">
              <a:rPr lang="en-US"/>
              <a:pPr>
                <a:defRPr/>
              </a:pPr>
              <a:t>08/11/2024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84" y="4422008"/>
            <a:ext cx="5619135" cy="4188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531"/>
            <a:ext cx="3043562" cy="4650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02" y="8842531"/>
            <a:ext cx="3043562" cy="4650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E2F4808-111B-4155-BA4A-29934B1AC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87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F4808-111B-4155-BA4A-29934B1AC4C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41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F4808-111B-4155-BA4A-29934B1AC4C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44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F4808-111B-4155-BA4A-29934B1AC4C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03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F4808-111B-4155-BA4A-29934B1AC4C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86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F4808-111B-4155-BA4A-29934B1AC4C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4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F4808-111B-4155-BA4A-29934B1AC4C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06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F4808-111B-4155-BA4A-29934B1AC4C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8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F4808-111B-4155-BA4A-29934B1AC4C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84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F4808-111B-4155-BA4A-29934B1AC4C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5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F4808-111B-4155-BA4A-29934B1AC4C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7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F4808-111B-4155-BA4A-29934B1AC4C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30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F4808-111B-4155-BA4A-29934B1AC4C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41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F4808-111B-4155-BA4A-29934B1AC4C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21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F4808-111B-4155-BA4A-29934B1AC4C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31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F4808-111B-4155-BA4A-29934B1AC4C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1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3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14C51D2F-80C9-408D-95A6-9B2B8E71C7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FD7115DF-EDA7-4B17-A999-E8BBA19C59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77139BD6-B6B7-4633-8B86-F845A2527F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56EF0E68-F7A1-49B5-820E-7BAE6E72E1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EBC4900-58D8-4C4D-955A-5020D9BCDB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021A8F4-2F33-4583-A448-F91C4F5109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583268FF-E3A1-4F88-BE16-6283C316E2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D4BEF8DA-9BA6-4B38-84C0-19DBA7A7D9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FDB713E5-EF3F-4337-8527-F9957D7BE2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1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4E587130-54FE-4FFC-A80A-0F0C1C799E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33585A0E-A207-4EA4-949E-72E7D253DC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596F9DBA-535B-497A-A39D-C9688E1779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9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70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6.png"/><Relationship Id="rId4" Type="http://schemas.openxmlformats.org/officeDocument/2006/relationships/image" Target="../media/image33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data.over-blog.com/0/57/67/88/images-blog/Images-des-articles/Balance-horrifie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418754"/>
            <a:ext cx="2771800" cy="25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09599" y="1625600"/>
            <a:ext cx="10329333" cy="403564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5788" y="5661248"/>
            <a:ext cx="548640" cy="396240"/>
          </a:xfrm>
        </p:spPr>
        <p:txBody>
          <a:bodyPr>
            <a:normAutofit/>
          </a:bodyPr>
          <a:lstStyle/>
          <a:p>
            <a:pPr>
              <a:defRPr/>
            </a:pPr>
            <a:fld id="{D4BEF8DA-9BA6-4B38-84C0-19DBA7A7D912}" type="slidenum">
              <a:rPr lang="en-US" sz="1200"/>
              <a:pPr>
                <a:defRPr/>
              </a:pPr>
              <a:t>1</a:t>
            </a:fld>
            <a:endParaRPr lang="en-US" sz="120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70" y="188642"/>
            <a:ext cx="3586599" cy="56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2417347"/>
            <a:ext cx="55377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  <a:t>Station Standard Interface (SSI)</a:t>
            </a:r>
          </a:p>
          <a:p>
            <a:endParaRPr lang="en-US" sz="36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</a:rPr>
              <a:t>Recent Development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06459D-7228-42A7-5E20-993E1C2B69A8}"/>
              </a:ext>
            </a:extLst>
          </p:cNvPr>
          <p:cNvGrpSpPr/>
          <p:nvPr/>
        </p:nvGrpSpPr>
        <p:grpSpPr>
          <a:xfrm>
            <a:off x="1395273" y="2500938"/>
            <a:ext cx="2523111" cy="2284972"/>
            <a:chOff x="2240233" y="2500938"/>
            <a:chExt cx="2523111" cy="22849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18B73C-1529-48B8-89A5-D6F6ED016480}"/>
                </a:ext>
              </a:extLst>
            </p:cNvPr>
            <p:cNvSpPr/>
            <p:nvPr/>
          </p:nvSpPr>
          <p:spPr>
            <a:xfrm>
              <a:off x="2240233" y="2500938"/>
              <a:ext cx="2523111" cy="2284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DEDD4F5-ABA0-AC9C-A447-0CB0EACAC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5111" y="3093051"/>
              <a:ext cx="1286932" cy="1315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198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10055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4BEF8DA-9BA6-4B38-84C0-19DBA7A7D912}" type="slidenum">
              <a:rPr lang="en-US" sz="1200"/>
              <a:pPr>
                <a:defRPr/>
              </a:pPr>
              <a:t>10</a:t>
            </a:fld>
            <a:endParaRPr lang="en-US" sz="1200"/>
          </a:p>
        </p:txBody>
      </p:sp>
      <p:grpSp>
        <p:nvGrpSpPr>
          <p:cNvPr id="25" name="Group 24"/>
          <p:cNvGrpSpPr/>
          <p:nvPr/>
        </p:nvGrpSpPr>
        <p:grpSpPr>
          <a:xfrm>
            <a:off x="180621" y="185499"/>
            <a:ext cx="10882489" cy="847700"/>
            <a:chOff x="156824" y="185499"/>
            <a:chExt cx="9159380" cy="847700"/>
          </a:xfrm>
        </p:grpSpPr>
        <p:sp>
          <p:nvSpPr>
            <p:cNvPr id="26" name="Title 2"/>
            <p:cNvSpPr txBox="1">
              <a:spLocks/>
            </p:cNvSpPr>
            <p:nvPr/>
          </p:nvSpPr>
          <p:spPr>
            <a:xfrm>
              <a:off x="156824" y="185499"/>
              <a:ext cx="9159380" cy="8477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rPr>
                <a:t>SSI Survey 2021-2022- Outcome (1/2)</a:t>
              </a: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32102"/>
              <a:ext cx="1605589" cy="57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A88E86C-33F4-4464-87AB-4062CC2BF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7" y="252551"/>
            <a:ext cx="626512" cy="7357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D32B12-56DB-EA58-5CB7-09F20B4E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EF8DA-9BA6-4B38-84C0-19DBA7A7D91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C95EFD-5891-89FB-3260-B743E62BC909}"/>
              </a:ext>
            </a:extLst>
          </p:cNvPr>
          <p:cNvSpPr txBox="1"/>
          <p:nvPr/>
        </p:nvSpPr>
        <p:spPr>
          <a:xfrm>
            <a:off x="475936" y="1134874"/>
            <a:ext cx="87913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93% corrected response rate 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Survey data is representative</a:t>
            </a:r>
            <a:br>
              <a:rPr lang="en-GB" sz="2000" dirty="0">
                <a:solidFill>
                  <a:srgbClr val="F580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36FD4A-FEEA-2DAC-1A51-53843D13F810}"/>
              </a:ext>
            </a:extLst>
          </p:cNvPr>
          <p:cNvSpPr txBox="1">
            <a:spLocks/>
          </p:cNvSpPr>
          <p:nvPr/>
        </p:nvSpPr>
        <p:spPr>
          <a:xfrm>
            <a:off x="475936" y="2248480"/>
            <a:ext cx="9031958" cy="1237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SSI by far the most used acquisition software on the IMS SHI network (</a:t>
            </a:r>
            <a:r>
              <a:rPr lang="en-GB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92% of respondents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FDE332-FB36-5191-A97F-F217013EC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368" y="3439936"/>
            <a:ext cx="4629264" cy="323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9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10055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4BEF8DA-9BA6-4B38-84C0-19DBA7A7D912}" type="slidenum">
              <a:rPr lang="en-US" sz="1200"/>
              <a:pPr>
                <a:defRPr/>
              </a:pPr>
              <a:t>11</a:t>
            </a:fld>
            <a:endParaRPr lang="en-US" sz="1200"/>
          </a:p>
        </p:txBody>
      </p:sp>
      <p:grpSp>
        <p:nvGrpSpPr>
          <p:cNvPr id="25" name="Group 24"/>
          <p:cNvGrpSpPr/>
          <p:nvPr/>
        </p:nvGrpSpPr>
        <p:grpSpPr>
          <a:xfrm>
            <a:off x="167950" y="209575"/>
            <a:ext cx="10976765" cy="847700"/>
            <a:chOff x="225508" y="209575"/>
            <a:chExt cx="9159380" cy="847700"/>
          </a:xfrm>
        </p:grpSpPr>
        <p:sp>
          <p:nvSpPr>
            <p:cNvPr id="26" name="Title 2"/>
            <p:cNvSpPr txBox="1">
              <a:spLocks/>
            </p:cNvSpPr>
            <p:nvPr/>
          </p:nvSpPr>
          <p:spPr>
            <a:xfrm>
              <a:off x="225508" y="209575"/>
              <a:ext cx="9159380" cy="8477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rPr>
                <a:t>SSI Survey 2021-2022- Outcome (2/2)</a:t>
              </a: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32102"/>
              <a:ext cx="1605589" cy="57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A88E86C-33F4-4464-87AB-4062CC2BF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7" y="252551"/>
            <a:ext cx="626512" cy="7357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D32B12-56DB-EA58-5CB7-09F20B4E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EF8DA-9BA6-4B38-84C0-19DBA7A7D91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C61DD2-540C-3CA4-BCF7-37CAD1DE2BB2}"/>
              </a:ext>
            </a:extLst>
          </p:cNvPr>
          <p:cNvSpPr txBox="1">
            <a:spLocks/>
          </p:cNvSpPr>
          <p:nvPr/>
        </p:nvSpPr>
        <p:spPr>
          <a:xfrm>
            <a:off x="361164" y="1164413"/>
            <a:ext cx="7709816" cy="754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79%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deployed workstations would require an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SSI upgrade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6790D32-933C-CFBD-67CA-A90F31A3F7E8}"/>
              </a:ext>
            </a:extLst>
          </p:cNvPr>
          <p:cNvSpPr txBox="1">
            <a:spLocks/>
          </p:cNvSpPr>
          <p:nvPr/>
        </p:nvSpPr>
        <p:spPr>
          <a:xfrm>
            <a:off x="-3508" y="4410781"/>
            <a:ext cx="7785239" cy="55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results outline the value of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keeping a closer view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SSI workstations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their lifecycle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7DAC49-D1A1-E60B-922C-D2A73DE8AA9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183107" y="1064654"/>
            <a:ext cx="2500274" cy="229436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F8B124D-0FEB-D64D-55C7-8605A2E080C0}"/>
              </a:ext>
            </a:extLst>
          </p:cNvPr>
          <p:cNvSpPr txBox="1">
            <a:spLocks/>
          </p:cNvSpPr>
          <p:nvPr/>
        </p:nvSpPr>
        <p:spPr>
          <a:xfrm>
            <a:off x="84763" y="5525881"/>
            <a:ext cx="7920880" cy="55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Possibility 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 of the survey process in future SSI versions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64A28C3-DEB3-1176-69E5-3A5CDA4AA168}"/>
              </a:ext>
            </a:extLst>
          </p:cNvPr>
          <p:cNvSpPr txBox="1">
            <a:spLocks/>
          </p:cNvSpPr>
          <p:nvPr/>
        </p:nvSpPr>
        <p:spPr>
          <a:xfrm>
            <a:off x="2874337" y="2781342"/>
            <a:ext cx="5882204" cy="1486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98%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SSI workstations run an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out of support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38%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SSI workstations run 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32bit OS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7AB796-2C75-DF5B-AE03-343CED2253DF}"/>
              </a:ext>
            </a:extLst>
          </p:cNvPr>
          <p:cNvPicPr/>
          <p:nvPr/>
        </p:nvPicPr>
        <p:blipFill rotWithShape="1">
          <a:blip r:embed="rId6"/>
          <a:srcRect l="1825" r="2618" b="2852"/>
          <a:stretch/>
        </p:blipFill>
        <p:spPr bwMode="auto">
          <a:xfrm>
            <a:off x="93309" y="1782711"/>
            <a:ext cx="3017567" cy="2294367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BCDDCD-BFB9-7C16-99A4-8E3ADFDAC0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3673" y="3642523"/>
            <a:ext cx="3111918" cy="263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10055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4BEF8DA-9BA6-4B38-84C0-19DBA7A7D912}" type="slidenum">
              <a:rPr lang="en-US" sz="1200"/>
              <a:pPr>
                <a:defRPr/>
              </a:pPr>
              <a:t>12</a:t>
            </a:fld>
            <a:endParaRPr lang="en-US" sz="1200"/>
          </a:p>
        </p:txBody>
      </p:sp>
      <p:grpSp>
        <p:nvGrpSpPr>
          <p:cNvPr id="25" name="Group 24"/>
          <p:cNvGrpSpPr/>
          <p:nvPr/>
        </p:nvGrpSpPr>
        <p:grpSpPr>
          <a:xfrm>
            <a:off x="180621" y="185499"/>
            <a:ext cx="10882489" cy="847700"/>
            <a:chOff x="156824" y="185499"/>
            <a:chExt cx="9159380" cy="847700"/>
          </a:xfrm>
        </p:grpSpPr>
        <p:sp>
          <p:nvSpPr>
            <p:cNvPr id="26" name="Title 2"/>
            <p:cNvSpPr txBox="1">
              <a:spLocks/>
            </p:cNvSpPr>
            <p:nvPr/>
          </p:nvSpPr>
          <p:spPr>
            <a:xfrm>
              <a:off x="156824" y="185499"/>
              <a:ext cx="9159380" cy="8477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rPr>
                <a:t>SSI Large roll-out</a:t>
              </a: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32102"/>
              <a:ext cx="1605589" cy="57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A88E86C-33F4-4464-87AB-4062CC2BF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7" y="252551"/>
            <a:ext cx="626512" cy="7357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D32B12-56DB-EA58-5CB7-09F20B4E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EF8DA-9BA6-4B38-84C0-19DBA7A7D91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97DD0-68CB-F8FB-8D06-4F57149B1434}"/>
              </a:ext>
            </a:extLst>
          </p:cNvPr>
          <p:cNvSpPr txBox="1"/>
          <p:nvPr/>
        </p:nvSpPr>
        <p:spPr>
          <a:xfrm>
            <a:off x="262226" y="1248580"/>
            <a:ext cx="10135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opportunity 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upgrade and homogenize SSI workstations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provide Station Operators with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latest features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304C5-0570-524C-40F1-3C54081ECC0B}"/>
              </a:ext>
            </a:extLst>
          </p:cNvPr>
          <p:cNvSpPr txBox="1"/>
          <p:nvPr/>
        </p:nvSpPr>
        <p:spPr>
          <a:xfrm>
            <a:off x="727523" y="2882572"/>
            <a:ext cx="45167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is a lot of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85E2F-3681-39D7-B369-7705F00564AF}"/>
              </a:ext>
            </a:extLst>
          </p:cNvPr>
          <p:cNvSpPr txBox="1"/>
          <p:nvPr/>
        </p:nvSpPr>
        <p:spPr>
          <a:xfrm>
            <a:off x="5915331" y="2662009"/>
            <a:ext cx="312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SSI: Installation script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C3AE43-0043-DEDA-DF5D-A22DD1C03B33}"/>
              </a:ext>
            </a:extLst>
          </p:cNvPr>
          <p:cNvSpPr txBox="1"/>
          <p:nvPr/>
        </p:nvSpPr>
        <p:spPr>
          <a:xfrm>
            <a:off x="5907641" y="3047948"/>
            <a:ext cx="463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OS, SSI &amp; SSI Configuration: </a:t>
            </a:r>
            <a:r>
              <a:rPr lang="en-US" b="1" dirty="0"/>
              <a:t>Kickstart file</a:t>
            </a: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AA1B-0690-D8B1-2940-6B56DEDFB270}"/>
              </a:ext>
            </a:extLst>
          </p:cNvPr>
          <p:cNvSpPr txBox="1"/>
          <p:nvPr/>
        </p:nvSpPr>
        <p:spPr>
          <a:xfrm>
            <a:off x="784743" y="3964075"/>
            <a:ext cx="45167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requires expertise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manual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A0352C-1842-B083-8333-C3DFFCDD0A60}"/>
              </a:ext>
            </a:extLst>
          </p:cNvPr>
          <p:cNvSpPr txBox="1"/>
          <p:nvPr/>
        </p:nvSpPr>
        <p:spPr>
          <a:xfrm>
            <a:off x="5907641" y="3871163"/>
            <a:ext cx="426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Configurations backed-up 2021-2022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2CD175-10C8-D2C3-CEA2-41E3850252E5}"/>
              </a:ext>
            </a:extLst>
          </p:cNvPr>
          <p:cNvSpPr txBox="1"/>
          <p:nvPr/>
        </p:nvSpPr>
        <p:spPr>
          <a:xfrm>
            <a:off x="5897136" y="4240495"/>
            <a:ext cx="440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upgradeable to latest SSI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B656395-BBD1-EF11-EF9E-1BA1594AF84A}"/>
              </a:ext>
            </a:extLst>
          </p:cNvPr>
          <p:cNvSpPr txBox="1">
            <a:spLocks/>
          </p:cNvSpPr>
          <p:nvPr/>
        </p:nvSpPr>
        <p:spPr>
          <a:xfrm>
            <a:off x="983083" y="5318292"/>
            <a:ext cx="9321897" cy="1207606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228600" indent="-228600" defTabSz="91440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an SSI solution (including HW, OS &amp; SSI configuration) that is ready for large scale roll-out in support to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2073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0621" y="185499"/>
            <a:ext cx="10882489" cy="847700"/>
            <a:chOff x="156824" y="185499"/>
            <a:chExt cx="9159380" cy="847700"/>
          </a:xfrm>
        </p:grpSpPr>
        <p:sp>
          <p:nvSpPr>
            <p:cNvPr id="26" name="Title 2"/>
            <p:cNvSpPr txBox="1">
              <a:spLocks/>
            </p:cNvSpPr>
            <p:nvPr/>
          </p:nvSpPr>
          <p:spPr>
            <a:xfrm>
              <a:off x="156824" y="185499"/>
              <a:ext cx="9159380" cy="8477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rPr>
                <a:t>SSI Large roll-out</a:t>
              </a:r>
            </a:p>
            <a:p>
              <a:pPr fontAlgn="auto">
                <a:spcAft>
                  <a:spcPts val="0"/>
                </a:spcAft>
              </a:pP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rPr>
                <a:t>Expected outcomes</a:t>
              </a: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32102"/>
              <a:ext cx="1605589" cy="57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A88E86C-33F4-4464-87AB-4062CC2BF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7" y="252551"/>
            <a:ext cx="626512" cy="7357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D32B12-56DB-EA58-5CB7-09F20B4E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EF8DA-9BA6-4B38-84C0-19DBA7A7D91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CC4BA-45D9-D3B5-281B-155AA7210911}"/>
              </a:ext>
            </a:extLst>
          </p:cNvPr>
          <p:cNvSpPr txBox="1"/>
          <p:nvPr/>
        </p:nvSpPr>
        <p:spPr>
          <a:xfrm>
            <a:off x="77980" y="1405455"/>
            <a:ext cx="88756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availability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(better sparing, more resilient SSI)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FAB69D-1C9F-7427-A356-D6EDD908460B}"/>
              </a:ext>
            </a:extLst>
          </p:cNvPr>
          <p:cNvSpPr txBox="1"/>
          <p:nvPr/>
        </p:nvSpPr>
        <p:spPr>
          <a:xfrm>
            <a:off x="64180" y="2195051"/>
            <a:ext cx="8219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increase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ECDSA authentication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5007B4-87B4-120F-6DC9-33834A80A811}"/>
              </a:ext>
            </a:extLst>
          </p:cNvPr>
          <p:cNvSpPr txBox="1"/>
          <p:nvPr/>
        </p:nvSpPr>
        <p:spPr>
          <a:xfrm>
            <a:off x="77980" y="2881822"/>
            <a:ext cx="9142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of successful calibrations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5718A-4D52-BE6C-25CB-DE117D771B58}"/>
              </a:ext>
            </a:extLst>
          </p:cNvPr>
          <p:cNvSpPr txBox="1"/>
          <p:nvPr/>
        </p:nvSpPr>
        <p:spPr>
          <a:xfrm>
            <a:off x="77980" y="3629829"/>
            <a:ext cx="83683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of SSI workstations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their lifecycle 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EE0FEE-4B0F-3A6C-1D73-47F8B0C346AF}"/>
              </a:ext>
            </a:extLst>
          </p:cNvPr>
          <p:cNvSpPr txBox="1"/>
          <p:nvPr/>
        </p:nvSpPr>
        <p:spPr>
          <a:xfrm>
            <a:off x="64180" y="4399653"/>
            <a:ext cx="8219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Closer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with PTS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(through API calls to the Configurator)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31CE33-95D6-55FA-4487-034F1E645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600" y="1170834"/>
            <a:ext cx="2904556" cy="13799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58F9A6-B9D8-6FF6-D6EB-F767AB41D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6273" y="3385827"/>
            <a:ext cx="3045959" cy="147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10055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4BEF8DA-9BA6-4B38-84C0-19DBA7A7D912}" type="slidenum">
              <a:rPr lang="en-US" sz="1200"/>
              <a:pPr>
                <a:defRPr/>
              </a:pPr>
              <a:t>14</a:t>
            </a:fld>
            <a:endParaRPr lang="en-US" sz="1200"/>
          </a:p>
        </p:txBody>
      </p:sp>
      <p:grpSp>
        <p:nvGrpSpPr>
          <p:cNvPr id="25" name="Group 24"/>
          <p:cNvGrpSpPr/>
          <p:nvPr/>
        </p:nvGrpSpPr>
        <p:grpSpPr>
          <a:xfrm>
            <a:off x="180621" y="185499"/>
            <a:ext cx="10882489" cy="847700"/>
            <a:chOff x="156824" y="185499"/>
            <a:chExt cx="9159380" cy="847700"/>
          </a:xfrm>
        </p:grpSpPr>
        <p:sp>
          <p:nvSpPr>
            <p:cNvPr id="26" name="Title 2"/>
            <p:cNvSpPr txBox="1">
              <a:spLocks/>
            </p:cNvSpPr>
            <p:nvPr/>
          </p:nvSpPr>
          <p:spPr>
            <a:xfrm>
              <a:off x="156824" y="185499"/>
              <a:ext cx="9159380" cy="8477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rPr>
                <a:t>Stealth computers testing (1/2)</a:t>
              </a: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32102"/>
              <a:ext cx="1605589" cy="57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A88E86C-33F4-4464-87AB-4062CC2BF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7" y="252551"/>
            <a:ext cx="626512" cy="7357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69847C-BBDD-A1E9-B287-9CEC130C8926}"/>
              </a:ext>
            </a:extLst>
          </p:cNvPr>
          <p:cNvSpPr txBox="1"/>
          <p:nvPr/>
        </p:nvSpPr>
        <p:spPr>
          <a:xfrm>
            <a:off x="460539" y="1179802"/>
            <a:ext cx="1088248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fr-FR" altLang="fr-FR" sz="2400" dirty="0"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GB" altLang="fr-FR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E16B07-E181-AA25-1CE9-C5FAD4C8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EF8DA-9BA6-4B38-84C0-19DBA7A7D91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Picture 3" descr="A black electronic device with ports&#10;&#10;Description automatically generated">
            <a:extLst>
              <a:ext uri="{FF2B5EF4-FFF2-40B4-BE49-F238E27FC236}">
                <a16:creationId xmlns:a16="http://schemas.microsoft.com/office/drawing/2014/main" id="{5C7059D0-AE44-B351-E071-87013B607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60" y="5053759"/>
            <a:ext cx="1646393" cy="1031358"/>
          </a:xfrm>
          <a:prstGeom prst="rect">
            <a:avLst/>
          </a:prstGeom>
        </p:spPr>
      </p:pic>
      <p:pic>
        <p:nvPicPr>
          <p:cNvPr id="6" name="Picture 5" descr="A back of a black electronic device&#10;&#10;Description automatically generated">
            <a:extLst>
              <a:ext uri="{FF2B5EF4-FFF2-40B4-BE49-F238E27FC236}">
                <a16:creationId xmlns:a16="http://schemas.microsoft.com/office/drawing/2014/main" id="{88B5BC3F-CD22-EE37-83AE-3AE68684F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2263" y="5007387"/>
            <a:ext cx="1829000" cy="1124103"/>
          </a:xfrm>
          <a:prstGeom prst="rect">
            <a:avLst/>
          </a:prstGeom>
        </p:spPr>
      </p:pic>
      <p:pic>
        <p:nvPicPr>
          <p:cNvPr id="8" name="Picture 7" descr="A black electronic device with a black background&#10;&#10;Description automatically generated">
            <a:extLst>
              <a:ext uri="{FF2B5EF4-FFF2-40B4-BE49-F238E27FC236}">
                <a16:creationId xmlns:a16="http://schemas.microsoft.com/office/drawing/2014/main" id="{7CA8786F-EB53-D9B9-85E1-6CB4364266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755" y="5083096"/>
            <a:ext cx="1651269" cy="893795"/>
          </a:xfrm>
          <a:prstGeom prst="rect">
            <a:avLst/>
          </a:prstGeom>
        </p:spPr>
      </p:pic>
      <p:pic>
        <p:nvPicPr>
          <p:cNvPr id="9" name="Picture 8" descr="A black electronic device with red lights&#10;&#10;Description automatically generated">
            <a:extLst>
              <a:ext uri="{FF2B5EF4-FFF2-40B4-BE49-F238E27FC236}">
                <a16:creationId xmlns:a16="http://schemas.microsoft.com/office/drawing/2014/main" id="{EC635C2D-C810-F504-24EA-217987C7C9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7011" y="5024677"/>
            <a:ext cx="1640954" cy="952214"/>
          </a:xfrm>
          <a:prstGeom prst="rect">
            <a:avLst/>
          </a:prstGeom>
        </p:spPr>
      </p:pic>
      <p:pic>
        <p:nvPicPr>
          <p:cNvPr id="10" name="Picture 9" descr="A back of a black electronic device&#10;&#10;Description automatically generated">
            <a:extLst>
              <a:ext uri="{FF2B5EF4-FFF2-40B4-BE49-F238E27FC236}">
                <a16:creationId xmlns:a16="http://schemas.microsoft.com/office/drawing/2014/main" id="{218210C7-5A15-5147-AEEA-5B35C02D6A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4284" y="5034259"/>
            <a:ext cx="1910543" cy="10960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72CE8C-1B97-832E-7AB4-300FC34FEB8F}"/>
              </a:ext>
            </a:extLst>
          </p:cNvPr>
          <p:cNvSpPr txBox="1"/>
          <p:nvPr/>
        </p:nvSpPr>
        <p:spPr>
          <a:xfrm>
            <a:off x="331748" y="1008132"/>
            <a:ext cx="10622391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/>
            <a:r>
              <a:rPr lang="en-GB" sz="2400" b="1" i="0" u="none" strike="noStrike" kern="100" baseline="0" dirty="0">
                <a:latin typeface="Times New Roman" panose="02020603050405020304" pitchFamily="18" charset="0"/>
              </a:rPr>
              <a:t>Testing scope</a:t>
            </a:r>
          </a:p>
          <a:p>
            <a:pPr marL="342900" marR="0" lvl="1" indent="-342900" algn="just" rtl="0">
              <a:buFont typeface="+mj-lt"/>
              <a:buAutoNum type="arabicPeriod"/>
            </a:pPr>
            <a:endParaRPr lang="en-GB" sz="1600" kern="100" dirty="0">
              <a:latin typeface="Times New Roman" panose="02020603050405020304" pitchFamily="18" charset="0"/>
            </a:endParaRPr>
          </a:p>
          <a:p>
            <a:pPr marL="342900" marR="0" lvl="1" indent="-342900" algn="just" rtl="0">
              <a:buFont typeface="+mj-lt"/>
              <a:buAutoNum type="arabicPeriod"/>
            </a:pPr>
            <a:r>
              <a:rPr lang="en-GB" b="0" i="0" u="none" strike="noStrike" kern="100" baseline="0" dirty="0">
                <a:latin typeface="Times New Roman" panose="02020603050405020304" pitchFamily="18" charset="0"/>
              </a:rPr>
              <a:t>Validate that the </a:t>
            </a:r>
            <a:r>
              <a:rPr lang="en-GB" b="1" i="0" u="none" strike="noStrike" kern="100" baseline="0" dirty="0">
                <a:latin typeface="Times New Roman" panose="02020603050405020304" pitchFamily="18" charset="0"/>
              </a:rPr>
              <a:t>new computer models </a:t>
            </a:r>
            <a:r>
              <a:rPr lang="en-GB" b="0" i="0" u="none" strike="noStrike" kern="100" baseline="0" dirty="0">
                <a:latin typeface="Times New Roman" panose="02020603050405020304" pitchFamily="18" charset="0"/>
              </a:rPr>
              <a:t>fulfil the desired </a:t>
            </a:r>
            <a:r>
              <a:rPr lang="en-GB" b="1" i="0" u="none" strike="noStrike" kern="100" baseline="0" dirty="0">
                <a:latin typeface="Times New Roman" panose="02020603050405020304" pitchFamily="18" charset="0"/>
              </a:rPr>
              <a:t>functionality and performance</a:t>
            </a:r>
            <a:r>
              <a:rPr lang="en-GB" b="0" i="0" u="none" strike="noStrike" kern="100" baseline="0" dirty="0">
                <a:latin typeface="Times New Roman" panose="02020603050405020304" pitchFamily="18" charset="0"/>
              </a:rPr>
              <a:t>.</a:t>
            </a:r>
          </a:p>
          <a:p>
            <a:pPr marL="342900" marR="0" lvl="1" indent="-342900" algn="just" rtl="0">
              <a:buFont typeface="+mj-lt"/>
              <a:buAutoNum type="arabicPeriod"/>
            </a:pPr>
            <a:endParaRPr lang="en-GB" b="0" i="0" u="none" strike="noStrike" kern="100" baseline="0" dirty="0">
              <a:latin typeface="Times New Roman" panose="02020603050405020304" pitchFamily="18" charset="0"/>
            </a:endParaRPr>
          </a:p>
          <a:p>
            <a:pPr marL="342900" marR="0" lvl="1" indent="-342900" algn="just" rtl="0">
              <a:buFont typeface="+mj-lt"/>
              <a:buAutoNum type="arabicPeriod"/>
            </a:pPr>
            <a:r>
              <a:rPr lang="en-GB" b="0" i="0" u="none" strike="noStrike" kern="100" baseline="0" dirty="0">
                <a:latin typeface="Times New Roman" panose="02020603050405020304" pitchFamily="18" charset="0"/>
              </a:rPr>
              <a:t>Verify that the </a:t>
            </a:r>
            <a:r>
              <a:rPr lang="en-GB" b="1" i="0" u="none" strike="noStrike" kern="100" baseline="0" dirty="0">
                <a:latin typeface="Times New Roman" panose="02020603050405020304" pitchFamily="18" charset="0"/>
              </a:rPr>
              <a:t>integrated system </a:t>
            </a:r>
            <a:r>
              <a:rPr lang="en-GB" b="0" i="0" u="none" strike="noStrike" kern="100" baseline="0" dirty="0">
                <a:latin typeface="Times New Roman" panose="02020603050405020304" pitchFamily="18" charset="0"/>
              </a:rPr>
              <a:t>meets the </a:t>
            </a:r>
            <a:r>
              <a:rPr lang="en-GB" b="1" i="0" u="none" strike="noStrike" kern="100" baseline="0" dirty="0">
                <a:latin typeface="Times New Roman" panose="02020603050405020304" pitchFamily="18" charset="0"/>
              </a:rPr>
              <a:t>functional requirements</a:t>
            </a:r>
            <a:r>
              <a:rPr lang="en-GB" b="0" i="0" u="none" strike="noStrike" kern="100" baseline="0" dirty="0">
                <a:latin typeface="Times New Roman" panose="02020603050405020304" pitchFamily="18" charset="0"/>
              </a:rPr>
              <a:t>.</a:t>
            </a:r>
          </a:p>
          <a:p>
            <a:pPr marL="342900" marR="0" lvl="1" indent="-342900" algn="just" rtl="0">
              <a:buFont typeface="+mj-lt"/>
              <a:buAutoNum type="arabicPeriod"/>
            </a:pPr>
            <a:endParaRPr lang="en-GB" b="0" i="0" u="none" strike="noStrike" kern="100" baseline="0" dirty="0">
              <a:latin typeface="Times New Roman" panose="02020603050405020304" pitchFamily="18" charset="0"/>
            </a:endParaRPr>
          </a:p>
          <a:p>
            <a:pPr marL="342900" marR="0" lvl="1" indent="-342900" algn="just" rtl="0">
              <a:buFont typeface="+mj-lt"/>
              <a:buAutoNum type="arabicPeriod"/>
            </a:pPr>
            <a:r>
              <a:rPr lang="en-GB" b="0" i="0" u="none" strike="noStrike" kern="100" baseline="0" dirty="0">
                <a:latin typeface="Times New Roman" panose="02020603050405020304" pitchFamily="18" charset="0"/>
              </a:rPr>
              <a:t>Ensure that all </a:t>
            </a:r>
            <a:r>
              <a:rPr lang="en-GB" b="1" i="0" u="none" strike="noStrike" kern="100" baseline="0" dirty="0">
                <a:latin typeface="Times New Roman" panose="02020603050405020304" pitchFamily="18" charset="0"/>
              </a:rPr>
              <a:t>authentication tokens </a:t>
            </a:r>
            <a:r>
              <a:rPr lang="en-GB" b="0" i="0" u="none" strike="noStrike" kern="100" baseline="0" dirty="0">
                <a:latin typeface="Times New Roman" panose="02020603050405020304" pitchFamily="18" charset="0"/>
              </a:rPr>
              <a:t>supported by SSI are </a:t>
            </a:r>
            <a:r>
              <a:rPr lang="en-GB" b="1" i="0" u="none" strike="noStrike" kern="100" baseline="0" dirty="0">
                <a:latin typeface="Times New Roman" panose="02020603050405020304" pitchFamily="18" charset="0"/>
              </a:rPr>
              <a:t>fully compatible </a:t>
            </a:r>
            <a:r>
              <a:rPr lang="en-GB" b="0" i="0" u="none" strike="noStrike" kern="100" baseline="0" dirty="0">
                <a:latin typeface="Times New Roman" panose="02020603050405020304" pitchFamily="18" charset="0"/>
              </a:rPr>
              <a:t>with the new computer.</a:t>
            </a:r>
          </a:p>
          <a:p>
            <a:pPr marL="342900" marR="0" lvl="1" indent="-342900" algn="just" rtl="0">
              <a:buFont typeface="+mj-lt"/>
              <a:buAutoNum type="arabicPeriod"/>
            </a:pPr>
            <a:endParaRPr lang="en-GB" b="0" i="0" u="none" strike="noStrike" kern="100" baseline="0" dirty="0">
              <a:latin typeface="Times New Roman" panose="02020603050405020304" pitchFamily="18" charset="0"/>
            </a:endParaRPr>
          </a:p>
          <a:p>
            <a:pPr marL="342900" marR="0" lvl="1" indent="-342900" algn="just" rtl="0">
              <a:buFont typeface="+mj-lt"/>
              <a:buAutoNum type="arabicPeriod"/>
            </a:pPr>
            <a:r>
              <a:rPr lang="en-GB" b="0" i="0" u="none" strike="noStrike" kern="100" baseline="0" dirty="0">
                <a:latin typeface="Times New Roman" panose="02020603050405020304" pitchFamily="18" charset="0"/>
              </a:rPr>
              <a:t>Identify </a:t>
            </a:r>
            <a:r>
              <a:rPr lang="en-GB" b="1" i="0" u="none" strike="noStrike" kern="100" baseline="0" dirty="0">
                <a:latin typeface="Times New Roman" panose="02020603050405020304" pitchFamily="18" charset="0"/>
              </a:rPr>
              <a:t>any issue </a:t>
            </a:r>
            <a:r>
              <a:rPr lang="en-GB" b="0" i="0" u="none" strike="noStrike" kern="100" baseline="0" dirty="0">
                <a:latin typeface="Times New Roman" panose="02020603050405020304" pitchFamily="18" charset="0"/>
              </a:rPr>
              <a:t>that may arise when </a:t>
            </a:r>
            <a:r>
              <a:rPr lang="en-GB" b="1" i="0" u="none" strike="noStrike" kern="100" baseline="0" dirty="0">
                <a:latin typeface="Times New Roman" panose="02020603050405020304" pitchFamily="18" charset="0"/>
              </a:rPr>
              <a:t>integrating the Software into Hardware</a:t>
            </a:r>
            <a:r>
              <a:rPr lang="en-GB" b="0" i="0" u="none" strike="noStrike" kern="100" baseline="0" dirty="0">
                <a:latin typeface="Times New Roman" panose="02020603050405020304" pitchFamily="18" charset="0"/>
              </a:rPr>
              <a:t>.</a:t>
            </a:r>
          </a:p>
          <a:p>
            <a:pPr marL="342900" marR="0" lvl="1" indent="-342900" algn="just" rtl="0">
              <a:buFont typeface="+mj-lt"/>
              <a:buAutoNum type="arabicPeriod"/>
            </a:pPr>
            <a:endParaRPr lang="en-GB" b="0" i="0" u="none" strike="noStrike" kern="100" baseline="0" dirty="0">
              <a:latin typeface="Times New Roman" panose="02020603050405020304" pitchFamily="18" charset="0"/>
            </a:endParaRPr>
          </a:p>
          <a:p>
            <a:pPr marL="342900" marR="0" lvl="1" indent="-342900" algn="just" rtl="0">
              <a:buFont typeface="+mj-lt"/>
              <a:buAutoNum type="arabicPeriod"/>
            </a:pPr>
            <a:r>
              <a:rPr lang="en-GB" b="0" i="0" u="none" strike="noStrike" kern="100" baseline="0" dirty="0">
                <a:latin typeface="Times New Roman" panose="02020603050405020304" pitchFamily="18" charset="0"/>
              </a:rPr>
              <a:t>Evaluate the </a:t>
            </a:r>
            <a:r>
              <a:rPr lang="en-GB" b="1" i="0" u="none" strike="noStrike" kern="100" baseline="0" dirty="0">
                <a:latin typeface="Times New Roman" panose="02020603050405020304" pitchFamily="18" charset="0"/>
              </a:rPr>
              <a:t>compliance</a:t>
            </a:r>
            <a:r>
              <a:rPr lang="en-GB" b="0" i="0" u="none" strike="noStrike" kern="100" baseline="0" dirty="0">
                <a:latin typeface="Times New Roman" panose="02020603050405020304" pitchFamily="18" charset="0"/>
              </a:rPr>
              <a:t> of the system with specified </a:t>
            </a:r>
            <a:r>
              <a:rPr lang="en-GB" b="1" i="0" u="none" strike="noStrike" kern="100" baseline="0" dirty="0">
                <a:latin typeface="Times New Roman" panose="02020603050405020304" pitchFamily="18" charset="0"/>
              </a:rPr>
              <a:t>functional requirements</a:t>
            </a:r>
            <a:r>
              <a:rPr lang="en-GB" b="0" i="0" u="none" strike="noStrike" kern="100" baseline="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4B4B63-9E92-3A7B-EA58-F02973878700}"/>
              </a:ext>
            </a:extLst>
          </p:cNvPr>
          <p:cNvSpPr txBox="1"/>
          <p:nvPr/>
        </p:nvSpPr>
        <p:spPr>
          <a:xfrm>
            <a:off x="2933516" y="6173347"/>
            <a:ext cx="1142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kern="100" baseline="0" dirty="0">
                <a:latin typeface="Times New Roman" panose="02020603050405020304" pitchFamily="18" charset="0"/>
              </a:rPr>
              <a:t>LPC-960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48BEDC-E155-4225-09E8-682341BABC95}"/>
              </a:ext>
            </a:extLst>
          </p:cNvPr>
          <p:cNvSpPr txBox="1"/>
          <p:nvPr/>
        </p:nvSpPr>
        <p:spPr>
          <a:xfrm>
            <a:off x="807325" y="6179159"/>
            <a:ext cx="1142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kern="100" baseline="0" dirty="0">
                <a:latin typeface="Times New Roman" panose="02020603050405020304" pitchFamily="18" charset="0"/>
              </a:rPr>
              <a:t>LPC-965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F2AD18-2317-5D67-E651-B3CA0BF7FE59}"/>
              </a:ext>
            </a:extLst>
          </p:cNvPr>
          <p:cNvSpPr txBox="1"/>
          <p:nvPr/>
        </p:nvSpPr>
        <p:spPr>
          <a:xfrm>
            <a:off x="4940941" y="6173347"/>
            <a:ext cx="1142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kern="100" baseline="0" dirty="0">
                <a:latin typeface="Times New Roman" panose="02020603050405020304" pitchFamily="18" charset="0"/>
              </a:rPr>
              <a:t>LPC-845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FF8CB7-ABC7-37DE-CC44-CF98B4A3943B}"/>
              </a:ext>
            </a:extLst>
          </p:cNvPr>
          <p:cNvSpPr txBox="1"/>
          <p:nvPr/>
        </p:nvSpPr>
        <p:spPr>
          <a:xfrm>
            <a:off x="6948366" y="6176516"/>
            <a:ext cx="1142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kern="100" baseline="0" dirty="0">
                <a:latin typeface="Times New Roman" panose="02020603050405020304" pitchFamily="18" charset="0"/>
              </a:rPr>
              <a:t>LPC-870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E3EC68-AACF-FBB3-ED08-A46B3C8D4AB0}"/>
              </a:ext>
            </a:extLst>
          </p:cNvPr>
          <p:cNvSpPr txBox="1"/>
          <p:nvPr/>
        </p:nvSpPr>
        <p:spPr>
          <a:xfrm>
            <a:off x="9057542" y="6176516"/>
            <a:ext cx="1142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kern="100" baseline="0" dirty="0">
                <a:latin typeface="Times New Roman" panose="02020603050405020304" pitchFamily="18" charset="0"/>
              </a:rPr>
              <a:t>LPC-</a:t>
            </a:r>
            <a:r>
              <a:rPr lang="en-US" kern="100" dirty="0">
                <a:latin typeface="Times New Roman" panose="02020603050405020304" pitchFamily="18" charset="0"/>
              </a:rPr>
              <a:t>915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73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C69847C-BBDD-A1E9-B287-9CEC130C8926}"/>
              </a:ext>
            </a:extLst>
          </p:cNvPr>
          <p:cNvSpPr txBox="1"/>
          <p:nvPr/>
        </p:nvSpPr>
        <p:spPr>
          <a:xfrm>
            <a:off x="460539" y="1179802"/>
            <a:ext cx="1088248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fr-FR" altLang="fr-FR" sz="2400" dirty="0"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GB" altLang="fr-FR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E16B07-E181-AA25-1CE9-C5FAD4C8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EF8DA-9BA6-4B38-84C0-19DBA7A7D91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8" name="Picture 17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0BFCAE89-B11D-8717-0557-37E308F0D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3" y="1289862"/>
            <a:ext cx="3787674" cy="2496630"/>
          </a:xfrm>
          <a:prstGeom prst="rect">
            <a:avLst/>
          </a:prstGeom>
        </p:spPr>
      </p:pic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8823963F-2D5B-DFFF-88B0-55B4DA7A2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691" y="1289862"/>
            <a:ext cx="4584222" cy="2139138"/>
          </a:xfrm>
          <a:prstGeom prst="rect">
            <a:avLst/>
          </a:prstGeom>
        </p:spPr>
      </p:pic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92FEC622-0A4B-ACF8-C281-B6072F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9" t="5719" r="765"/>
          <a:stretch/>
        </p:blipFill>
        <p:spPr bwMode="auto">
          <a:xfrm>
            <a:off x="84763" y="4065640"/>
            <a:ext cx="4892280" cy="2393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F8DABC-8C02-6F07-0574-CF9F8F5BB5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9"/>
          <a:stretch/>
        </p:blipFill>
        <p:spPr bwMode="auto">
          <a:xfrm>
            <a:off x="8593496" y="1179802"/>
            <a:ext cx="2637567" cy="260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AF3B55-4C4C-F2B1-83D3-82FED711B41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8870"/>
          <a:stretch/>
        </p:blipFill>
        <p:spPr>
          <a:xfrm>
            <a:off x="8012383" y="5047869"/>
            <a:ext cx="3270875" cy="1202613"/>
          </a:xfrm>
          <a:prstGeom prst="rect">
            <a:avLst/>
          </a:prstGeom>
        </p:spPr>
      </p:pic>
      <p:pic>
        <p:nvPicPr>
          <p:cNvPr id="23" name="Picture 22" descr="A screenshot of a computer&#10;&#10;Description automatically generated">
            <a:extLst>
              <a:ext uri="{FF2B5EF4-FFF2-40B4-BE49-F238E27FC236}">
                <a16:creationId xmlns:a16="http://schemas.microsoft.com/office/drawing/2014/main" id="{C5B22D5F-D531-281C-7D92-C18E8ED8FC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9653" y="3914028"/>
            <a:ext cx="2921908" cy="254463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4FE50CC-6FCD-E4B4-603F-591366C00B9D}"/>
              </a:ext>
            </a:extLst>
          </p:cNvPr>
          <p:cNvGrpSpPr/>
          <p:nvPr/>
        </p:nvGrpSpPr>
        <p:grpSpPr>
          <a:xfrm>
            <a:off x="180621" y="185499"/>
            <a:ext cx="10882489" cy="847700"/>
            <a:chOff x="156824" y="185499"/>
            <a:chExt cx="9159380" cy="847700"/>
          </a:xfrm>
        </p:grpSpPr>
        <p:sp>
          <p:nvSpPr>
            <p:cNvPr id="31" name="Title 2">
              <a:extLst>
                <a:ext uri="{FF2B5EF4-FFF2-40B4-BE49-F238E27FC236}">
                  <a16:creationId xmlns:a16="http://schemas.microsoft.com/office/drawing/2014/main" id="{B7D091BC-0FC4-BBD7-049A-F983AF48C2B4}"/>
                </a:ext>
              </a:extLst>
            </p:cNvPr>
            <p:cNvSpPr txBox="1">
              <a:spLocks/>
            </p:cNvSpPr>
            <p:nvPr/>
          </p:nvSpPr>
          <p:spPr>
            <a:xfrm>
              <a:off x="156824" y="185499"/>
              <a:ext cx="9159380" cy="8477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rPr>
                <a:t>Stealth computers testing (2/2)</a:t>
              </a:r>
            </a:p>
          </p:txBody>
        </p:sp>
        <p:pic>
          <p:nvPicPr>
            <p:cNvPr id="32" name="Picture 3">
              <a:extLst>
                <a:ext uri="{FF2B5EF4-FFF2-40B4-BE49-F238E27FC236}">
                  <a16:creationId xmlns:a16="http://schemas.microsoft.com/office/drawing/2014/main" id="{48C59AB7-2109-31DB-119B-D63318C1A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32102"/>
              <a:ext cx="1605589" cy="57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1FCA6AE6-E35F-BE48-EE22-BC35E30E7D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7" y="252551"/>
            <a:ext cx="626512" cy="735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F1C88D-EAEB-EABA-C226-696978B41CC2}"/>
              </a:ext>
            </a:extLst>
          </p:cNvPr>
          <p:cNvSpPr txBox="1"/>
          <p:nvPr/>
        </p:nvSpPr>
        <p:spPr>
          <a:xfrm>
            <a:off x="7981561" y="6250482"/>
            <a:ext cx="35202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power consumption: 10.67 W for LPC-915</a:t>
            </a:r>
          </a:p>
        </p:txBody>
      </p:sp>
    </p:spTree>
    <p:extLst>
      <p:ext uri="{BB962C8B-B14F-4D97-AF65-F5344CB8AC3E}">
        <p14:creationId xmlns:p14="http://schemas.microsoft.com/office/powerpoint/2010/main" val="132458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AAE3-B439-42A2-9734-B7E44488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CA9A8-9BE8-4B1B-A72C-E2495F20BAF3}"/>
              </a:ext>
            </a:extLst>
          </p:cNvPr>
          <p:cNvSpPr/>
          <p:nvPr/>
        </p:nvSpPr>
        <p:spPr>
          <a:xfrm>
            <a:off x="-1" y="0"/>
            <a:ext cx="1128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8000" dirty="0">
                <a:solidFill>
                  <a:schemeClr val="bg1"/>
                </a:solidFill>
              </a:rPr>
              <a:t>Questions ?</a:t>
            </a:r>
            <a:endParaRPr lang="en-GB" altLang="en-US" sz="80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E98664-21EF-63E5-23A3-3B97457E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EF8DA-9BA6-4B38-84C0-19DBA7A7D91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7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10055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4BEF8DA-9BA6-4B38-84C0-19DBA7A7D912}" type="slidenum">
              <a:rPr lang="en-US" sz="1200"/>
              <a:pPr>
                <a:defRPr/>
              </a:pPr>
              <a:t>2</a:t>
            </a:fld>
            <a:endParaRPr lang="en-US" sz="1200"/>
          </a:p>
        </p:txBody>
      </p:sp>
      <p:grpSp>
        <p:nvGrpSpPr>
          <p:cNvPr id="25" name="Group 24"/>
          <p:cNvGrpSpPr/>
          <p:nvPr/>
        </p:nvGrpSpPr>
        <p:grpSpPr>
          <a:xfrm>
            <a:off x="180621" y="185499"/>
            <a:ext cx="10882489" cy="847700"/>
            <a:chOff x="156824" y="185499"/>
            <a:chExt cx="9159380" cy="847700"/>
          </a:xfrm>
        </p:grpSpPr>
        <p:sp>
          <p:nvSpPr>
            <p:cNvPr id="26" name="Title 2"/>
            <p:cNvSpPr txBox="1">
              <a:spLocks/>
            </p:cNvSpPr>
            <p:nvPr/>
          </p:nvSpPr>
          <p:spPr>
            <a:xfrm>
              <a:off x="156824" y="185499"/>
              <a:ext cx="9159380" cy="8477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rPr>
                <a:t>SSI – Basic Functionalities</a:t>
              </a: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32102"/>
              <a:ext cx="1605589" cy="57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A88E86C-33F4-4464-87AB-4062CC2BF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7" y="252551"/>
            <a:ext cx="626512" cy="7357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E2D1EC-ED4A-9541-98EA-1CE5F62D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EF8DA-9BA6-4B38-84C0-19DBA7A7D91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1A4F8B63-5202-D0D6-009D-3FCCB28D9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24" y="1115271"/>
            <a:ext cx="106567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Lato" panose="020F0502020204030203" pitchFamily="34" charset="0"/>
                <a:ea typeface="MS PGothic" panose="020B0600070205080204" pitchFamily="34" charset="-128"/>
                <a:cs typeface="Lato" panose="020F050202020403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>
                <a:solidFill>
                  <a:schemeClr val="tx1"/>
                </a:solidFill>
                <a:latin typeface="Lato" panose="020F0502020204030203" pitchFamily="34" charset="0"/>
                <a:ea typeface="MS PGothic" panose="020B0600070205080204" pitchFamily="34" charset="-128"/>
                <a:cs typeface="Lato" panose="020F050202020403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to" panose="020F0502020204030203" pitchFamily="34" charset="0"/>
                <a:ea typeface="MS PGothic" panose="020B0600070205080204" pitchFamily="34" charset="-128"/>
                <a:cs typeface="Lato" panose="020F050202020403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Lato" panose="020F0502020204030203" pitchFamily="34" charset="0"/>
                <a:ea typeface="MS PGothic" panose="020B0600070205080204" pitchFamily="34" charset="-128"/>
                <a:cs typeface="Lato" panose="020F050202020403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Lato" panose="020F0502020204030203" pitchFamily="34" charset="0"/>
                <a:ea typeface="MS PGothic" panose="020B0600070205080204" pitchFamily="34" charset="-128"/>
                <a:cs typeface="Lato" panose="020F050202020403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Lato" panose="020F0502020204030203" pitchFamily="34" charset="0"/>
                <a:ea typeface="MS PGothic" panose="020B0600070205080204" pitchFamily="34" charset="-128"/>
                <a:cs typeface="Lato" panose="020F050202020403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Lato" panose="020F0502020204030203" pitchFamily="34" charset="0"/>
                <a:ea typeface="MS PGothic" panose="020B0600070205080204" pitchFamily="34" charset="-128"/>
                <a:cs typeface="Lato" panose="020F050202020403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Lato" panose="020F0502020204030203" pitchFamily="34" charset="0"/>
                <a:ea typeface="MS PGothic" panose="020B0600070205080204" pitchFamily="34" charset="-128"/>
                <a:cs typeface="Lato" panose="020F050202020403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Lato" panose="020F0502020204030203" pitchFamily="34" charset="0"/>
                <a:ea typeface="MS PGothic" panose="020B0600070205080204" pitchFamily="34" charset="-128"/>
                <a:cs typeface="Lato" panose="020F050202020403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352A86"/>
              </a:buClr>
            </a:pPr>
            <a:r>
              <a:rPr lang="en-GB" altLang="fr-FR" sz="2400" b="1" dirty="0">
                <a:latin typeface="Calibri" panose="020F0502020204030204" pitchFamily="34" charset="0"/>
                <a:cs typeface="Arial" panose="020B0604020202020204" pitchFamily="34" charset="0"/>
              </a:rPr>
              <a:t>SSI</a:t>
            </a:r>
            <a:r>
              <a:rPr lang="en-GB" altLang="fr-FR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sz="2400" b="1" dirty="0">
                <a:latin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2400" dirty="0">
                <a:latin typeface="Calibri" panose="020F0502020204030204" pitchFamily="34" charset="0"/>
                <a:cs typeface="Arial" panose="020B0604020202020204" pitchFamily="34" charset="0"/>
              </a:rPr>
              <a:t>tandard </a:t>
            </a:r>
            <a:r>
              <a:rPr lang="en-GB" sz="2400" b="1" dirty="0">
                <a:latin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2400" dirty="0">
                <a:latin typeface="Calibri" panose="020F0502020204030204" pitchFamily="34" charset="0"/>
                <a:cs typeface="Arial" panose="020B0604020202020204" pitchFamily="34" charset="0"/>
              </a:rPr>
              <a:t>tation </a:t>
            </a:r>
            <a:r>
              <a:rPr lang="en-GB" sz="2400" b="1" dirty="0"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latin typeface="Calibri" panose="020F0502020204030204" pitchFamily="34" charset="0"/>
                <a:cs typeface="Arial" panose="020B0604020202020204" pitchFamily="34" charset="0"/>
              </a:rPr>
              <a:t>nterface)</a:t>
            </a:r>
            <a:r>
              <a:rPr lang="en-GB" altLang="fr-FR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cs typeface="Arial" panose="020B0604020202020204" pitchFamily="34" charset="0"/>
              </a:rPr>
              <a:t>is a software for data acquisition designed, developed and owned by CTBTO.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E86C39-DAE4-25C7-0C96-EA6ABB4D135C}"/>
              </a:ext>
            </a:extLst>
          </p:cNvPr>
          <p:cNvGrpSpPr>
            <a:grpSpLocks/>
          </p:cNvGrpSpPr>
          <p:nvPr/>
        </p:nvGrpSpPr>
        <p:grpSpPr bwMode="auto">
          <a:xfrm>
            <a:off x="4621261" y="4196537"/>
            <a:ext cx="2759075" cy="715963"/>
            <a:chOff x="2404175" y="4767603"/>
            <a:chExt cx="2407837" cy="66873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AE7ED8F-C8DE-16E8-F5C5-5A6AD235ACF5}"/>
                </a:ext>
              </a:extLst>
            </p:cNvPr>
            <p:cNvSpPr/>
            <p:nvPr/>
          </p:nvSpPr>
          <p:spPr bwMode="auto">
            <a:xfrm>
              <a:off x="2404175" y="4767603"/>
              <a:ext cx="2407837" cy="668732"/>
            </a:xfrm>
            <a:prstGeom prst="ellipse">
              <a:avLst/>
            </a:prstGeom>
            <a:solidFill>
              <a:srgbClr val="94F0AC"/>
            </a:solidFill>
            <a:ln w="9525" cap="flat" cmpd="sng" algn="ctr">
              <a:solidFill>
                <a:srgbClr val="00314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srgbClr val="00314B"/>
                </a:solidFill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55A30D-FF96-3008-1E0D-4A13265E35A8}"/>
                </a:ext>
              </a:extLst>
            </p:cNvPr>
            <p:cNvSpPr txBox="1"/>
            <p:nvPr/>
          </p:nvSpPr>
          <p:spPr>
            <a:xfrm>
              <a:off x="2541331" y="4886225"/>
              <a:ext cx="2158838" cy="431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kern="0" dirty="0">
                  <a:solidFill>
                    <a:srgbClr val="00314B"/>
                  </a:solidFill>
                  <a:latin typeface="Calibri" panose="020F0502020204030204" pitchFamily="34" charset="0"/>
                  <a:cs typeface="+mn-cs"/>
                </a:rPr>
                <a:t>&gt; 92% SHI stations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7CBBFE-6807-9316-83F4-1F0110EB4B52}"/>
              </a:ext>
            </a:extLst>
          </p:cNvPr>
          <p:cNvGrpSpPr>
            <a:grpSpLocks/>
          </p:cNvGrpSpPr>
          <p:nvPr/>
        </p:nvGrpSpPr>
        <p:grpSpPr bwMode="auto">
          <a:xfrm>
            <a:off x="5756321" y="3588522"/>
            <a:ext cx="3384550" cy="2146306"/>
            <a:chOff x="4860032" y="3579389"/>
            <a:chExt cx="3384375" cy="2147518"/>
          </a:xfrm>
        </p:grpSpPr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E34B5F25-7C68-4462-6BEB-71837A3834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032" y="3579389"/>
              <a:ext cx="1960461" cy="555939"/>
              <a:chOff x="4212222" y="3655742"/>
              <a:chExt cx="2678850" cy="668855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372BC30-FB52-152B-1F85-07FB3FDF0FCC}"/>
                  </a:ext>
                </a:extLst>
              </p:cNvPr>
              <p:cNvSpPr/>
              <p:nvPr/>
            </p:nvSpPr>
            <p:spPr bwMode="auto">
              <a:xfrm>
                <a:off x="4212222" y="3655742"/>
                <a:ext cx="2678850" cy="668855"/>
              </a:xfrm>
              <a:prstGeom prst="ellipse">
                <a:avLst/>
              </a:prstGeom>
              <a:solidFill>
                <a:srgbClr val="FFB9FF"/>
              </a:solidFill>
              <a:ln w="9525" cap="flat" cmpd="sng" algn="ctr">
                <a:solidFill>
                  <a:srgbClr val="00314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>
                  <a:solidFill>
                    <a:srgbClr val="00314B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38A56F-E5A0-CFFC-E2EA-09A8A160E1FA}"/>
                  </a:ext>
                </a:extLst>
              </p:cNvPr>
              <p:cNvSpPr txBox="1"/>
              <p:nvPr/>
            </p:nvSpPr>
            <p:spPr>
              <a:xfrm>
                <a:off x="4704609" y="3781869"/>
                <a:ext cx="1845913" cy="4445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kern="0" dirty="0">
                    <a:solidFill>
                      <a:srgbClr val="00314B"/>
                    </a:solidFill>
                    <a:latin typeface="Calibri" panose="020F0502020204030204" pitchFamily="34" charset="0"/>
                    <a:cs typeface="+mn-cs"/>
                  </a:rPr>
                  <a:t>PTS owned</a:t>
                </a:r>
              </a:p>
            </p:txBody>
          </p:sp>
        </p:grpSp>
        <p:grpSp>
          <p:nvGrpSpPr>
            <p:cNvPr id="13" name="Group 53">
              <a:extLst>
                <a:ext uri="{FF2B5EF4-FFF2-40B4-BE49-F238E27FC236}">
                  <a16:creationId xmlns:a16="http://schemas.microsoft.com/office/drawing/2014/main" id="{11DD04CE-7010-0B1E-8E43-6D6B1260E2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72172" y="3962576"/>
              <a:ext cx="1672235" cy="936861"/>
              <a:chOff x="4881500" y="4771691"/>
              <a:chExt cx="1672235" cy="93686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FA1B63D-7B12-A356-7FAE-E684A7302988}"/>
                  </a:ext>
                </a:extLst>
              </p:cNvPr>
              <p:cNvSpPr/>
              <p:nvPr/>
            </p:nvSpPr>
            <p:spPr bwMode="auto">
              <a:xfrm>
                <a:off x="4882183" y="4771308"/>
                <a:ext cx="1671552" cy="937154"/>
              </a:xfrm>
              <a:prstGeom prst="ellipse">
                <a:avLst/>
              </a:prstGeom>
              <a:solidFill>
                <a:srgbClr val="FFB9FF"/>
              </a:solidFill>
              <a:ln w="9525" cap="flat" cmpd="sng" algn="ctr">
                <a:solidFill>
                  <a:srgbClr val="00314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>
                  <a:solidFill>
                    <a:srgbClr val="00314B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CF8BA7-A981-2014-6FEC-DA53B0DD28C8}"/>
                  </a:ext>
                </a:extLst>
              </p:cNvPr>
              <p:cNvSpPr txBox="1"/>
              <p:nvPr/>
            </p:nvSpPr>
            <p:spPr>
              <a:xfrm>
                <a:off x="4899645" y="4892026"/>
                <a:ext cx="1584244" cy="7084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kern="0" dirty="0">
                    <a:solidFill>
                      <a:srgbClr val="00314B"/>
                    </a:solidFill>
                    <a:latin typeface="Calibri" panose="020F0502020204030204" pitchFamily="34" charset="0"/>
                    <a:cs typeface="+mn-cs"/>
                  </a:rPr>
                  <a:t>Developed since 2001</a:t>
                </a:r>
              </a:p>
            </p:txBody>
          </p:sp>
        </p:grpSp>
        <p:grpSp>
          <p:nvGrpSpPr>
            <p:cNvPr id="14" name="Group 54">
              <a:extLst>
                <a:ext uri="{FF2B5EF4-FFF2-40B4-BE49-F238E27FC236}">
                  <a16:creationId xmlns:a16="http://schemas.microsoft.com/office/drawing/2014/main" id="{E16458BD-F1C4-A2EC-C909-EBA5692D8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3236" y="4902528"/>
              <a:ext cx="2404938" cy="824379"/>
              <a:chOff x="6043814" y="4184979"/>
              <a:chExt cx="2043309" cy="507729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1F40A0B-1B2B-AF55-02AA-6D80DE091B35}"/>
                  </a:ext>
                </a:extLst>
              </p:cNvPr>
              <p:cNvSpPr/>
              <p:nvPr/>
            </p:nvSpPr>
            <p:spPr bwMode="auto">
              <a:xfrm>
                <a:off x="6043814" y="4184979"/>
                <a:ext cx="2043309" cy="507729"/>
              </a:xfrm>
              <a:prstGeom prst="ellipse">
                <a:avLst/>
              </a:prstGeom>
              <a:solidFill>
                <a:srgbClr val="FFB9FF"/>
              </a:solidFill>
              <a:ln w="9525" cap="flat" cmpd="sng" algn="ctr">
                <a:solidFill>
                  <a:srgbClr val="00314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>
                  <a:solidFill>
                    <a:srgbClr val="00314B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71264F-97C6-C72B-6A56-E9DC2474376F}"/>
                  </a:ext>
                </a:extLst>
              </p:cNvPr>
              <p:cNvSpPr txBox="1"/>
              <p:nvPr/>
            </p:nvSpPr>
            <p:spPr>
              <a:xfrm>
                <a:off x="6275793" y="4236828"/>
                <a:ext cx="1534842" cy="398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kern="0" dirty="0">
                    <a:solidFill>
                      <a:srgbClr val="00314B"/>
                    </a:solidFill>
                    <a:latin typeface="Calibri" panose="020F0502020204030204" pitchFamily="34" charset="0"/>
                    <a:cs typeface="+mn-cs"/>
                  </a:rPr>
                  <a:t>Available to all Authorized Users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46EAC8-B58A-5A84-5A9E-7C2C2CA17646}"/>
              </a:ext>
            </a:extLst>
          </p:cNvPr>
          <p:cNvGrpSpPr>
            <a:grpSpLocks/>
          </p:cNvGrpSpPr>
          <p:nvPr/>
        </p:nvGrpSpPr>
        <p:grpSpPr bwMode="auto">
          <a:xfrm>
            <a:off x="2012996" y="2645550"/>
            <a:ext cx="4392612" cy="1774825"/>
            <a:chOff x="1115315" y="2636912"/>
            <a:chExt cx="4392789" cy="1774662"/>
          </a:xfrm>
        </p:grpSpPr>
        <p:grpSp>
          <p:nvGrpSpPr>
            <p:cNvPr id="23" name="Group 62">
              <a:extLst>
                <a:ext uri="{FF2B5EF4-FFF2-40B4-BE49-F238E27FC236}">
                  <a16:creationId xmlns:a16="http://schemas.microsoft.com/office/drawing/2014/main" id="{85F973FE-1C5E-7608-42BE-B21BFECD5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6746" y="3679351"/>
              <a:ext cx="1673293" cy="546664"/>
              <a:chOff x="2828577" y="3131062"/>
              <a:chExt cx="2111442" cy="66873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D53BD00-CAA3-C588-1113-571944860D93}"/>
                  </a:ext>
                </a:extLst>
              </p:cNvPr>
              <p:cNvSpPr/>
              <p:nvPr/>
            </p:nvSpPr>
            <p:spPr bwMode="auto">
              <a:xfrm>
                <a:off x="2829192" y="3131615"/>
                <a:ext cx="2087402" cy="667981"/>
              </a:xfrm>
              <a:prstGeom prst="ellipse">
                <a:avLst/>
              </a:prstGeom>
              <a:solidFill>
                <a:srgbClr val="00314B">
                  <a:lumMod val="25000"/>
                  <a:lumOff val="75000"/>
                </a:srgbClr>
              </a:solidFill>
              <a:ln w="9525" cap="flat" cmpd="sng" algn="ctr">
                <a:solidFill>
                  <a:srgbClr val="00314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>
                  <a:solidFill>
                    <a:srgbClr val="00314B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FC92AE-E2AC-B3EB-0706-93C894829F1F}"/>
                  </a:ext>
                </a:extLst>
              </p:cNvPr>
              <p:cNvSpPr txBox="1"/>
              <p:nvPr/>
            </p:nvSpPr>
            <p:spPr>
              <a:xfrm>
                <a:off x="2829192" y="3255890"/>
                <a:ext cx="2111441" cy="4543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kern="0" dirty="0">
                    <a:solidFill>
                      <a:srgbClr val="00314B"/>
                    </a:solidFill>
                    <a:latin typeface="Calibri" panose="020F0502020204030204" pitchFamily="34" charset="0"/>
                    <a:cs typeface="+mn-cs"/>
                  </a:rPr>
                  <a:t>Reliability</a:t>
                </a:r>
              </a:p>
            </p:txBody>
          </p:sp>
        </p:grpSp>
        <p:grpSp>
          <p:nvGrpSpPr>
            <p:cNvPr id="24" name="Group 63">
              <a:extLst>
                <a:ext uri="{FF2B5EF4-FFF2-40B4-BE49-F238E27FC236}">
                  <a16:creationId xmlns:a16="http://schemas.microsoft.com/office/drawing/2014/main" id="{73B6C0F1-2D52-260C-C991-1648FB6225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1028" y="3069716"/>
              <a:ext cx="1639235" cy="668732"/>
              <a:chOff x="1881178" y="3797977"/>
              <a:chExt cx="2088232" cy="66873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9ADB0AA-7F50-558E-400B-DD5D27437479}"/>
                  </a:ext>
                </a:extLst>
              </p:cNvPr>
              <p:cNvSpPr/>
              <p:nvPr/>
            </p:nvSpPr>
            <p:spPr bwMode="auto">
              <a:xfrm>
                <a:off x="1881156" y="3798520"/>
                <a:ext cx="2089148" cy="668277"/>
              </a:xfrm>
              <a:prstGeom prst="ellipse">
                <a:avLst/>
              </a:prstGeom>
              <a:solidFill>
                <a:srgbClr val="00314B">
                  <a:lumMod val="25000"/>
                  <a:lumOff val="75000"/>
                </a:srgbClr>
              </a:solidFill>
              <a:ln w="9525" cap="flat" cmpd="sng" algn="ctr">
                <a:solidFill>
                  <a:srgbClr val="00314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>
                  <a:solidFill>
                    <a:srgbClr val="00314B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752D61E-C96B-A3D2-2521-45355EBAEA8D}"/>
                  </a:ext>
                </a:extLst>
              </p:cNvPr>
              <p:cNvSpPr txBox="1"/>
              <p:nvPr/>
            </p:nvSpPr>
            <p:spPr>
              <a:xfrm>
                <a:off x="1881156" y="3923922"/>
                <a:ext cx="2079035" cy="4301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200" kern="0" dirty="0">
                    <a:solidFill>
                      <a:srgbClr val="00314B"/>
                    </a:solidFill>
                    <a:latin typeface="Calibri" panose="020F0502020204030204" pitchFamily="34" charset="0"/>
                    <a:cs typeface="+mn-cs"/>
                  </a:rPr>
                  <a:t>Flexibility</a:t>
                </a:r>
              </a:p>
            </p:txBody>
          </p:sp>
        </p:grpSp>
        <p:grpSp>
          <p:nvGrpSpPr>
            <p:cNvPr id="28" name="Group 64">
              <a:extLst>
                <a:ext uri="{FF2B5EF4-FFF2-40B4-BE49-F238E27FC236}">
                  <a16:creationId xmlns:a16="http://schemas.microsoft.com/office/drawing/2014/main" id="{ACC57CFE-03ED-F3FB-7FA7-509A0D3F0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5315" y="3742842"/>
              <a:ext cx="1944517" cy="668732"/>
              <a:chOff x="3043041" y="3156116"/>
              <a:chExt cx="1873768" cy="66873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59552FB-F449-E477-073B-CB5DEAEED128}"/>
                  </a:ext>
                </a:extLst>
              </p:cNvPr>
              <p:cNvSpPr/>
              <p:nvPr/>
            </p:nvSpPr>
            <p:spPr bwMode="auto">
              <a:xfrm>
                <a:off x="3043041" y="3156571"/>
                <a:ext cx="1874007" cy="668277"/>
              </a:xfrm>
              <a:prstGeom prst="ellipse">
                <a:avLst/>
              </a:prstGeom>
              <a:solidFill>
                <a:srgbClr val="00314B">
                  <a:lumMod val="25000"/>
                  <a:lumOff val="75000"/>
                </a:srgbClr>
              </a:solidFill>
              <a:ln w="9525" cap="flat" cmpd="sng" algn="ctr">
                <a:solidFill>
                  <a:srgbClr val="00314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>
                  <a:solidFill>
                    <a:srgbClr val="00314B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EFD003-D52B-B246-4024-27763B94B412}"/>
                  </a:ext>
                </a:extLst>
              </p:cNvPr>
              <p:cNvSpPr txBox="1"/>
              <p:nvPr/>
            </p:nvSpPr>
            <p:spPr>
              <a:xfrm>
                <a:off x="3043041" y="3256575"/>
                <a:ext cx="1874007" cy="4000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kern="0" dirty="0">
                    <a:solidFill>
                      <a:srgbClr val="00314B"/>
                    </a:solidFill>
                    <a:latin typeface="Calibri" panose="020F0502020204030204" pitchFamily="34" charset="0"/>
                    <a:cs typeface="+mn-cs"/>
                  </a:rPr>
                  <a:t>Standardization</a:t>
                </a:r>
              </a:p>
            </p:txBody>
          </p:sp>
        </p:grpSp>
        <p:grpSp>
          <p:nvGrpSpPr>
            <p:cNvPr id="30" name="Group 65">
              <a:extLst>
                <a:ext uri="{FF2B5EF4-FFF2-40B4-BE49-F238E27FC236}">
                  <a16:creationId xmlns:a16="http://schemas.microsoft.com/office/drawing/2014/main" id="{A4F86139-499B-CCD0-CA16-8DF79890ED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9463" y="2636912"/>
              <a:ext cx="1888641" cy="1027373"/>
              <a:chOff x="4212222" y="3655742"/>
              <a:chExt cx="2679506" cy="123604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98C925B-0AAC-C9D4-8916-F81B529A305B}"/>
                  </a:ext>
                </a:extLst>
              </p:cNvPr>
              <p:cNvSpPr/>
              <p:nvPr/>
            </p:nvSpPr>
            <p:spPr bwMode="auto">
              <a:xfrm>
                <a:off x="4211427" y="3655742"/>
                <a:ext cx="2680301" cy="1235614"/>
              </a:xfrm>
              <a:prstGeom prst="ellipse">
                <a:avLst/>
              </a:prstGeom>
              <a:solidFill>
                <a:srgbClr val="00314B">
                  <a:lumMod val="25000"/>
                  <a:lumOff val="75000"/>
                </a:srgbClr>
              </a:solidFill>
              <a:ln w="9525" cap="flat" cmpd="sng" algn="ctr">
                <a:solidFill>
                  <a:srgbClr val="00314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>
                  <a:solidFill>
                    <a:srgbClr val="00314B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2928B5A-24AF-C045-9AFC-637E835708CC}"/>
                  </a:ext>
                </a:extLst>
              </p:cNvPr>
              <p:cNvSpPr txBox="1"/>
              <p:nvPr/>
            </p:nvSpPr>
            <p:spPr>
              <a:xfrm>
                <a:off x="4324045" y="3829530"/>
                <a:ext cx="2567683" cy="84984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kern="0" dirty="0">
                    <a:solidFill>
                      <a:srgbClr val="00314B"/>
                    </a:solidFill>
                    <a:latin typeface="Calibri" panose="020F0502020204030204" pitchFamily="34" charset="0"/>
                    <a:cs typeface="+mn-cs"/>
                  </a:rPr>
                  <a:t>Long term maintainability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E97A45-B88C-D720-1404-6DE5344EBC67}"/>
              </a:ext>
            </a:extLst>
          </p:cNvPr>
          <p:cNvGrpSpPr>
            <a:grpSpLocks/>
          </p:cNvGrpSpPr>
          <p:nvPr/>
        </p:nvGrpSpPr>
        <p:grpSpPr bwMode="auto">
          <a:xfrm>
            <a:off x="2373358" y="4406082"/>
            <a:ext cx="4032250" cy="1744668"/>
            <a:chOff x="1475656" y="4396830"/>
            <a:chExt cx="4032448" cy="1745317"/>
          </a:xfrm>
        </p:grpSpPr>
        <p:grpSp>
          <p:nvGrpSpPr>
            <p:cNvPr id="40" name="Group 75">
              <a:extLst>
                <a:ext uri="{FF2B5EF4-FFF2-40B4-BE49-F238E27FC236}">
                  <a16:creationId xmlns:a16="http://schemas.microsoft.com/office/drawing/2014/main" id="{A464367C-3C02-603D-88A5-FEB85724EB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8277" y="5542220"/>
              <a:ext cx="1239827" cy="485442"/>
              <a:chOff x="5922973" y="3266862"/>
              <a:chExt cx="1239827" cy="48544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1430C31A-57E9-F38C-E96F-5DF43BFD7DD5}"/>
                  </a:ext>
                </a:extLst>
              </p:cNvPr>
              <p:cNvSpPr/>
              <p:nvPr/>
            </p:nvSpPr>
            <p:spPr bwMode="auto">
              <a:xfrm>
                <a:off x="5922902" y="3266488"/>
                <a:ext cx="1239898" cy="485956"/>
              </a:xfrm>
              <a:prstGeom prst="ellipse">
                <a:avLst/>
              </a:prstGeom>
              <a:solidFill>
                <a:srgbClr val="FC9696"/>
              </a:solidFill>
              <a:ln w="9525" cap="flat" cmpd="sng" algn="ctr">
                <a:solidFill>
                  <a:srgbClr val="00314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>
                  <a:solidFill>
                    <a:srgbClr val="00314B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D2CCF4A-9C7B-216B-BD62-D1F09111128A}"/>
                  </a:ext>
                </a:extLst>
              </p:cNvPr>
              <p:cNvSpPr txBox="1"/>
              <p:nvPr/>
            </p:nvSpPr>
            <p:spPr>
              <a:xfrm>
                <a:off x="6124524" y="3309366"/>
                <a:ext cx="801727" cy="4001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kern="0" dirty="0">
                    <a:solidFill>
                      <a:srgbClr val="00314B"/>
                    </a:solidFill>
                    <a:latin typeface="Calibri" panose="020F0502020204030204" pitchFamily="34" charset="0"/>
                    <a:cs typeface="+mn-cs"/>
                  </a:rPr>
                  <a:t>CD1.1</a:t>
                </a:r>
              </a:p>
            </p:txBody>
          </p:sp>
        </p:grpSp>
        <p:grpSp>
          <p:nvGrpSpPr>
            <p:cNvPr id="41" name="Group 76">
              <a:extLst>
                <a:ext uri="{FF2B5EF4-FFF2-40B4-BE49-F238E27FC236}">
                  <a16:creationId xmlns:a16="http://schemas.microsoft.com/office/drawing/2014/main" id="{C9DE295B-90B8-DC47-5E78-B5963D90A1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9135" y="5560906"/>
              <a:ext cx="1874929" cy="581241"/>
              <a:chOff x="1661753" y="5417477"/>
              <a:chExt cx="3559591" cy="667918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FA350A5-1EEF-BE8F-D83E-BC07630620E2}"/>
                  </a:ext>
                </a:extLst>
              </p:cNvPr>
              <p:cNvSpPr/>
              <p:nvPr/>
            </p:nvSpPr>
            <p:spPr bwMode="auto">
              <a:xfrm>
                <a:off x="1661753" y="5417477"/>
                <a:ext cx="3559591" cy="667918"/>
              </a:xfrm>
              <a:prstGeom prst="ellipse">
                <a:avLst/>
              </a:prstGeom>
              <a:solidFill>
                <a:srgbClr val="FC9696"/>
              </a:solidFill>
              <a:ln w="9525" cap="flat" cmpd="sng" algn="ctr">
                <a:solidFill>
                  <a:srgbClr val="00314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>
                  <a:solidFill>
                    <a:srgbClr val="00314B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A8F61D9-778E-040D-B9DB-0F8BFA81A190}"/>
                  </a:ext>
                </a:extLst>
              </p:cNvPr>
              <p:cNvSpPr txBox="1"/>
              <p:nvPr/>
            </p:nvSpPr>
            <p:spPr>
              <a:xfrm>
                <a:off x="1936031" y="5559820"/>
                <a:ext cx="3001993" cy="4245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kern="0" dirty="0">
                    <a:solidFill>
                      <a:srgbClr val="00314B"/>
                    </a:solidFill>
                    <a:latin typeface="Calibri" panose="020F0502020204030204" pitchFamily="34" charset="0"/>
                    <a:cs typeface="+mn-cs"/>
                  </a:rPr>
                  <a:t>Authentication</a:t>
                </a:r>
              </a:p>
            </p:txBody>
          </p:sp>
        </p:grpSp>
        <p:grpSp>
          <p:nvGrpSpPr>
            <p:cNvPr id="42" name="Group 77">
              <a:extLst>
                <a:ext uri="{FF2B5EF4-FFF2-40B4-BE49-F238E27FC236}">
                  <a16:creationId xmlns:a16="http://schemas.microsoft.com/office/drawing/2014/main" id="{96C64DB9-28F2-A661-5213-5ED07662A2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656" y="5111742"/>
              <a:ext cx="1394184" cy="507753"/>
              <a:chOff x="922671" y="4516271"/>
              <a:chExt cx="1394184" cy="507753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6FBEA99-0B95-A19F-E8C0-418BCE8B4AAE}"/>
                  </a:ext>
                </a:extLst>
              </p:cNvPr>
              <p:cNvSpPr/>
              <p:nvPr/>
            </p:nvSpPr>
            <p:spPr bwMode="auto">
              <a:xfrm>
                <a:off x="922671" y="4516002"/>
                <a:ext cx="1393893" cy="508189"/>
              </a:xfrm>
              <a:prstGeom prst="ellipse">
                <a:avLst/>
              </a:prstGeom>
              <a:solidFill>
                <a:srgbClr val="FC9696"/>
              </a:solidFill>
              <a:ln w="9525" cap="flat" cmpd="sng" algn="ctr">
                <a:solidFill>
                  <a:srgbClr val="00314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>
                  <a:solidFill>
                    <a:srgbClr val="00314B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01EDF08-E8BB-2C3A-2D4C-AAAE22448466}"/>
                  </a:ext>
                </a:extLst>
              </p:cNvPr>
              <p:cNvSpPr txBox="1"/>
              <p:nvPr/>
            </p:nvSpPr>
            <p:spPr>
              <a:xfrm>
                <a:off x="954423" y="4579526"/>
                <a:ext cx="1351029" cy="4001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kern="0" dirty="0">
                    <a:solidFill>
                      <a:srgbClr val="00314B"/>
                    </a:solidFill>
                    <a:latin typeface="Calibri" panose="020F0502020204030204" pitchFamily="34" charset="0"/>
                    <a:cs typeface="+mn-cs"/>
                  </a:rPr>
                  <a:t>IMS2.0</a:t>
                </a:r>
              </a:p>
            </p:txBody>
          </p:sp>
        </p:grpSp>
        <p:grpSp>
          <p:nvGrpSpPr>
            <p:cNvPr id="43" name="Group 78">
              <a:extLst>
                <a:ext uri="{FF2B5EF4-FFF2-40B4-BE49-F238E27FC236}">
                  <a16:creationId xmlns:a16="http://schemas.microsoft.com/office/drawing/2014/main" id="{7DCFEAAA-5CA3-7A66-13A7-0F3C685DDA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0058" y="4941549"/>
              <a:ext cx="2087666" cy="582829"/>
              <a:chOff x="6044276" y="4185086"/>
              <a:chExt cx="2042660" cy="506864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AC34E5B-28A1-746E-0EEC-1AABF112BACD}"/>
                  </a:ext>
                </a:extLst>
              </p:cNvPr>
              <p:cNvSpPr/>
              <p:nvPr/>
            </p:nvSpPr>
            <p:spPr bwMode="auto">
              <a:xfrm>
                <a:off x="6044276" y="4185086"/>
                <a:ext cx="2042660" cy="506864"/>
              </a:xfrm>
              <a:prstGeom prst="ellipse">
                <a:avLst/>
              </a:prstGeom>
              <a:solidFill>
                <a:srgbClr val="FC9696"/>
              </a:solidFill>
              <a:ln w="9525" cap="flat" cmpd="sng" algn="ctr">
                <a:solidFill>
                  <a:srgbClr val="00314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>
                  <a:solidFill>
                    <a:srgbClr val="00314B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D907BA4-7EB8-21A1-8A79-C723F0B4061B}"/>
                  </a:ext>
                </a:extLst>
              </p:cNvPr>
              <p:cNvSpPr txBox="1"/>
              <p:nvPr/>
            </p:nvSpPr>
            <p:spPr>
              <a:xfrm>
                <a:off x="6277279" y="4237568"/>
                <a:ext cx="1533160" cy="3748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200" kern="0" dirty="0">
                    <a:solidFill>
                      <a:srgbClr val="00314B"/>
                    </a:solidFill>
                    <a:latin typeface="Calibri" panose="020F0502020204030204" pitchFamily="34" charset="0"/>
                    <a:cs typeface="+mn-cs"/>
                  </a:rPr>
                  <a:t>Compliance</a:t>
                </a:r>
              </a:p>
            </p:txBody>
          </p:sp>
        </p:grpSp>
        <p:grpSp>
          <p:nvGrpSpPr>
            <p:cNvPr id="44" name="Group 79">
              <a:extLst>
                <a:ext uri="{FF2B5EF4-FFF2-40B4-BE49-F238E27FC236}">
                  <a16:creationId xmlns:a16="http://schemas.microsoft.com/office/drawing/2014/main" id="{88DDAE50-9A66-27AD-A61F-A774B67FA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7036" y="4396830"/>
              <a:ext cx="1590753" cy="638412"/>
              <a:chOff x="6044597" y="4239962"/>
              <a:chExt cx="2042524" cy="507989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A45B847-D921-4E5B-0BDF-319215B1D21B}"/>
                  </a:ext>
                </a:extLst>
              </p:cNvPr>
              <p:cNvSpPr/>
              <p:nvPr/>
            </p:nvSpPr>
            <p:spPr bwMode="auto">
              <a:xfrm>
                <a:off x="6044597" y="4239962"/>
                <a:ext cx="2042524" cy="507989"/>
              </a:xfrm>
              <a:prstGeom prst="ellipse">
                <a:avLst/>
              </a:prstGeom>
              <a:solidFill>
                <a:srgbClr val="FC9696"/>
              </a:solidFill>
              <a:ln w="9525" cap="flat" cmpd="sng" algn="ctr">
                <a:solidFill>
                  <a:srgbClr val="00314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>
                  <a:solidFill>
                    <a:srgbClr val="00314B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BE68160-9A68-97D1-5294-F85B9F3C985D}"/>
                  </a:ext>
                </a:extLst>
              </p:cNvPr>
              <p:cNvSpPr txBox="1"/>
              <p:nvPr/>
            </p:nvSpPr>
            <p:spPr>
              <a:xfrm>
                <a:off x="6276980" y="4279136"/>
                <a:ext cx="1534951" cy="4654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srgbClr val="00314B"/>
                    </a:solidFill>
                    <a:latin typeface="Calibri" panose="020F0502020204030204" pitchFamily="34" charset="0"/>
                    <a:cs typeface="+mn-cs"/>
                  </a:rPr>
                  <a:t>Command &amp; Control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903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10055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4BEF8DA-9BA6-4B38-84C0-19DBA7A7D912}" type="slidenum">
              <a:rPr lang="en-US" sz="1200"/>
              <a:pPr>
                <a:defRPr/>
              </a:pPr>
              <a:t>3</a:t>
            </a:fld>
            <a:endParaRPr lang="en-US" sz="1200"/>
          </a:p>
        </p:txBody>
      </p:sp>
      <p:grpSp>
        <p:nvGrpSpPr>
          <p:cNvPr id="25" name="Group 24"/>
          <p:cNvGrpSpPr/>
          <p:nvPr/>
        </p:nvGrpSpPr>
        <p:grpSpPr>
          <a:xfrm>
            <a:off x="180621" y="185499"/>
            <a:ext cx="10882489" cy="847700"/>
            <a:chOff x="156824" y="185499"/>
            <a:chExt cx="9159380" cy="847700"/>
          </a:xfrm>
        </p:grpSpPr>
        <p:sp>
          <p:nvSpPr>
            <p:cNvPr id="26" name="Title 2"/>
            <p:cNvSpPr txBox="1">
              <a:spLocks/>
            </p:cNvSpPr>
            <p:nvPr/>
          </p:nvSpPr>
          <p:spPr>
            <a:xfrm>
              <a:off x="156824" y="185499"/>
              <a:ext cx="9159380" cy="8477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rPr>
                <a:t>SSI – Basic Functionalities</a:t>
              </a: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32102"/>
              <a:ext cx="1605589" cy="57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A88E86C-33F4-4464-87AB-4062CC2BF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7" y="252551"/>
            <a:ext cx="626512" cy="735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5349C9-F029-4C96-D22F-1924175CF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16" y="1868830"/>
            <a:ext cx="9098972" cy="44076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69847C-BBDD-A1E9-B287-9CEC130C8926}"/>
              </a:ext>
            </a:extLst>
          </p:cNvPr>
          <p:cNvSpPr txBox="1"/>
          <p:nvPr/>
        </p:nvSpPr>
        <p:spPr>
          <a:xfrm>
            <a:off x="180622" y="1363560"/>
            <a:ext cx="1105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buClr>
                <a:srgbClr val="352A86"/>
              </a:buClr>
            </a:pPr>
            <a:r>
              <a:rPr lang="en-GB" altLang="fr-FR" sz="2400" dirty="0">
                <a:latin typeface="Calibri" panose="020F0502020204030204" pitchFamily="34" charset="0"/>
                <a:cs typeface="Arial" panose="020B0604020202020204" pitchFamily="34" charset="0"/>
              </a:rPr>
              <a:t>Basic functionalities: </a:t>
            </a:r>
            <a:r>
              <a:rPr lang="en-GB" altLang="fr-FR" sz="2400" b="1" dirty="0">
                <a:latin typeface="Calibri" panose="020F0502020204030204" pitchFamily="34" charset="0"/>
                <a:cs typeface="Arial" panose="020B0604020202020204" pitchFamily="34" charset="0"/>
              </a:rPr>
              <a:t>Data acquisition, formatting, signing, buffering and transmission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E2D1EC-ED4A-9541-98EA-1CE5F62D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EF8DA-9BA6-4B38-84C0-19DBA7A7D91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4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10055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4BEF8DA-9BA6-4B38-84C0-19DBA7A7D912}" type="slidenum">
              <a:rPr lang="en-US" sz="1200"/>
              <a:pPr>
                <a:defRPr/>
              </a:pPr>
              <a:t>4</a:t>
            </a:fld>
            <a:endParaRPr lang="en-US" sz="1200"/>
          </a:p>
        </p:txBody>
      </p:sp>
      <p:grpSp>
        <p:nvGrpSpPr>
          <p:cNvPr id="25" name="Group 24"/>
          <p:cNvGrpSpPr/>
          <p:nvPr/>
        </p:nvGrpSpPr>
        <p:grpSpPr>
          <a:xfrm>
            <a:off x="180621" y="185499"/>
            <a:ext cx="10882489" cy="847700"/>
            <a:chOff x="156824" y="185499"/>
            <a:chExt cx="9159380" cy="847700"/>
          </a:xfrm>
        </p:grpSpPr>
        <p:sp>
          <p:nvSpPr>
            <p:cNvPr id="26" name="Title 2"/>
            <p:cNvSpPr txBox="1">
              <a:spLocks/>
            </p:cNvSpPr>
            <p:nvPr/>
          </p:nvSpPr>
          <p:spPr>
            <a:xfrm>
              <a:off x="156824" y="185499"/>
              <a:ext cx="9159380" cy="8477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rPr>
                <a:t>SSI – Advanced Functionalities</a:t>
              </a: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32102"/>
              <a:ext cx="1605589" cy="57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A88E86C-33F4-4464-87AB-4062CC2BF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7" y="252551"/>
            <a:ext cx="626512" cy="7357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44FB2E-B657-9A42-A4C8-A7FEB8F78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67" y="1948360"/>
            <a:ext cx="10458605" cy="46570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69847C-BBDD-A1E9-B287-9CEC130C8926}"/>
              </a:ext>
            </a:extLst>
          </p:cNvPr>
          <p:cNvSpPr txBox="1"/>
          <p:nvPr/>
        </p:nvSpPr>
        <p:spPr>
          <a:xfrm>
            <a:off x="208614" y="1131235"/>
            <a:ext cx="4204766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cs typeface="Times New Roman" panose="02020603050405020304" pitchFamily="18" charset="0"/>
              </a:rPr>
              <a:t>Configuration</a:t>
            </a:r>
          </a:p>
          <a:p>
            <a: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cs typeface="Times New Roman" panose="02020603050405020304" pitchFamily="18" charset="0"/>
              </a:rPr>
              <a:t>Calibration</a:t>
            </a:r>
            <a:endParaRPr lang="fr-FR" altLang="fr-FR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State-of-</a:t>
            </a:r>
            <a:r>
              <a:rPr lang="fr-FR" altLang="fr-FR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Health</a:t>
            </a:r>
            <a:endParaRPr lang="fr-FR" altLang="fr-FR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fr-F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Command &amp; Control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5A944A-4956-053A-F9FD-3E6CBDD2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EF8DA-9BA6-4B38-84C0-19DBA7A7D91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2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10055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4BEF8DA-9BA6-4B38-84C0-19DBA7A7D912}" type="slidenum">
              <a:rPr lang="en-US" sz="1200"/>
              <a:pPr>
                <a:defRPr/>
              </a:pPr>
              <a:t>5</a:t>
            </a:fld>
            <a:endParaRPr lang="en-US" sz="1200"/>
          </a:p>
        </p:txBody>
      </p:sp>
      <p:grpSp>
        <p:nvGrpSpPr>
          <p:cNvPr id="25" name="Group 24"/>
          <p:cNvGrpSpPr/>
          <p:nvPr/>
        </p:nvGrpSpPr>
        <p:grpSpPr>
          <a:xfrm>
            <a:off x="180621" y="185499"/>
            <a:ext cx="10882489" cy="847700"/>
            <a:chOff x="156824" y="185499"/>
            <a:chExt cx="9159380" cy="847700"/>
          </a:xfrm>
        </p:grpSpPr>
        <p:sp>
          <p:nvSpPr>
            <p:cNvPr id="26" name="Title 2"/>
            <p:cNvSpPr txBox="1">
              <a:spLocks/>
            </p:cNvSpPr>
            <p:nvPr/>
          </p:nvSpPr>
          <p:spPr>
            <a:xfrm>
              <a:off x="156824" y="185499"/>
              <a:ext cx="9159380" cy="8477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rPr>
                <a:t>SSI Recent Developments</a:t>
              </a: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32102"/>
              <a:ext cx="1605589" cy="57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A88E86C-33F4-4464-87AB-4062CC2BF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7" y="252551"/>
            <a:ext cx="626512" cy="7357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69847C-BBDD-A1E9-B287-9CEC130C8926}"/>
              </a:ext>
            </a:extLst>
          </p:cNvPr>
          <p:cNvSpPr txBox="1"/>
          <p:nvPr/>
        </p:nvSpPr>
        <p:spPr>
          <a:xfrm>
            <a:off x="123827" y="1091884"/>
            <a:ext cx="863920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CentOS 7 replacement – Migration to Rocky Linux 8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Bug fixes and improvements in SSI, Configurator and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ssiCalibView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 SSI calibration results format to CAMT formatting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SSI processes management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 correction can be viewed in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ssiCalibView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 DA and TDA fields are updated correctly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temperature parameter added to Grafana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test coverage (Unit, Robot, User Interface, …)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MB3a calibration</a:t>
            </a:r>
          </a:p>
          <a:p>
            <a:pPr algn="just"/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with Kickstart files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F12A862-E5A6-AD44-DB06-B0131B193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03" y="1033199"/>
            <a:ext cx="2274945" cy="5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15DB5D-BBC5-DFEC-CA8A-66068EDB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EF8DA-9BA6-4B38-84C0-19DBA7A7D91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722A6-3451-3701-0AF2-53AEE9569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470" y="2236061"/>
            <a:ext cx="3814490" cy="1267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76DD0D-839C-29A0-877A-6F5A842D37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4016" y="4827999"/>
            <a:ext cx="2115313" cy="20143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DB09E31-FEC9-9708-C386-8783A3E62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77" y="4892229"/>
            <a:ext cx="1554872" cy="15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7A894E-4CD2-94BF-6772-38F9190DD3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3470" y="3599411"/>
            <a:ext cx="2115313" cy="158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2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10055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4BEF8DA-9BA6-4B38-84C0-19DBA7A7D912}" type="slidenum">
              <a:rPr lang="en-US" sz="1200"/>
              <a:pPr>
                <a:defRPr/>
              </a:pPr>
              <a:t>6</a:t>
            </a:fld>
            <a:endParaRPr lang="en-US" sz="1200"/>
          </a:p>
        </p:txBody>
      </p:sp>
      <p:grpSp>
        <p:nvGrpSpPr>
          <p:cNvPr id="25" name="Group 24"/>
          <p:cNvGrpSpPr/>
          <p:nvPr/>
        </p:nvGrpSpPr>
        <p:grpSpPr>
          <a:xfrm>
            <a:off x="180621" y="185499"/>
            <a:ext cx="10882489" cy="847700"/>
            <a:chOff x="156824" y="185499"/>
            <a:chExt cx="9159380" cy="847700"/>
          </a:xfrm>
        </p:grpSpPr>
        <p:sp>
          <p:nvSpPr>
            <p:cNvPr id="26" name="Title 2"/>
            <p:cNvSpPr txBox="1">
              <a:spLocks/>
            </p:cNvSpPr>
            <p:nvPr/>
          </p:nvSpPr>
          <p:spPr>
            <a:xfrm>
              <a:off x="156824" y="185499"/>
              <a:ext cx="9159380" cy="8477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rPr>
                <a:t>SSI future Developments</a:t>
              </a: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32102"/>
              <a:ext cx="1605589" cy="57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A88E86C-33F4-4464-87AB-4062CC2BF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7" y="252551"/>
            <a:ext cx="626512" cy="73572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15DB5D-BBC5-DFEC-CA8A-66068EDB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EF8DA-9BA6-4B38-84C0-19DBA7A7D91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8308A2-DF96-CE21-C47B-0AD7AEB5BD7F}"/>
              </a:ext>
            </a:extLst>
          </p:cNvPr>
          <p:cNvSpPr txBox="1"/>
          <p:nvPr/>
        </p:nvSpPr>
        <p:spPr>
          <a:xfrm>
            <a:off x="180621" y="1243786"/>
            <a:ext cx="83558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SSI code refactoring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SSI packaging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 from Q330M+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 </a:t>
            </a:r>
            <a:r>
              <a:rPr lang="en-US" sz="2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Calxpy</a:t>
            </a: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libraries for SSI Calibration Module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QUANTERRA">
            <a:extLst>
              <a:ext uri="{FF2B5EF4-FFF2-40B4-BE49-F238E27FC236}">
                <a16:creationId xmlns:a16="http://schemas.microsoft.com/office/drawing/2014/main" id="{1A19BD43-D5DA-4EDE-C4B8-3A9117741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524" y="3973636"/>
            <a:ext cx="3171857" cy="103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What's Code Refactoring: Benefits and 5 Best Techniques - XB Software">
            <a:extLst>
              <a:ext uri="{FF2B5EF4-FFF2-40B4-BE49-F238E27FC236}">
                <a16:creationId xmlns:a16="http://schemas.microsoft.com/office/drawing/2014/main" id="{12389BF6-E268-CFD7-03A2-2A57DEFD0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34" y="1033199"/>
            <a:ext cx="2546976" cy="16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600A51-60CE-CBB2-21B3-C2E8752814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4002" y="2249371"/>
            <a:ext cx="1954757" cy="1618971"/>
          </a:xfrm>
          <a:prstGeom prst="rect">
            <a:avLst/>
          </a:prstGeom>
        </p:spPr>
      </p:pic>
      <p:pic>
        <p:nvPicPr>
          <p:cNvPr id="14" name="Image 32">
            <a:extLst>
              <a:ext uri="{FF2B5EF4-FFF2-40B4-BE49-F238E27FC236}">
                <a16:creationId xmlns:a16="http://schemas.microsoft.com/office/drawing/2014/main" id="{7A2B77D5-02C4-4601-E6A0-4B670E8632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8478" y="5333029"/>
            <a:ext cx="2546977" cy="91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10055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4BEF8DA-9BA6-4B38-84C0-19DBA7A7D912}" type="slidenum">
              <a:rPr lang="en-US" sz="1200"/>
              <a:pPr>
                <a:defRPr/>
              </a:pPr>
              <a:t>7</a:t>
            </a:fld>
            <a:endParaRPr lang="en-US" sz="1200"/>
          </a:p>
        </p:txBody>
      </p:sp>
      <p:grpSp>
        <p:nvGrpSpPr>
          <p:cNvPr id="25" name="Group 24"/>
          <p:cNvGrpSpPr/>
          <p:nvPr/>
        </p:nvGrpSpPr>
        <p:grpSpPr>
          <a:xfrm>
            <a:off x="180621" y="185499"/>
            <a:ext cx="10882489" cy="847700"/>
            <a:chOff x="156824" y="185499"/>
            <a:chExt cx="9159380" cy="847700"/>
          </a:xfrm>
        </p:grpSpPr>
        <p:sp>
          <p:nvSpPr>
            <p:cNvPr id="26" name="Title 2"/>
            <p:cNvSpPr txBox="1">
              <a:spLocks/>
            </p:cNvSpPr>
            <p:nvPr/>
          </p:nvSpPr>
          <p:spPr>
            <a:xfrm>
              <a:off x="156824" y="185499"/>
              <a:ext cx="9159380" cy="8477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rPr>
                <a:t>SSI workstations</a:t>
              </a:r>
              <a:br>
                <a:rPr lang="en-GB" sz="2400" dirty="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rPr>
              </a:b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rPr>
                <a:t>Why they matter?</a:t>
              </a: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32102"/>
              <a:ext cx="1605589" cy="57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A88E86C-33F4-4464-87AB-4062CC2BF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7" y="252551"/>
            <a:ext cx="626512" cy="73572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15DB5D-BBC5-DFEC-CA8A-66068EDB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EF8DA-9BA6-4B38-84C0-19DBA7A7D91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9F9AA1-3CBA-9282-4FAD-CE25B82C3F65}"/>
              </a:ext>
            </a:extLst>
          </p:cNvPr>
          <p:cNvSpPr txBox="1"/>
          <p:nvPr/>
        </p:nvSpPr>
        <p:spPr>
          <a:xfrm>
            <a:off x="226084" y="1171528"/>
            <a:ext cx="8077749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interface to a very heterogeneous network of IMS stations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A4FBF-2793-CD67-FC49-A7E6C028F97E}"/>
              </a:ext>
            </a:extLst>
          </p:cNvPr>
          <p:cNvSpPr txBox="1"/>
          <p:nvPr/>
        </p:nvSpPr>
        <p:spPr>
          <a:xfrm>
            <a:off x="1903840" y="5399817"/>
            <a:ext cx="8384320" cy="10472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maintainability, supportability and sustainability of 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SSI workstations are key to efficiently support IMS stations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7E231A-D40E-BF93-6855-363B6995C131}"/>
              </a:ext>
            </a:extLst>
          </p:cNvPr>
          <p:cNvSpPr/>
          <p:nvPr/>
        </p:nvSpPr>
        <p:spPr>
          <a:xfrm>
            <a:off x="9133497" y="4006365"/>
            <a:ext cx="1844582" cy="861313"/>
          </a:xfrm>
          <a:prstGeom prst="rect">
            <a:avLst/>
          </a:prstGeom>
          <a:solidFill>
            <a:srgbClr val="464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 HW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D71242-4F27-8632-6921-9515A12FE511}"/>
              </a:ext>
            </a:extLst>
          </p:cNvPr>
          <p:cNvSpPr/>
          <p:nvPr/>
        </p:nvSpPr>
        <p:spPr>
          <a:xfrm>
            <a:off x="9134713" y="2693198"/>
            <a:ext cx="1844583" cy="861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Operating System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F20631-0CC6-045D-31D3-E70D051801CF}"/>
              </a:ext>
            </a:extLst>
          </p:cNvPr>
          <p:cNvSpPr/>
          <p:nvPr/>
        </p:nvSpPr>
        <p:spPr>
          <a:xfrm>
            <a:off x="9133496" y="1374952"/>
            <a:ext cx="1844583" cy="866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SSI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6342E8-8CE8-5AB5-610D-BAC7DD5C0646}"/>
              </a:ext>
            </a:extLst>
          </p:cNvPr>
          <p:cNvSpPr txBox="1"/>
          <p:nvPr/>
        </p:nvSpPr>
        <p:spPr>
          <a:xfrm>
            <a:off x="9156355" y="4937875"/>
            <a:ext cx="179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SSI workstation </a:t>
            </a:r>
            <a:endParaRPr lang="en-GB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35082D-C55E-F210-FF54-5E0E09E737F8}"/>
              </a:ext>
            </a:extLst>
          </p:cNvPr>
          <p:cNvSpPr txBox="1"/>
          <p:nvPr/>
        </p:nvSpPr>
        <p:spPr>
          <a:xfrm>
            <a:off x="226083" y="1947334"/>
            <a:ext cx="8077748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concentrate and transmit data coming from all sites (e.g. arrays)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18AAA-B7D3-B0BF-4CEF-838A8A7DD600}"/>
              </a:ext>
            </a:extLst>
          </p:cNvPr>
          <p:cNvSpPr txBox="1"/>
          <p:nvPr/>
        </p:nvSpPr>
        <p:spPr>
          <a:xfrm>
            <a:off x="250158" y="3677267"/>
            <a:ext cx="8076532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 Operators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conducting their daily tasks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F97710-0375-71EF-9E86-8D272355F8BE}"/>
              </a:ext>
            </a:extLst>
          </p:cNvPr>
          <p:cNvSpPr txBox="1"/>
          <p:nvPr/>
        </p:nvSpPr>
        <p:spPr>
          <a:xfrm>
            <a:off x="248942" y="4579493"/>
            <a:ext cx="8907413" cy="49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SSI workstation is an equipment PTS provides 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Auxiliary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F5F6B8-3CE2-5636-0BF6-1083319FABEB}"/>
              </a:ext>
            </a:extLst>
          </p:cNvPr>
          <p:cNvSpPr txBox="1"/>
          <p:nvPr/>
        </p:nvSpPr>
        <p:spPr>
          <a:xfrm>
            <a:off x="9823068" y="2189329"/>
            <a:ext cx="633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  <a:endParaRPr lang="en-GB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F922EA-4E5A-26B7-7ECB-0FDB12735686}"/>
              </a:ext>
            </a:extLst>
          </p:cNvPr>
          <p:cNvSpPr txBox="1"/>
          <p:nvPr/>
        </p:nvSpPr>
        <p:spPr>
          <a:xfrm>
            <a:off x="9823068" y="3527252"/>
            <a:ext cx="633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281420-A3B4-A535-BA37-953E1138EACC}"/>
              </a:ext>
            </a:extLst>
          </p:cNvPr>
          <p:cNvSpPr txBox="1"/>
          <p:nvPr/>
        </p:nvSpPr>
        <p:spPr>
          <a:xfrm>
            <a:off x="227299" y="2818241"/>
            <a:ext cx="8076532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authentication at data frame level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6" grpId="0"/>
      <p:bldP spid="17" grpId="0"/>
      <p:bldP spid="1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10055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4BEF8DA-9BA6-4B38-84C0-19DBA7A7D912}" type="slidenum">
              <a:rPr lang="en-US" sz="1200"/>
              <a:pPr>
                <a:defRPr/>
              </a:pPr>
              <a:t>8</a:t>
            </a:fld>
            <a:endParaRPr lang="en-US" sz="1200"/>
          </a:p>
        </p:txBody>
      </p:sp>
      <p:grpSp>
        <p:nvGrpSpPr>
          <p:cNvPr id="25" name="Group 24"/>
          <p:cNvGrpSpPr/>
          <p:nvPr/>
        </p:nvGrpSpPr>
        <p:grpSpPr>
          <a:xfrm>
            <a:off x="180621" y="185499"/>
            <a:ext cx="10882489" cy="847700"/>
            <a:chOff x="156824" y="185499"/>
            <a:chExt cx="9159380" cy="847700"/>
          </a:xfrm>
        </p:grpSpPr>
        <p:sp>
          <p:nvSpPr>
            <p:cNvPr id="26" name="Title 2"/>
            <p:cNvSpPr txBox="1">
              <a:spLocks/>
            </p:cNvSpPr>
            <p:nvPr/>
          </p:nvSpPr>
          <p:spPr>
            <a:xfrm>
              <a:off x="156824" y="185499"/>
              <a:ext cx="9159380" cy="8477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rPr>
                <a:t>SSI workstations lifecycle in 2024</a:t>
              </a: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32102"/>
              <a:ext cx="1605589" cy="57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A88E86C-33F4-4464-87AB-4062CC2BF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7" y="252551"/>
            <a:ext cx="626512" cy="73572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15DB5D-BBC5-DFEC-CA8A-66068EDB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EF8DA-9BA6-4B38-84C0-19DBA7A7D91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02992E-B2CD-4D9A-C472-573701E19AE9}"/>
              </a:ext>
            </a:extLst>
          </p:cNvPr>
          <p:cNvSpPr/>
          <p:nvPr/>
        </p:nvSpPr>
        <p:spPr>
          <a:xfrm>
            <a:off x="1711853" y="5835819"/>
            <a:ext cx="7820024" cy="960328"/>
          </a:xfrm>
          <a:prstGeom prst="rect">
            <a:avLst/>
          </a:prstGeom>
          <a:noFill/>
          <a:ln>
            <a:solidFill>
              <a:srgbClr val="F58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systematic way to keep track of deployed SSI workstations</a:t>
            </a:r>
          </a:p>
          <a:p>
            <a:pPr marL="285750" indent="-285750" algn="ctr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Challenge for sustainment planning at network level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122EC0-454F-5483-57A8-DA72E43CAF38}"/>
              </a:ext>
            </a:extLst>
          </p:cNvPr>
          <p:cNvSpPr txBox="1"/>
          <p:nvPr/>
        </p:nvSpPr>
        <p:spPr>
          <a:xfrm>
            <a:off x="156824" y="1002946"/>
            <a:ext cx="793499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specifications and procurement done by IMS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8B963A-6BFC-2EA3-0367-85E53585A250}"/>
              </a:ext>
            </a:extLst>
          </p:cNvPr>
          <p:cNvSpPr txBox="1"/>
          <p:nvPr/>
        </p:nvSpPr>
        <p:spPr>
          <a:xfrm>
            <a:off x="180621" y="1658662"/>
            <a:ext cx="9898965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SSI upgrades have been implemented on case-by-case basis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73B247-27B0-D746-23D7-3B2828306B05}"/>
              </a:ext>
            </a:extLst>
          </p:cNvPr>
          <p:cNvSpPr txBox="1"/>
          <p:nvPr/>
        </p:nvSpPr>
        <p:spPr>
          <a:xfrm>
            <a:off x="156824" y="2324685"/>
            <a:ext cx="9440023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IMS supports Station Operators in SSI workstations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troubleshooting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FBB560-E614-1F2B-1DF4-769A066903D8}"/>
              </a:ext>
            </a:extLst>
          </p:cNvPr>
          <p:cNvSpPr txBox="1"/>
          <p:nvPr/>
        </p:nvSpPr>
        <p:spPr>
          <a:xfrm>
            <a:off x="156823" y="3415748"/>
            <a:ext cx="9127675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installed,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SSI workstations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the responsibility of the Station Operator. IMS actions triggered by:</a:t>
            </a:r>
          </a:p>
          <a:p>
            <a:pPr marL="1257300" lvl="3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Troubleshooting (e.g. data availability issue)</a:t>
            </a:r>
          </a:p>
          <a:p>
            <a:pPr marL="1257300" lvl="3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 visits (maintenance, upgrade)</a:t>
            </a:r>
          </a:p>
          <a:p>
            <a:pPr marL="1257300" lvl="3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for support from Station Operator (delegated calibration)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03DDB3-960D-5C82-290D-8FB246E6875D}"/>
              </a:ext>
            </a:extLst>
          </p:cNvPr>
          <p:cNvGrpSpPr/>
          <p:nvPr/>
        </p:nvGrpSpPr>
        <p:grpSpPr>
          <a:xfrm>
            <a:off x="9336482" y="1964920"/>
            <a:ext cx="1761610" cy="3393196"/>
            <a:chOff x="9696391" y="1964920"/>
            <a:chExt cx="1349178" cy="2940355"/>
          </a:xfrm>
        </p:grpSpPr>
        <p:pic>
          <p:nvPicPr>
            <p:cNvPr id="15" name="Picture 14" descr="A close-up of a computer device&#10;&#10;Description automatically generated with low confidence">
              <a:extLst>
                <a:ext uri="{FF2B5EF4-FFF2-40B4-BE49-F238E27FC236}">
                  <a16:creationId xmlns:a16="http://schemas.microsoft.com/office/drawing/2014/main" id="{B01D1D93-BA9D-E291-6C3C-D7988E1E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3599" y="1964920"/>
              <a:ext cx="1181970" cy="107634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3C3E45-5AF5-3EEC-BA30-7FC1D8F30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96391" y="4023994"/>
              <a:ext cx="1349178" cy="881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10055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4BEF8DA-9BA6-4B38-84C0-19DBA7A7D912}" type="slidenum">
              <a:rPr lang="en-US" sz="1200"/>
              <a:pPr>
                <a:defRPr/>
              </a:pPr>
              <a:t>9</a:t>
            </a:fld>
            <a:endParaRPr lang="en-US" sz="1200"/>
          </a:p>
        </p:txBody>
      </p:sp>
      <p:grpSp>
        <p:nvGrpSpPr>
          <p:cNvPr id="25" name="Group 24"/>
          <p:cNvGrpSpPr/>
          <p:nvPr/>
        </p:nvGrpSpPr>
        <p:grpSpPr>
          <a:xfrm>
            <a:off x="180621" y="185499"/>
            <a:ext cx="10882489" cy="847700"/>
            <a:chOff x="156824" y="185499"/>
            <a:chExt cx="9159380" cy="847700"/>
          </a:xfrm>
        </p:grpSpPr>
        <p:sp>
          <p:nvSpPr>
            <p:cNvPr id="26" name="Title 2"/>
            <p:cNvSpPr txBox="1">
              <a:spLocks/>
            </p:cNvSpPr>
            <p:nvPr/>
          </p:nvSpPr>
          <p:spPr>
            <a:xfrm>
              <a:off x="156824" y="185499"/>
              <a:ext cx="9159380" cy="847700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600" kern="1200" cap="none" spc="-100" baseline="0">
                  <a:ln>
                    <a:noFill/>
                  </a:ln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rPr>
                <a:t>SSI Survey 2021-2022</a:t>
              </a: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32102"/>
              <a:ext cx="1605589" cy="57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A88E86C-33F4-4464-87AB-4062CC2BF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7" y="252551"/>
            <a:ext cx="626512" cy="7357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D32B12-56DB-EA58-5CB7-09F20B4E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EF8DA-9BA6-4B38-84C0-19DBA7A7D91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A60955-3B01-87B5-C29B-9A7F2C7282D9}"/>
              </a:ext>
            </a:extLst>
          </p:cNvPr>
          <p:cNvSpPr txBox="1"/>
          <p:nvPr/>
        </p:nvSpPr>
        <p:spPr>
          <a:xfrm>
            <a:off x="309083" y="1629629"/>
            <a:ext cx="102158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Define a 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 way 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retrieve exhaustive information from any SHI station running SSI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9B6C2-265B-1547-D18B-788247375F2A}"/>
              </a:ext>
            </a:extLst>
          </p:cNvPr>
          <p:cNvSpPr txBox="1"/>
          <p:nvPr/>
        </p:nvSpPr>
        <p:spPr>
          <a:xfrm>
            <a:off x="217895" y="5216531"/>
            <a:ext cx="10215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repared and conducted with the support of the SSI Version Assessment group IMS/ED, IMS/MFS and IDC/OPS/MFO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8295E-8F6E-31DC-0410-BA2663B44FB8}"/>
              </a:ext>
            </a:extLst>
          </p:cNvPr>
          <p:cNvSpPr txBox="1"/>
          <p:nvPr/>
        </p:nvSpPr>
        <p:spPr>
          <a:xfrm>
            <a:off x="309083" y="3004966"/>
            <a:ext cx="102158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Collect, </a:t>
            </a:r>
            <a:r>
              <a:rPr lang="en-GB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back-up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convert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current </a:t>
            </a:r>
            <a:r>
              <a:rPr lang="en-GB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SSI configuration files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2ECB70-BFB7-A13F-6568-9A3EA7F5BFDF}"/>
              </a:ext>
            </a:extLst>
          </p:cNvPr>
          <p:cNvSpPr txBox="1"/>
          <p:nvPr/>
        </p:nvSpPr>
        <p:spPr>
          <a:xfrm>
            <a:off x="309083" y="4165051"/>
            <a:ext cx="102158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Collect </a:t>
            </a:r>
            <a:r>
              <a:rPr lang="en-GB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(OS &amp; SSI versions, available spares, …)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7A0E51-CC31-B266-352C-28460AC11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581" y="2453048"/>
            <a:ext cx="4012163" cy="2349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032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478CBB5D40A84F9DA78228F16ACFD3" ma:contentTypeVersion="11" ma:contentTypeDescription="Create a new document." ma:contentTypeScope="" ma:versionID="a8cc11301e41668bffd43c07b2cb3ba6">
  <xsd:schema xmlns:xsd="http://www.w3.org/2001/XMLSchema" xmlns:xs="http://www.w3.org/2001/XMLSchema" xmlns:p="http://schemas.microsoft.com/office/2006/metadata/properties" xmlns:ns3="b8ee208b-916f-4de9-a2cf-1119951e3ae7" xmlns:ns4="49a76950-4250-4bd2-a8d0-0a19c46604f9" targetNamespace="http://schemas.microsoft.com/office/2006/metadata/properties" ma:root="true" ma:fieldsID="b94202078ea034922bf755769a92cfcc" ns3:_="" ns4:_="">
    <xsd:import namespace="b8ee208b-916f-4de9-a2cf-1119951e3ae7"/>
    <xsd:import namespace="49a76950-4250-4bd2-a8d0-0a19c46604f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e208b-916f-4de9-a2cf-1119951e3a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76950-4250-4bd2-a8d0-0a19c46604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AAEFA2-385C-45B9-8A1E-EAF000D7F295}">
  <ds:schemaRefs>
    <ds:schemaRef ds:uri="49a76950-4250-4bd2-a8d0-0a19c46604f9"/>
    <ds:schemaRef ds:uri="http://purl.org/dc/terms/"/>
    <ds:schemaRef ds:uri="b8ee208b-916f-4de9-a2cf-1119951e3ae7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FFDD3A7-459F-40FE-BE28-5F89F0D627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161652-152F-4A8B-9096-D8EB00A0AD99}">
  <ds:schemaRefs>
    <ds:schemaRef ds:uri="49a76950-4250-4bd2-a8d0-0a19c46604f9"/>
    <ds:schemaRef ds:uri="b8ee208b-916f-4de9-a2cf-1119951e3a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56782</TotalTime>
  <Words>786</Words>
  <Application>Microsoft Office PowerPoint</Application>
  <PresentationFormat>Widescreen</PresentationFormat>
  <Paragraphs>171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PGothic</vt:lpstr>
      <vt:lpstr>Arial</vt:lpstr>
      <vt:lpstr>Calibri</vt:lpstr>
      <vt:lpstr>Cambria</vt:lpstr>
      <vt:lpstr>Gill Sans MT</vt:lpstr>
      <vt:lpstr>Symbol</vt:lpstr>
      <vt:lpstr>Times New Roman</vt:lpstr>
      <vt:lpstr>Wingdings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Ctbto.Org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Seismic Station Calibration Initiative</dc:title>
  <dc:creator>Benoit.DOURY@ctbto.org</dc:creator>
  <cp:lastModifiedBy>presenter</cp:lastModifiedBy>
  <cp:revision>173</cp:revision>
  <cp:lastPrinted>2019-07-03T10:55:33Z</cp:lastPrinted>
  <dcterms:created xsi:type="dcterms:W3CDTF">2011-02-08T18:04:25Z</dcterms:created>
  <dcterms:modified xsi:type="dcterms:W3CDTF">2024-11-08T13:38:18Z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0x01010068478CBB5D40A84F9DA78228F16ACFD3</vt:lpwstr>
  </property>
</Properties>
</file>