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8" r:id="rId12"/>
    <p:sldId id="266" r:id="rId13"/>
    <p:sldId id="26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E42D"/>
    <a:srgbClr val="658F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8267"/>
  </p:normalViewPr>
  <p:slideViewPr>
    <p:cSldViewPr snapToGrid="0">
      <p:cViewPr varScale="1">
        <p:scale>
          <a:sx n="94" d="100"/>
          <a:sy n="94" d="100"/>
        </p:scale>
        <p:origin x="206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CD656A-926D-2D48-904A-99D9B129DDD8}" type="datetimeFigureOut">
              <a:rPr lang="en-GB" smtClean="0"/>
              <a:t>01/11/2024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0C22E4-27E7-1F4E-87E6-1BBC155692D2}" type="slidenum">
              <a:rPr lang="en-GB" smtClean="0"/>
              <a:t>‹#›</a:t>
            </a:fld>
            <a:endParaRPr lang="en-GB"/>
          </a:p>
        </p:txBody>
      </p:sp>
    </p:spTree>
    <p:extLst>
      <p:ext uri="{BB962C8B-B14F-4D97-AF65-F5344CB8AC3E}">
        <p14:creationId xmlns:p14="http://schemas.microsoft.com/office/powerpoint/2010/main" val="1611888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full title of Infra-AUV was “Metrology for low frequency sound and vibration”</a:t>
            </a:r>
          </a:p>
          <a:p>
            <a:r>
              <a:rPr lang="en-GB" dirty="0"/>
              <a:t>Field studies considered naturally occurring and man-made stimuli for outdoor infrasound and seismic calibration, on-site calibration studies (Gabrielson), correcting WNRS defects (mentioned later), demonstration of extending traceability to field calibrations.</a:t>
            </a:r>
          </a:p>
          <a:p>
            <a:r>
              <a:rPr lang="en-GB" dirty="0"/>
              <a:t>The project outputs can be found at the Infra-AUV website, and in particular are </a:t>
            </a:r>
            <a:r>
              <a:rPr lang="en-GB" dirty="0" err="1"/>
              <a:t>mostlty</a:t>
            </a:r>
            <a:r>
              <a:rPr lang="en-GB" dirty="0"/>
              <a:t> collected in the Good Practice Guide produced by the project team.</a:t>
            </a:r>
          </a:p>
          <a:p>
            <a:endParaRPr lang="en-GB" dirty="0"/>
          </a:p>
          <a:p>
            <a:endParaRPr lang="en-GB" dirty="0"/>
          </a:p>
        </p:txBody>
      </p:sp>
      <p:sp>
        <p:nvSpPr>
          <p:cNvPr id="4" name="Slide Number Placeholder 3"/>
          <p:cNvSpPr>
            <a:spLocks noGrp="1"/>
          </p:cNvSpPr>
          <p:nvPr>
            <p:ph type="sldNum" sz="quarter" idx="5"/>
          </p:nvPr>
        </p:nvSpPr>
        <p:spPr/>
        <p:txBody>
          <a:bodyPr/>
          <a:lstStyle/>
          <a:p>
            <a:fld id="{0B0C22E4-27E7-1F4E-87E6-1BBC155692D2}" type="slidenum">
              <a:rPr lang="en-GB" smtClean="0"/>
              <a:t>2</a:t>
            </a:fld>
            <a:endParaRPr lang="en-GB"/>
          </a:p>
        </p:txBody>
      </p:sp>
    </p:spTree>
    <p:extLst>
      <p:ext uri="{BB962C8B-B14F-4D97-AF65-F5344CB8AC3E}">
        <p14:creationId xmlns:p14="http://schemas.microsoft.com/office/powerpoint/2010/main" val="3744302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0C22E4-27E7-1F4E-87E6-1BBC155692D2}" type="slidenum">
              <a:rPr lang="en-GB" smtClean="0"/>
              <a:t>12</a:t>
            </a:fld>
            <a:endParaRPr lang="en-GB"/>
          </a:p>
        </p:txBody>
      </p:sp>
    </p:spTree>
    <p:extLst>
      <p:ext uri="{BB962C8B-B14F-4D97-AF65-F5344CB8AC3E}">
        <p14:creationId xmlns:p14="http://schemas.microsoft.com/office/powerpoint/2010/main" val="3635990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BD738-576C-FC46-1FAB-A1817476EA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9C16CD-5712-EC2C-5F93-98C2814544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1B5EA5-7F28-9262-5702-179AE2D8DFA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CE3952C-D066-8E33-EBEE-7D6E71CAB166}"/>
              </a:ext>
            </a:extLst>
          </p:cNvPr>
          <p:cNvSpPr>
            <a:spLocks noGrp="1"/>
          </p:cNvSpPr>
          <p:nvPr>
            <p:ph type="sldNum" sz="quarter" idx="5"/>
          </p:nvPr>
        </p:nvSpPr>
        <p:spPr/>
        <p:txBody>
          <a:bodyPr/>
          <a:lstStyle/>
          <a:p>
            <a:fld id="{0B0C22E4-27E7-1F4E-87E6-1BBC155692D2}" type="slidenum">
              <a:rPr lang="en-GB" smtClean="0"/>
              <a:t>13</a:t>
            </a:fld>
            <a:endParaRPr lang="en-GB"/>
          </a:p>
        </p:txBody>
      </p:sp>
    </p:spTree>
    <p:extLst>
      <p:ext uri="{BB962C8B-B14F-4D97-AF65-F5344CB8AC3E}">
        <p14:creationId xmlns:p14="http://schemas.microsoft.com/office/powerpoint/2010/main" val="2089201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t>
            </a:r>
          </a:p>
          <a:p>
            <a:pPr marL="171450" indent="-171450">
              <a:buFont typeface="Arial" panose="020B0604020202020204" pitchFamily="34" charset="0"/>
              <a:buChar char="•"/>
            </a:pPr>
            <a:r>
              <a:rPr lang="en-GB" dirty="0"/>
              <a:t>Actually the range is a little wider than the IMS passband, 0.01 Hz to &gt;20 Hz</a:t>
            </a:r>
          </a:p>
          <a:p>
            <a:pPr marL="171450" indent="-171450">
              <a:buFont typeface="Arial" panose="020B0604020202020204" pitchFamily="34" charset="0"/>
              <a:buChar char="•"/>
            </a:pPr>
            <a:r>
              <a:rPr lang="en-GB" dirty="0"/>
              <a:t>.</a:t>
            </a:r>
          </a:p>
          <a:p>
            <a:pPr marL="171450" indent="-171450">
              <a:buFont typeface="Arial" panose="020B0604020202020204" pitchFamily="34" charset="0"/>
              <a:buChar char="•"/>
            </a:pPr>
            <a:r>
              <a:rPr lang="en-GB" dirty="0"/>
              <a:t>The MB2000 and MB2005 were identified as good transfer standard devices for infrasound </a:t>
            </a:r>
          </a:p>
          <a:p>
            <a:pPr marL="171450" indent="-171450">
              <a:buFont typeface="Arial" panose="020B0604020202020204" pitchFamily="34" charset="0"/>
              <a:buChar char="•"/>
            </a:pPr>
            <a:r>
              <a:rPr lang="en-GB" dirty="0"/>
              <a:t>Uncertainty propagation from laboratory calibration – field calibration – impact of uncertainty on derived parameters – Samual will present on this in the same session</a:t>
            </a:r>
          </a:p>
          <a:p>
            <a:pPr marL="171450" indent="-171450">
              <a:buFont typeface="Arial" panose="020B0604020202020204" pitchFamily="34" charset="0"/>
              <a:buChar char="•"/>
            </a:pPr>
            <a:r>
              <a:rPr lang="en-GB" dirty="0"/>
              <a:t>For example back azimuth and time delay of arrival</a:t>
            </a:r>
          </a:p>
          <a:p>
            <a:pPr marL="171450" indent="-171450">
              <a:buFont typeface="Arial" panose="020B0604020202020204" pitchFamily="34" charset="0"/>
              <a:buChar char="•"/>
            </a:pPr>
            <a:r>
              <a:rPr lang="en-GB" dirty="0"/>
              <a:t>.</a:t>
            </a:r>
          </a:p>
          <a:p>
            <a:endParaRPr lang="en-GB" dirty="0"/>
          </a:p>
        </p:txBody>
      </p:sp>
      <p:sp>
        <p:nvSpPr>
          <p:cNvPr id="4" name="Slide Number Placeholder 3"/>
          <p:cNvSpPr>
            <a:spLocks noGrp="1"/>
          </p:cNvSpPr>
          <p:nvPr>
            <p:ph type="sldNum" sz="quarter" idx="5"/>
          </p:nvPr>
        </p:nvSpPr>
        <p:spPr/>
        <p:txBody>
          <a:bodyPr/>
          <a:lstStyle/>
          <a:p>
            <a:fld id="{0B0C22E4-27E7-1F4E-87E6-1BBC155692D2}" type="slidenum">
              <a:rPr lang="en-GB" smtClean="0"/>
              <a:t>3</a:t>
            </a:fld>
            <a:endParaRPr lang="en-GB"/>
          </a:p>
        </p:txBody>
      </p:sp>
    </p:spTree>
    <p:extLst>
      <p:ext uri="{BB962C8B-B14F-4D97-AF65-F5344CB8AC3E}">
        <p14:creationId xmlns:p14="http://schemas.microsoft.com/office/powerpoint/2010/main" val="1801645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pictures show new calibration facilities implemented at various NMIs</a:t>
            </a:r>
          </a:p>
          <a:p>
            <a:r>
              <a:rPr lang="en-GB" dirty="0"/>
              <a:t>Left to right</a:t>
            </a:r>
          </a:p>
          <a:p>
            <a:r>
              <a:rPr lang="en-GB" dirty="0"/>
              <a:t>The sound tube at PTB for secondary calibration </a:t>
            </a:r>
          </a:p>
          <a:p>
            <a:r>
              <a:rPr lang="en-GB" dirty="0"/>
              <a:t>The prototype manometer tube for absolute calibration to DC, at DFM</a:t>
            </a:r>
          </a:p>
          <a:p>
            <a:r>
              <a:rPr lang="en-GB" dirty="0"/>
              <a:t>The spinning disc at PTB </a:t>
            </a:r>
          </a:p>
          <a:p>
            <a:r>
              <a:rPr lang="en-GB" dirty="0"/>
              <a:t>Reciprocity calibration apparatus at HBK</a:t>
            </a:r>
          </a:p>
          <a:p>
            <a:r>
              <a:rPr lang="en-GB" dirty="0"/>
              <a:t>Pistonphone at LNE for both primary and secondary calibration </a:t>
            </a:r>
          </a:p>
          <a:p>
            <a:endParaRPr lang="en-GB" dirty="0"/>
          </a:p>
          <a:p>
            <a:r>
              <a:rPr lang="en-GB" dirty="0"/>
              <a:t>Before these developments, the pyramid was missing the Orange and Green layers, and the vital link to the SI</a:t>
            </a:r>
          </a:p>
        </p:txBody>
      </p:sp>
      <p:sp>
        <p:nvSpPr>
          <p:cNvPr id="4" name="Slide Number Placeholder 3"/>
          <p:cNvSpPr>
            <a:spLocks noGrp="1"/>
          </p:cNvSpPr>
          <p:nvPr>
            <p:ph type="sldNum" sz="quarter" idx="5"/>
          </p:nvPr>
        </p:nvSpPr>
        <p:spPr/>
        <p:txBody>
          <a:bodyPr/>
          <a:lstStyle/>
          <a:p>
            <a:fld id="{0B0C22E4-27E7-1F4E-87E6-1BBC155692D2}" type="slidenum">
              <a:rPr lang="en-GB" smtClean="0"/>
              <a:t>4</a:t>
            </a:fld>
            <a:endParaRPr lang="en-GB"/>
          </a:p>
        </p:txBody>
      </p:sp>
    </p:spTree>
    <p:extLst>
      <p:ext uri="{BB962C8B-B14F-4D97-AF65-F5344CB8AC3E}">
        <p14:creationId xmlns:p14="http://schemas.microsoft.com/office/powerpoint/2010/main" val="3286324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diagram is coming on the next slide</a:t>
            </a:r>
          </a:p>
          <a:p>
            <a:pPr marL="171450" indent="-171450">
              <a:buFont typeface="Arial" panose="020B0604020202020204" pitchFamily="34" charset="0"/>
              <a:buChar char="•"/>
            </a:pPr>
            <a:r>
              <a:rPr lang="en-GB" dirty="0"/>
              <a:t>.</a:t>
            </a:r>
          </a:p>
          <a:p>
            <a:pPr marL="171450" indent="-171450">
              <a:buFont typeface="Arial" panose="020B0604020202020204" pitchFamily="34" charset="0"/>
              <a:buChar char="•"/>
            </a:pPr>
            <a:r>
              <a:rPr lang="en-GB" dirty="0"/>
              <a:t>.</a:t>
            </a:r>
          </a:p>
          <a:p>
            <a:endParaRPr lang="en-GB" dirty="0"/>
          </a:p>
        </p:txBody>
      </p:sp>
      <p:sp>
        <p:nvSpPr>
          <p:cNvPr id="4" name="Slide Number Placeholder 3"/>
          <p:cNvSpPr>
            <a:spLocks noGrp="1"/>
          </p:cNvSpPr>
          <p:nvPr>
            <p:ph type="sldNum" sz="quarter" idx="5"/>
          </p:nvPr>
        </p:nvSpPr>
        <p:spPr/>
        <p:txBody>
          <a:bodyPr/>
          <a:lstStyle/>
          <a:p>
            <a:fld id="{0B0C22E4-27E7-1F4E-87E6-1BBC155692D2}" type="slidenum">
              <a:rPr lang="en-GB" smtClean="0"/>
              <a:t>5</a:t>
            </a:fld>
            <a:endParaRPr lang="en-GB"/>
          </a:p>
        </p:txBody>
      </p:sp>
    </p:spTree>
    <p:extLst>
      <p:ext uri="{BB962C8B-B14F-4D97-AF65-F5344CB8AC3E}">
        <p14:creationId xmlns:p14="http://schemas.microsoft.com/office/powerpoint/2010/main" val="2204724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several options for obtaining traceability</a:t>
            </a:r>
          </a:p>
          <a:p>
            <a:r>
              <a:rPr lang="en-GB" dirty="0"/>
              <a:t>Typically primary or secondary calibration will take place at an NMI or even at an expert laboratory. </a:t>
            </a:r>
          </a:p>
          <a:p>
            <a:r>
              <a:rPr lang="en-GB" dirty="0"/>
              <a:t>The advantage of an NMI is that they are linked into the processes of BIPM that formally recognises the calibration capability once verified, and provides a direct link with the SI.</a:t>
            </a:r>
          </a:p>
          <a:p>
            <a:r>
              <a:rPr lang="en-GB" dirty="0"/>
              <a:t>The end-to-end process is outlined here, but several practical details need to be added…(next slide)</a:t>
            </a:r>
          </a:p>
          <a:p>
            <a:endParaRPr lang="en-GB" dirty="0"/>
          </a:p>
        </p:txBody>
      </p:sp>
      <p:sp>
        <p:nvSpPr>
          <p:cNvPr id="4" name="Slide Number Placeholder 3"/>
          <p:cNvSpPr>
            <a:spLocks noGrp="1"/>
          </p:cNvSpPr>
          <p:nvPr>
            <p:ph type="sldNum" sz="quarter" idx="5"/>
          </p:nvPr>
        </p:nvSpPr>
        <p:spPr/>
        <p:txBody>
          <a:bodyPr/>
          <a:lstStyle/>
          <a:p>
            <a:fld id="{0B0C22E4-27E7-1F4E-87E6-1BBC155692D2}" type="slidenum">
              <a:rPr lang="en-GB" smtClean="0"/>
              <a:t>6</a:t>
            </a:fld>
            <a:endParaRPr lang="en-GB"/>
          </a:p>
        </p:txBody>
      </p:sp>
    </p:spTree>
    <p:extLst>
      <p:ext uri="{BB962C8B-B14F-4D97-AF65-F5344CB8AC3E}">
        <p14:creationId xmlns:p14="http://schemas.microsoft.com/office/powerpoint/2010/main" val="109704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Demonstration will include </a:t>
            </a:r>
          </a:p>
          <a:p>
            <a:r>
              <a:rPr lang="en-GB" dirty="0"/>
              <a:t>sourcing NMI/Expert Laboratory calibration of transfer standards</a:t>
            </a:r>
          </a:p>
          <a:p>
            <a:r>
              <a:rPr lang="en-GB" dirty="0"/>
              <a:t>Initial check within PTS</a:t>
            </a:r>
          </a:p>
          <a:p>
            <a:r>
              <a:rPr lang="en-GB" dirty="0"/>
              <a:t>Sending calibration transfer standard to station</a:t>
            </a:r>
          </a:p>
          <a:p>
            <a:r>
              <a:rPr lang="en-GB" dirty="0"/>
              <a:t>Carrying out recalibration of station sensors</a:t>
            </a:r>
          </a:p>
          <a:p>
            <a:r>
              <a:rPr lang="en-GB" dirty="0"/>
              <a:t>Handling calibration data in the IDC</a:t>
            </a:r>
          </a:p>
          <a:p>
            <a:r>
              <a:rPr lang="en-GB" dirty="0"/>
              <a:t>Establishing a return-from-duty process to check the transfer standards</a:t>
            </a:r>
          </a:p>
          <a:p>
            <a:endParaRPr lang="en-GB" dirty="0"/>
          </a:p>
          <a:p>
            <a:endParaRPr lang="en-GB" dirty="0"/>
          </a:p>
        </p:txBody>
      </p:sp>
      <p:sp>
        <p:nvSpPr>
          <p:cNvPr id="4" name="Slide Number Placeholder 3"/>
          <p:cNvSpPr>
            <a:spLocks noGrp="1"/>
          </p:cNvSpPr>
          <p:nvPr>
            <p:ph type="sldNum" sz="quarter" idx="5"/>
          </p:nvPr>
        </p:nvSpPr>
        <p:spPr/>
        <p:txBody>
          <a:bodyPr/>
          <a:lstStyle/>
          <a:p>
            <a:fld id="{0B0C22E4-27E7-1F4E-87E6-1BBC155692D2}" type="slidenum">
              <a:rPr lang="en-GB" smtClean="0"/>
              <a:t>7</a:t>
            </a:fld>
            <a:endParaRPr lang="en-GB"/>
          </a:p>
        </p:txBody>
      </p:sp>
    </p:spTree>
    <p:extLst>
      <p:ext uri="{BB962C8B-B14F-4D97-AF65-F5344CB8AC3E}">
        <p14:creationId xmlns:p14="http://schemas.microsoft.com/office/powerpoint/2010/main" val="4073973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Infra-AUV made some interesting studies that can potentially provide new tools to improve the operation and reliability of the IMS</a:t>
            </a:r>
          </a:p>
          <a:p>
            <a:r>
              <a:rPr lang="en-GB" dirty="0"/>
              <a:t>These need to be evaluated further and potentially added to existing toolboxes and analytics</a:t>
            </a:r>
          </a:p>
          <a:p>
            <a:r>
              <a:rPr lang="en-GB" dirty="0"/>
              <a:t>Part of this could be the wider use of quality control metrics that can be extracted or derived from the on-site calibration data</a:t>
            </a:r>
          </a:p>
          <a:p>
            <a:endParaRPr lang="en-GB" dirty="0"/>
          </a:p>
        </p:txBody>
      </p:sp>
      <p:sp>
        <p:nvSpPr>
          <p:cNvPr id="4" name="Slide Number Placeholder 3"/>
          <p:cNvSpPr>
            <a:spLocks noGrp="1"/>
          </p:cNvSpPr>
          <p:nvPr>
            <p:ph type="sldNum" sz="quarter" idx="5"/>
          </p:nvPr>
        </p:nvSpPr>
        <p:spPr/>
        <p:txBody>
          <a:bodyPr/>
          <a:lstStyle/>
          <a:p>
            <a:fld id="{0B0C22E4-27E7-1F4E-87E6-1BBC155692D2}" type="slidenum">
              <a:rPr lang="en-GB" smtClean="0"/>
              <a:t>8</a:t>
            </a:fld>
            <a:endParaRPr lang="en-GB"/>
          </a:p>
        </p:txBody>
      </p:sp>
    </p:spTree>
    <p:extLst>
      <p:ext uri="{BB962C8B-B14F-4D97-AF65-F5344CB8AC3E}">
        <p14:creationId xmlns:p14="http://schemas.microsoft.com/office/powerpoint/2010/main" val="2644435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graphic here shows how measurement uncertainty reduces the amount of tolerance available when deciding of a measurement complies. </a:t>
            </a:r>
          </a:p>
          <a:p>
            <a:r>
              <a:rPr lang="en-GB" dirty="0"/>
              <a:t>If measurement uncertainty is large, it can actually consume nearly all available tolerance. </a:t>
            </a:r>
          </a:p>
          <a:p>
            <a:r>
              <a:rPr lang="en-GB" dirty="0"/>
              <a:t>In this case, either the acceptable tolerance needs to be increased, or efforts made to reduce measurement uncertainty </a:t>
            </a:r>
          </a:p>
          <a:p>
            <a:r>
              <a:rPr lang="en-GB" dirty="0"/>
              <a:t>Neither are attractive options, but the measurement uncertainty allows the reality to be understood clearly. </a:t>
            </a:r>
          </a:p>
          <a:p>
            <a:endParaRPr lang="en-GB" dirty="0"/>
          </a:p>
        </p:txBody>
      </p:sp>
      <p:sp>
        <p:nvSpPr>
          <p:cNvPr id="4" name="Slide Number Placeholder 3"/>
          <p:cNvSpPr>
            <a:spLocks noGrp="1"/>
          </p:cNvSpPr>
          <p:nvPr>
            <p:ph type="sldNum" sz="quarter" idx="5"/>
          </p:nvPr>
        </p:nvSpPr>
        <p:spPr/>
        <p:txBody>
          <a:bodyPr/>
          <a:lstStyle/>
          <a:p>
            <a:fld id="{0B0C22E4-27E7-1F4E-87E6-1BBC155692D2}" type="slidenum">
              <a:rPr lang="en-GB" smtClean="0"/>
              <a:t>10</a:t>
            </a:fld>
            <a:endParaRPr lang="en-GB"/>
          </a:p>
        </p:txBody>
      </p:sp>
    </p:spTree>
    <p:extLst>
      <p:ext uri="{BB962C8B-B14F-4D97-AF65-F5344CB8AC3E}">
        <p14:creationId xmlns:p14="http://schemas.microsoft.com/office/powerpoint/2010/main" val="959612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concept of guarded tolerance bands (where measurement uncertainty is allowed for), is common practice in conformance assessment. </a:t>
            </a:r>
          </a:p>
          <a:p>
            <a:r>
              <a:rPr lang="en-GB" dirty="0"/>
              <a:t>The TA and DA processes are conformance assessments so should take account of measurement uncertainty when conformance is evaluated. </a:t>
            </a:r>
          </a:p>
          <a:p>
            <a:r>
              <a:rPr lang="en-GB" dirty="0"/>
              <a:t>There may yet be difficulties in practice. The acceptance interval of 5% was set before any knowledge of measurement uncertainty was available. </a:t>
            </a:r>
          </a:p>
        </p:txBody>
      </p:sp>
      <p:sp>
        <p:nvSpPr>
          <p:cNvPr id="4" name="Slide Number Placeholder 3"/>
          <p:cNvSpPr>
            <a:spLocks noGrp="1"/>
          </p:cNvSpPr>
          <p:nvPr>
            <p:ph type="sldNum" sz="quarter" idx="5"/>
          </p:nvPr>
        </p:nvSpPr>
        <p:spPr/>
        <p:txBody>
          <a:bodyPr/>
          <a:lstStyle/>
          <a:p>
            <a:fld id="{0B0C22E4-27E7-1F4E-87E6-1BBC155692D2}" type="slidenum">
              <a:rPr lang="en-GB" smtClean="0"/>
              <a:t>11</a:t>
            </a:fld>
            <a:endParaRPr lang="en-GB"/>
          </a:p>
        </p:txBody>
      </p:sp>
    </p:spTree>
    <p:extLst>
      <p:ext uri="{BB962C8B-B14F-4D97-AF65-F5344CB8AC3E}">
        <p14:creationId xmlns:p14="http://schemas.microsoft.com/office/powerpoint/2010/main" val="4118931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C0BB83C-CA8D-F94C-89C3-F275D530333A}" type="datetimeFigureOut">
              <a:rPr lang="en-GB" smtClean="0"/>
              <a:t>01/11/2024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561703-0B79-B94A-8CBA-D2167536D80D}" type="slidenum">
              <a:rPr lang="en-GB" smtClean="0"/>
              <a:t>‹#›</a:t>
            </a:fld>
            <a:endParaRPr lang="en-GB"/>
          </a:p>
        </p:txBody>
      </p:sp>
    </p:spTree>
    <p:extLst>
      <p:ext uri="{BB962C8B-B14F-4D97-AF65-F5344CB8AC3E}">
        <p14:creationId xmlns:p14="http://schemas.microsoft.com/office/powerpoint/2010/main" val="2542018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C0BB83C-CA8D-F94C-89C3-F275D530333A}" type="datetimeFigureOut">
              <a:rPr lang="en-GB" smtClean="0"/>
              <a:t>01/11/2024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561703-0B79-B94A-8CBA-D2167536D80D}" type="slidenum">
              <a:rPr lang="en-GB" smtClean="0"/>
              <a:t>‹#›</a:t>
            </a:fld>
            <a:endParaRPr lang="en-GB"/>
          </a:p>
        </p:txBody>
      </p:sp>
    </p:spTree>
    <p:extLst>
      <p:ext uri="{BB962C8B-B14F-4D97-AF65-F5344CB8AC3E}">
        <p14:creationId xmlns:p14="http://schemas.microsoft.com/office/powerpoint/2010/main" val="870635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C0BB83C-CA8D-F94C-89C3-F275D530333A}" type="datetimeFigureOut">
              <a:rPr lang="en-GB" smtClean="0"/>
              <a:t>01/11/2024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561703-0B79-B94A-8CBA-D2167536D80D}" type="slidenum">
              <a:rPr lang="en-GB" smtClean="0"/>
              <a:t>‹#›</a:t>
            </a:fld>
            <a:endParaRPr lang="en-GB"/>
          </a:p>
        </p:txBody>
      </p:sp>
    </p:spTree>
    <p:extLst>
      <p:ext uri="{BB962C8B-B14F-4D97-AF65-F5344CB8AC3E}">
        <p14:creationId xmlns:p14="http://schemas.microsoft.com/office/powerpoint/2010/main" val="4001704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580883"/>
            <a:ext cx="7886700" cy="970515"/>
          </a:xfrm>
        </p:spPr>
        <p:txBody>
          <a:bodyPr>
            <a:normAutofit/>
          </a:bodyPr>
          <a:lstStyle>
            <a:lvl1pPr>
              <a:defRPr sz="3200"/>
            </a:lvl1pPr>
          </a:lstStyle>
          <a:p>
            <a:r>
              <a:rPr lang="en-GB" dirty="0"/>
              <a:t>Click to edit Master title style</a:t>
            </a:r>
            <a:endParaRPr lang="en-US" dirty="0"/>
          </a:p>
        </p:txBody>
      </p:sp>
      <p:sp>
        <p:nvSpPr>
          <p:cNvPr id="3" name="Content Placeholder 2"/>
          <p:cNvSpPr>
            <a:spLocks noGrp="1"/>
          </p:cNvSpPr>
          <p:nvPr>
            <p:ph idx="1"/>
          </p:nvPr>
        </p:nvSpPr>
        <p:spPr/>
        <p:txBody>
          <a:bodyPr>
            <a:norm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BC0BB83C-CA8D-F94C-89C3-F275D530333A}" type="datetimeFigureOut">
              <a:rPr lang="en-GB" smtClean="0"/>
              <a:t>01/11/2024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561703-0B79-B94A-8CBA-D2167536D80D}" type="slidenum">
              <a:rPr lang="en-GB" smtClean="0"/>
              <a:t>‹#›</a:t>
            </a:fld>
            <a:endParaRPr lang="en-GB"/>
          </a:p>
        </p:txBody>
      </p:sp>
      <p:sp>
        <p:nvSpPr>
          <p:cNvPr id="7" name="Rectangle 6">
            <a:extLst>
              <a:ext uri="{FF2B5EF4-FFF2-40B4-BE49-F238E27FC236}">
                <a16:creationId xmlns:a16="http://schemas.microsoft.com/office/drawing/2014/main" id="{980CBF34-24A2-E3AE-6F80-7E1F9363EF76}"/>
              </a:ext>
            </a:extLst>
          </p:cNvPr>
          <p:cNvSpPr/>
          <p:nvPr userDrawn="1"/>
        </p:nvSpPr>
        <p:spPr>
          <a:xfrm>
            <a:off x="0" y="0"/>
            <a:ext cx="9144000" cy="503562"/>
          </a:xfrm>
          <a:prstGeom prst="rect">
            <a:avLst/>
          </a:prstGeom>
          <a:solidFill>
            <a:srgbClr val="658F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Infrasound Technology Workshop 2024</a:t>
            </a:r>
          </a:p>
        </p:txBody>
      </p:sp>
    </p:spTree>
    <p:extLst>
      <p:ext uri="{BB962C8B-B14F-4D97-AF65-F5344CB8AC3E}">
        <p14:creationId xmlns:p14="http://schemas.microsoft.com/office/powerpoint/2010/main" val="518180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C0BB83C-CA8D-F94C-89C3-F275D530333A}" type="datetimeFigureOut">
              <a:rPr lang="en-GB" smtClean="0"/>
              <a:t>01/11/2024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561703-0B79-B94A-8CBA-D2167536D80D}" type="slidenum">
              <a:rPr lang="en-GB" smtClean="0"/>
              <a:t>‹#›</a:t>
            </a:fld>
            <a:endParaRPr lang="en-GB"/>
          </a:p>
        </p:txBody>
      </p:sp>
    </p:spTree>
    <p:extLst>
      <p:ext uri="{BB962C8B-B14F-4D97-AF65-F5344CB8AC3E}">
        <p14:creationId xmlns:p14="http://schemas.microsoft.com/office/powerpoint/2010/main" val="1237037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C0BB83C-CA8D-F94C-89C3-F275D530333A}" type="datetimeFigureOut">
              <a:rPr lang="en-GB" smtClean="0"/>
              <a:t>01/11/2024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561703-0B79-B94A-8CBA-D2167536D80D}" type="slidenum">
              <a:rPr lang="en-GB" smtClean="0"/>
              <a:t>‹#›</a:t>
            </a:fld>
            <a:endParaRPr lang="en-GB"/>
          </a:p>
        </p:txBody>
      </p:sp>
    </p:spTree>
    <p:extLst>
      <p:ext uri="{BB962C8B-B14F-4D97-AF65-F5344CB8AC3E}">
        <p14:creationId xmlns:p14="http://schemas.microsoft.com/office/powerpoint/2010/main" val="1887995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C0BB83C-CA8D-F94C-89C3-F275D530333A}" type="datetimeFigureOut">
              <a:rPr lang="en-GB" smtClean="0"/>
              <a:t>01/11/2024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6561703-0B79-B94A-8CBA-D2167536D80D}" type="slidenum">
              <a:rPr lang="en-GB" smtClean="0"/>
              <a:t>‹#›</a:t>
            </a:fld>
            <a:endParaRPr lang="en-GB"/>
          </a:p>
        </p:txBody>
      </p:sp>
    </p:spTree>
    <p:extLst>
      <p:ext uri="{BB962C8B-B14F-4D97-AF65-F5344CB8AC3E}">
        <p14:creationId xmlns:p14="http://schemas.microsoft.com/office/powerpoint/2010/main" val="4131109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C0BB83C-CA8D-F94C-89C3-F275D530333A}" type="datetimeFigureOut">
              <a:rPr lang="en-GB" smtClean="0"/>
              <a:t>01/11/2024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561703-0B79-B94A-8CBA-D2167536D80D}" type="slidenum">
              <a:rPr lang="en-GB" smtClean="0"/>
              <a:t>‹#›</a:t>
            </a:fld>
            <a:endParaRPr lang="en-GB"/>
          </a:p>
        </p:txBody>
      </p:sp>
    </p:spTree>
    <p:extLst>
      <p:ext uri="{BB962C8B-B14F-4D97-AF65-F5344CB8AC3E}">
        <p14:creationId xmlns:p14="http://schemas.microsoft.com/office/powerpoint/2010/main" val="619134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0BB83C-CA8D-F94C-89C3-F275D530333A}" type="datetimeFigureOut">
              <a:rPr lang="en-GB" smtClean="0"/>
              <a:t>01/11/2024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6561703-0B79-B94A-8CBA-D2167536D80D}" type="slidenum">
              <a:rPr lang="en-GB" smtClean="0"/>
              <a:t>‹#›</a:t>
            </a:fld>
            <a:endParaRPr lang="en-GB"/>
          </a:p>
        </p:txBody>
      </p:sp>
    </p:spTree>
    <p:extLst>
      <p:ext uri="{BB962C8B-B14F-4D97-AF65-F5344CB8AC3E}">
        <p14:creationId xmlns:p14="http://schemas.microsoft.com/office/powerpoint/2010/main" val="4139500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C0BB83C-CA8D-F94C-89C3-F275D530333A}" type="datetimeFigureOut">
              <a:rPr lang="en-GB" smtClean="0"/>
              <a:t>01/11/2024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561703-0B79-B94A-8CBA-D2167536D80D}" type="slidenum">
              <a:rPr lang="en-GB" smtClean="0"/>
              <a:t>‹#›</a:t>
            </a:fld>
            <a:endParaRPr lang="en-GB"/>
          </a:p>
        </p:txBody>
      </p:sp>
    </p:spTree>
    <p:extLst>
      <p:ext uri="{BB962C8B-B14F-4D97-AF65-F5344CB8AC3E}">
        <p14:creationId xmlns:p14="http://schemas.microsoft.com/office/powerpoint/2010/main" val="784967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C0BB83C-CA8D-F94C-89C3-F275D530333A}" type="datetimeFigureOut">
              <a:rPr lang="en-GB" smtClean="0"/>
              <a:t>01/11/2024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561703-0B79-B94A-8CBA-D2167536D80D}" type="slidenum">
              <a:rPr lang="en-GB" smtClean="0"/>
              <a:t>‹#›</a:t>
            </a:fld>
            <a:endParaRPr lang="en-GB"/>
          </a:p>
        </p:txBody>
      </p:sp>
    </p:spTree>
    <p:extLst>
      <p:ext uri="{BB962C8B-B14F-4D97-AF65-F5344CB8AC3E}">
        <p14:creationId xmlns:p14="http://schemas.microsoft.com/office/powerpoint/2010/main" val="3423377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0BB83C-CA8D-F94C-89C3-F275D530333A}" type="datetimeFigureOut">
              <a:rPr lang="en-GB" smtClean="0"/>
              <a:t>01/11/2024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61703-0B79-B94A-8CBA-D2167536D80D}" type="slidenum">
              <a:rPr lang="en-GB" smtClean="0"/>
              <a:t>‹#›</a:t>
            </a:fld>
            <a:endParaRPr lang="en-GB"/>
          </a:p>
        </p:txBody>
      </p:sp>
    </p:spTree>
    <p:extLst>
      <p:ext uri="{BB962C8B-B14F-4D97-AF65-F5344CB8AC3E}">
        <p14:creationId xmlns:p14="http://schemas.microsoft.com/office/powerpoint/2010/main" val="29230797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6.pn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FBB589-EE7E-5CEB-2C98-3130B7EBF811}"/>
              </a:ext>
            </a:extLst>
          </p:cNvPr>
          <p:cNvSpPr/>
          <p:nvPr/>
        </p:nvSpPr>
        <p:spPr>
          <a:xfrm>
            <a:off x="0" y="0"/>
            <a:ext cx="9144000" cy="1729648"/>
          </a:xfrm>
          <a:prstGeom prst="rect">
            <a:avLst/>
          </a:prstGeom>
          <a:solidFill>
            <a:srgbClr val="658F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Infrasound Technology Workshop 2024</a:t>
            </a:r>
          </a:p>
          <a:p>
            <a:pPr algn="ctr"/>
            <a:r>
              <a:rPr lang="en-GB" dirty="0"/>
              <a:t>Vienna International Centre 4-8 November 2024</a:t>
            </a:r>
          </a:p>
        </p:txBody>
      </p:sp>
      <p:sp>
        <p:nvSpPr>
          <p:cNvPr id="2" name="Title 1">
            <a:extLst>
              <a:ext uri="{FF2B5EF4-FFF2-40B4-BE49-F238E27FC236}">
                <a16:creationId xmlns:a16="http://schemas.microsoft.com/office/drawing/2014/main" id="{7462179A-7567-4C71-194B-790343C66C85}"/>
              </a:ext>
            </a:extLst>
          </p:cNvPr>
          <p:cNvSpPr>
            <a:spLocks noGrp="1"/>
          </p:cNvSpPr>
          <p:nvPr>
            <p:ph type="ctrTitle"/>
          </p:nvPr>
        </p:nvSpPr>
        <p:spPr/>
        <p:txBody>
          <a:bodyPr>
            <a:normAutofit/>
          </a:bodyPr>
          <a:lstStyle/>
          <a:p>
            <a:r>
              <a:rPr lang="en-GB" sz="3200" kern="100" dirty="0">
                <a:effectLst/>
                <a:latin typeface="Aptos" panose="020B0004020202020204" pitchFamily="34" charset="0"/>
                <a:ea typeface="Aptos" panose="020B0004020202020204" pitchFamily="34" charset="0"/>
                <a:cs typeface="Times New Roman" panose="02020603050405020304" pitchFamily="18" charset="0"/>
              </a:rPr>
              <a:t>Exploiting the outcomes of recent research in metrology for the benefit of the IMS</a:t>
            </a:r>
            <a:br>
              <a:rPr lang="en-GB" sz="3200" kern="100" dirty="0">
                <a:effectLst/>
                <a:latin typeface="Aptos" panose="020B0004020202020204" pitchFamily="34" charset="0"/>
                <a:ea typeface="Aptos" panose="020B0004020202020204" pitchFamily="34" charset="0"/>
                <a:cs typeface="Times New Roman" panose="02020603050405020304" pitchFamily="18" charset="0"/>
              </a:rPr>
            </a:br>
            <a:r>
              <a:rPr lang="en-GB" sz="32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8800" dirty="0"/>
          </a:p>
        </p:txBody>
      </p:sp>
      <p:sp>
        <p:nvSpPr>
          <p:cNvPr id="3" name="Subtitle 2">
            <a:extLst>
              <a:ext uri="{FF2B5EF4-FFF2-40B4-BE49-F238E27FC236}">
                <a16:creationId xmlns:a16="http://schemas.microsoft.com/office/drawing/2014/main" id="{3C08BBB9-CA0E-958F-9E30-3AFD1A898BA5}"/>
              </a:ext>
            </a:extLst>
          </p:cNvPr>
          <p:cNvSpPr>
            <a:spLocks noGrp="1"/>
          </p:cNvSpPr>
          <p:nvPr>
            <p:ph type="subTitle" idx="1"/>
          </p:nvPr>
        </p:nvSpPr>
        <p:spPr>
          <a:xfrm>
            <a:off x="685800" y="3348037"/>
            <a:ext cx="8001000" cy="2387600"/>
          </a:xfrm>
        </p:spPr>
        <p:txBody>
          <a:bodyPr>
            <a:noAutofit/>
          </a:bodyPr>
          <a:lstStyle/>
          <a:p>
            <a:r>
              <a:rPr lang="en-GB" sz="1800" dirty="0"/>
              <a:t>Dr Richard Barham (Acoustic Sensor Networks)</a:t>
            </a:r>
          </a:p>
          <a:p>
            <a:r>
              <a:rPr lang="en-GB" sz="1800" dirty="0"/>
              <a:t>Mr Alfred Kramer (CTBTO Preparatory Commission)</a:t>
            </a:r>
          </a:p>
          <a:p>
            <a:r>
              <a:rPr lang="en-GB" sz="1800" dirty="0"/>
              <a:t> Mr Benoit </a:t>
            </a:r>
            <a:r>
              <a:rPr lang="en-GB" sz="1800" dirty="0" err="1"/>
              <a:t>Doury</a:t>
            </a:r>
            <a:r>
              <a:rPr lang="en-GB" sz="1800" dirty="0"/>
              <a:t> (CTBTO Preparatory Commission)</a:t>
            </a:r>
          </a:p>
          <a:p>
            <a:r>
              <a:rPr lang="en-GB" sz="1800" dirty="0"/>
              <a:t> Dr Dominique Rodrigues (</a:t>
            </a:r>
            <a:r>
              <a:rPr lang="en-GB" sz="1800" dirty="0" err="1"/>
              <a:t>Laboratoire</a:t>
            </a:r>
            <a:r>
              <a:rPr lang="en-GB" sz="1800" dirty="0"/>
              <a:t> National de </a:t>
            </a:r>
            <a:r>
              <a:rPr lang="en-GB" sz="1800" dirty="0" err="1"/>
              <a:t>Métrologie</a:t>
            </a:r>
            <a:r>
              <a:rPr lang="en-GB" sz="1800" dirty="0"/>
              <a:t> et </a:t>
            </a:r>
            <a:r>
              <a:rPr lang="en-GB" sz="1800" dirty="0" err="1"/>
              <a:t>d'Essais</a:t>
            </a:r>
            <a:r>
              <a:rPr lang="en-GB" sz="1800" dirty="0"/>
              <a:t>)</a:t>
            </a:r>
          </a:p>
          <a:p>
            <a:r>
              <a:rPr lang="en-GB" sz="1800" dirty="0"/>
              <a:t> Ms Paola Campus (CTBTO Preparatory Commission)</a:t>
            </a:r>
          </a:p>
        </p:txBody>
      </p:sp>
      <p:pic>
        <p:nvPicPr>
          <p:cNvPr id="1026" name="Picture 2" descr="CTBTO (@CTBTO) / X">
            <a:extLst>
              <a:ext uri="{FF2B5EF4-FFF2-40B4-BE49-F238E27FC236}">
                <a16:creationId xmlns:a16="http://schemas.microsoft.com/office/drawing/2014/main" id="{7F65B6BA-08E4-0DB7-5B32-2ECE01931F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29648" cy="17296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C01715-2539-9EF9-4703-6E687F7EA6A2}"/>
              </a:ext>
            </a:extLst>
          </p:cNvPr>
          <p:cNvPicPr>
            <a:picLocks noChangeAspect="1"/>
          </p:cNvPicPr>
          <p:nvPr/>
        </p:nvPicPr>
        <p:blipFill rotWithShape="1">
          <a:blip r:embed="rId3"/>
          <a:srcRect t="26204" r="6047" b="22727"/>
          <a:stretch/>
        </p:blipFill>
        <p:spPr>
          <a:xfrm>
            <a:off x="1752793" y="5549619"/>
            <a:ext cx="1904835" cy="1064464"/>
          </a:xfrm>
          <a:prstGeom prst="rect">
            <a:avLst/>
          </a:prstGeom>
        </p:spPr>
      </p:pic>
      <p:pic>
        <p:nvPicPr>
          <p:cNvPr id="6" name="Picture 5">
            <a:extLst>
              <a:ext uri="{FF2B5EF4-FFF2-40B4-BE49-F238E27FC236}">
                <a16:creationId xmlns:a16="http://schemas.microsoft.com/office/drawing/2014/main" id="{1F0F5575-1BFE-D919-3A5F-B158855459FF}"/>
              </a:ext>
            </a:extLst>
          </p:cNvPr>
          <p:cNvPicPr>
            <a:picLocks noChangeAspect="1"/>
          </p:cNvPicPr>
          <p:nvPr/>
        </p:nvPicPr>
        <p:blipFill rotWithShape="1">
          <a:blip r:embed="rId4"/>
          <a:srcRect l="41615" b="-10695"/>
          <a:stretch/>
        </p:blipFill>
        <p:spPr>
          <a:xfrm>
            <a:off x="5868513" y="5749530"/>
            <a:ext cx="1476044" cy="664642"/>
          </a:xfrm>
          <a:prstGeom prst="rect">
            <a:avLst/>
          </a:prstGeom>
        </p:spPr>
      </p:pic>
      <p:pic>
        <p:nvPicPr>
          <p:cNvPr id="1028" name="Picture 4" descr="Internship International Monitoring System Division CTBTO , 46% OFF">
            <a:extLst>
              <a:ext uri="{FF2B5EF4-FFF2-40B4-BE49-F238E27FC236}">
                <a16:creationId xmlns:a16="http://schemas.microsoft.com/office/drawing/2014/main" id="{ED774F71-F750-CBD5-1FA5-B56798199A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9768" y="5549619"/>
            <a:ext cx="1064465" cy="1064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819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FBE43-2088-5FAD-2F20-AAF380D74881}"/>
              </a:ext>
            </a:extLst>
          </p:cNvPr>
          <p:cNvSpPr>
            <a:spLocks noGrp="1"/>
          </p:cNvSpPr>
          <p:nvPr>
            <p:ph type="title"/>
          </p:nvPr>
        </p:nvSpPr>
        <p:spPr/>
        <p:txBody>
          <a:bodyPr>
            <a:normAutofit/>
          </a:bodyPr>
          <a:lstStyle/>
          <a:p>
            <a:r>
              <a:rPr lang="en-GB" sz="3200" dirty="0"/>
              <a:t>Utilising measurement uncertainty (1)</a:t>
            </a:r>
          </a:p>
        </p:txBody>
      </p:sp>
      <p:sp>
        <p:nvSpPr>
          <p:cNvPr id="3" name="Content Placeholder 2">
            <a:extLst>
              <a:ext uri="{FF2B5EF4-FFF2-40B4-BE49-F238E27FC236}">
                <a16:creationId xmlns:a16="http://schemas.microsoft.com/office/drawing/2014/main" id="{CF99663E-3556-99F3-9E2E-5CA783A638FF}"/>
              </a:ext>
            </a:extLst>
          </p:cNvPr>
          <p:cNvSpPr>
            <a:spLocks noGrp="1"/>
          </p:cNvSpPr>
          <p:nvPr>
            <p:ph idx="1"/>
          </p:nvPr>
        </p:nvSpPr>
        <p:spPr>
          <a:xfrm>
            <a:off x="628650" y="1582033"/>
            <a:ext cx="7886700" cy="5127239"/>
          </a:xfrm>
        </p:spPr>
        <p:txBody>
          <a:bodyPr>
            <a:normAutofit/>
          </a:bodyPr>
          <a:lstStyle/>
          <a:p>
            <a:r>
              <a:rPr lang="en-GB" sz="2000" kern="100" dirty="0">
                <a:effectLst/>
                <a:latin typeface="Aptos" panose="020B0004020202020204" pitchFamily="34" charset="0"/>
                <a:ea typeface="Aptos" panose="020B0004020202020204" pitchFamily="34" charset="0"/>
                <a:cs typeface="Times New Roman" panose="02020603050405020304" pitchFamily="18" charset="0"/>
              </a:rPr>
              <a:t>The IMS Operational Manuals generally require sensor performance parameters to lie within a particular range (a tolerance interval). </a:t>
            </a:r>
          </a:p>
          <a:p>
            <a:r>
              <a:rPr lang="en-GB" sz="2000" kern="100" dirty="0">
                <a:effectLst/>
                <a:latin typeface="Aptos" panose="020B0004020202020204" pitchFamily="34" charset="0"/>
                <a:ea typeface="Aptos" panose="020B0004020202020204" pitchFamily="34" charset="0"/>
                <a:cs typeface="Times New Roman" panose="02020603050405020304" pitchFamily="18" charset="0"/>
              </a:rPr>
              <a:t>An almost ubiquitous value of 5% (or 5º for phase) is quoted or adopted in practice.</a:t>
            </a:r>
          </a:p>
          <a:p>
            <a:r>
              <a:rPr lang="en-GB" sz="2000" kern="100" dirty="0">
                <a:effectLst/>
                <a:latin typeface="Aptos" panose="020B0004020202020204" pitchFamily="34" charset="0"/>
                <a:ea typeface="Aptos" panose="020B0004020202020204" pitchFamily="34" charset="0"/>
                <a:cs typeface="Times New Roman" panose="02020603050405020304" pitchFamily="18" charset="0"/>
              </a:rPr>
              <a:t>Without knowledge of the underlying measurement uncertainty it has been difficult to assess whether this is actually being achieve in many practical situations.</a:t>
            </a:r>
          </a:p>
          <a:p>
            <a:r>
              <a:rPr lang="en-GB" sz="2000" kern="100" dirty="0">
                <a:effectLst/>
                <a:latin typeface="Aptos" panose="020B0004020202020204" pitchFamily="34" charset="0"/>
                <a:ea typeface="Aptos" panose="020B0004020202020204" pitchFamily="34" charset="0"/>
                <a:cs typeface="Times New Roman" panose="02020603050405020304" pitchFamily="18" charset="0"/>
              </a:rPr>
              <a:t>Now that the measurement uncertainty associated with traceable calibration is available, it becomes possible to estimate the propagation of measurement uncertainty at each stage in the deployment of sensor systems, and to set this in the context of the de-facto 5% requirement.</a:t>
            </a:r>
          </a:p>
        </p:txBody>
      </p:sp>
      <p:pic>
        <p:nvPicPr>
          <p:cNvPr id="5" name="Picture 4">
            <a:extLst>
              <a:ext uri="{FF2B5EF4-FFF2-40B4-BE49-F238E27FC236}">
                <a16:creationId xmlns:a16="http://schemas.microsoft.com/office/drawing/2014/main" id="{2FB734E8-5BB6-FDCF-438C-84C41AD79D87}"/>
              </a:ext>
            </a:extLst>
          </p:cNvPr>
          <p:cNvPicPr>
            <a:picLocks noChangeAspect="1"/>
          </p:cNvPicPr>
          <p:nvPr/>
        </p:nvPicPr>
        <p:blipFill>
          <a:blip r:embed="rId3"/>
          <a:stretch>
            <a:fillRect/>
          </a:stretch>
        </p:blipFill>
        <p:spPr>
          <a:xfrm>
            <a:off x="1338893" y="5376231"/>
            <a:ext cx="6466213" cy="1405566"/>
          </a:xfrm>
          <a:prstGeom prst="rect">
            <a:avLst/>
          </a:prstGeom>
        </p:spPr>
      </p:pic>
    </p:spTree>
    <p:extLst>
      <p:ext uri="{BB962C8B-B14F-4D97-AF65-F5344CB8AC3E}">
        <p14:creationId xmlns:p14="http://schemas.microsoft.com/office/powerpoint/2010/main" val="1275650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FBE43-2088-5FAD-2F20-AAF380D74881}"/>
              </a:ext>
            </a:extLst>
          </p:cNvPr>
          <p:cNvSpPr>
            <a:spLocks noGrp="1"/>
          </p:cNvSpPr>
          <p:nvPr>
            <p:ph type="title"/>
          </p:nvPr>
        </p:nvSpPr>
        <p:spPr/>
        <p:txBody>
          <a:bodyPr>
            <a:normAutofit/>
          </a:bodyPr>
          <a:lstStyle/>
          <a:p>
            <a:r>
              <a:rPr lang="en-GB" sz="3200" dirty="0"/>
              <a:t>Utilising measurement uncertainty (2)</a:t>
            </a:r>
          </a:p>
        </p:txBody>
      </p:sp>
      <p:sp>
        <p:nvSpPr>
          <p:cNvPr id="3" name="Content Placeholder 2">
            <a:extLst>
              <a:ext uri="{FF2B5EF4-FFF2-40B4-BE49-F238E27FC236}">
                <a16:creationId xmlns:a16="http://schemas.microsoft.com/office/drawing/2014/main" id="{CF99663E-3556-99F3-9E2E-5CA783A638FF}"/>
              </a:ext>
            </a:extLst>
          </p:cNvPr>
          <p:cNvSpPr>
            <a:spLocks noGrp="1"/>
          </p:cNvSpPr>
          <p:nvPr>
            <p:ph idx="1"/>
          </p:nvPr>
        </p:nvSpPr>
        <p:spPr>
          <a:xfrm>
            <a:off x="628650" y="1582033"/>
            <a:ext cx="7886700" cy="5127239"/>
          </a:xfrm>
        </p:spPr>
        <p:txBody>
          <a:bodyPr>
            <a:normAutofit/>
          </a:bodyPr>
          <a:lstStyle/>
          <a:p>
            <a:r>
              <a:rPr lang="en-GB" sz="2000" kern="100" dirty="0">
                <a:latin typeface="Aptos" panose="020B0004020202020204" pitchFamily="34" charset="0"/>
                <a:ea typeface="Aptos" panose="020B0004020202020204" pitchFamily="34" charset="0"/>
                <a:cs typeface="Times New Roman" panose="02020603050405020304" pitchFamily="18" charset="0"/>
              </a:rPr>
              <a:t>The concept of measurement uncertainty needs to be factored into several QA process including Type Approval and device acceptance, as well as operational requirements for the stability of the measurement systems. </a:t>
            </a:r>
          </a:p>
          <a:p>
            <a:r>
              <a:rPr lang="en-GB" sz="2000" kern="100" dirty="0">
                <a:effectLst/>
                <a:latin typeface="Aptos" panose="020B0004020202020204" pitchFamily="34" charset="0"/>
                <a:ea typeface="Aptos" panose="020B0004020202020204" pitchFamily="34" charset="0"/>
                <a:cs typeface="Times New Roman" panose="02020603050405020304" pitchFamily="18" charset="0"/>
              </a:rPr>
              <a:t>Knowledge of measurement uncertainty may therefore lead to a more realistic estimate of the margins being achieved for key measurement system performance parameters like frequency response.</a:t>
            </a:r>
          </a:p>
          <a:p>
            <a:r>
              <a:rPr lang="en-GB" sz="2000" kern="100" dirty="0">
                <a:latin typeface="Aptos" panose="020B0004020202020204" pitchFamily="34" charset="0"/>
                <a:ea typeface="Aptos" panose="020B0004020202020204" pitchFamily="34" charset="0"/>
                <a:cs typeface="Times New Roman" panose="02020603050405020304" pitchFamily="18" charset="0"/>
              </a:rPr>
              <a:t>The data itself inherits the measurement uncertainty of the measurement systems, which in turn allows the measurement uncertainty of the service field parameters to be estimated. </a:t>
            </a:r>
          </a:p>
          <a:p>
            <a:r>
              <a:rPr lang="en-GB" sz="2000" kern="100" dirty="0">
                <a:effectLst/>
                <a:latin typeface="Aptos" panose="020B0004020202020204" pitchFamily="34" charset="0"/>
                <a:ea typeface="Aptos" panose="020B0004020202020204" pitchFamily="34" charset="0"/>
                <a:cs typeface="Times New Roman" panose="02020603050405020304" pitchFamily="18" charset="0"/>
              </a:rPr>
              <a:t>Ultimately these allow a quantified measure of confidence to be estimated for the information or decisions derived from the data. </a:t>
            </a:r>
          </a:p>
        </p:txBody>
      </p:sp>
    </p:spTree>
    <p:extLst>
      <p:ext uri="{BB962C8B-B14F-4D97-AF65-F5344CB8AC3E}">
        <p14:creationId xmlns:p14="http://schemas.microsoft.com/office/powerpoint/2010/main" val="2780631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1E34C-CA2D-FFDF-E080-A50F24F0556D}"/>
              </a:ext>
            </a:extLst>
          </p:cNvPr>
          <p:cNvSpPr>
            <a:spLocks noGrp="1"/>
          </p:cNvSpPr>
          <p:nvPr>
            <p:ph type="title"/>
          </p:nvPr>
        </p:nvSpPr>
        <p:spPr/>
        <p:txBody>
          <a:bodyPr/>
          <a:lstStyle/>
          <a:p>
            <a:r>
              <a:rPr lang="en-GB" dirty="0"/>
              <a:t>Items for future development</a:t>
            </a:r>
          </a:p>
        </p:txBody>
      </p:sp>
      <p:sp>
        <p:nvSpPr>
          <p:cNvPr id="3" name="Content Placeholder 2">
            <a:extLst>
              <a:ext uri="{FF2B5EF4-FFF2-40B4-BE49-F238E27FC236}">
                <a16:creationId xmlns:a16="http://schemas.microsoft.com/office/drawing/2014/main" id="{F175DADE-B84D-C0FC-CFD8-2696F32C997B}"/>
              </a:ext>
            </a:extLst>
          </p:cNvPr>
          <p:cNvSpPr>
            <a:spLocks noGrp="1"/>
          </p:cNvSpPr>
          <p:nvPr>
            <p:ph idx="1"/>
          </p:nvPr>
        </p:nvSpPr>
        <p:spPr>
          <a:xfrm>
            <a:off x="628650" y="1405720"/>
            <a:ext cx="7886700" cy="5452280"/>
          </a:xfrm>
        </p:spPr>
        <p:txBody>
          <a:bodyPr>
            <a:normAutofit/>
          </a:bodyPr>
          <a:lstStyle/>
          <a:p>
            <a:pPr>
              <a:lnSpc>
                <a:spcPct val="120000"/>
              </a:lnSpc>
            </a:pPr>
            <a:r>
              <a:rPr lang="en-GB" sz="2400" dirty="0"/>
              <a:t>Implementation of the process for obtaining traceable calibrations</a:t>
            </a:r>
          </a:p>
          <a:p>
            <a:pPr>
              <a:lnSpc>
                <a:spcPct val="120000"/>
              </a:lnSpc>
            </a:pPr>
            <a:r>
              <a:rPr lang="en-GB" sz="2400" dirty="0"/>
              <a:t>Formulating a prototype QC process</a:t>
            </a:r>
          </a:p>
          <a:p>
            <a:pPr>
              <a:lnSpc>
                <a:spcPct val="120000"/>
              </a:lnSpc>
            </a:pPr>
            <a:r>
              <a:rPr lang="en-GB" sz="2400" dirty="0"/>
              <a:t>Refinement of the Operational Manual requirements with respect to performance limits</a:t>
            </a:r>
          </a:p>
          <a:p>
            <a:pPr>
              <a:lnSpc>
                <a:spcPct val="120000"/>
              </a:lnSpc>
            </a:pPr>
            <a:r>
              <a:rPr lang="en-GB" sz="2400" dirty="0"/>
              <a:t>Improvement of Type Approval and Device Acceptance procedures taking account of measurement uncertainty </a:t>
            </a:r>
          </a:p>
          <a:p>
            <a:pPr>
              <a:lnSpc>
                <a:spcPct val="120000"/>
              </a:lnSpc>
            </a:pPr>
            <a:r>
              <a:rPr lang="en-GB" sz="2400" dirty="0"/>
              <a:t>Implementing the propagation of measurement uncertainty into the field parameters and metrics derived from the infrasound data.</a:t>
            </a:r>
          </a:p>
          <a:p>
            <a:pPr>
              <a:lnSpc>
                <a:spcPct val="120000"/>
              </a:lnSpc>
            </a:pPr>
            <a:endParaRPr lang="en-GB" sz="2400" dirty="0"/>
          </a:p>
        </p:txBody>
      </p:sp>
    </p:spTree>
    <p:extLst>
      <p:ext uri="{BB962C8B-B14F-4D97-AF65-F5344CB8AC3E}">
        <p14:creationId xmlns:p14="http://schemas.microsoft.com/office/powerpoint/2010/main" val="3185949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7EDFB-9C4D-3A3C-9FC5-5779BFAC36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E007E3-2C19-62F2-3092-0AA4EE4521CD}"/>
              </a:ext>
            </a:extLst>
          </p:cNvPr>
          <p:cNvSpPr>
            <a:spLocks noGrp="1"/>
          </p:cNvSpPr>
          <p:nvPr>
            <p:ph type="title"/>
          </p:nvPr>
        </p:nvSpPr>
        <p:spPr/>
        <p:txBody>
          <a:bodyPr/>
          <a:lstStyle/>
          <a:p>
            <a:r>
              <a:rPr lang="en-GB" dirty="0"/>
              <a:t>Items for future development</a:t>
            </a:r>
          </a:p>
        </p:txBody>
      </p:sp>
      <p:sp>
        <p:nvSpPr>
          <p:cNvPr id="3" name="Content Placeholder 2">
            <a:extLst>
              <a:ext uri="{FF2B5EF4-FFF2-40B4-BE49-F238E27FC236}">
                <a16:creationId xmlns:a16="http://schemas.microsoft.com/office/drawing/2014/main" id="{4B016842-7C0A-1504-49F9-99C5F00AEA17}"/>
              </a:ext>
            </a:extLst>
          </p:cNvPr>
          <p:cNvSpPr>
            <a:spLocks noGrp="1"/>
          </p:cNvSpPr>
          <p:nvPr>
            <p:ph idx="1"/>
          </p:nvPr>
        </p:nvSpPr>
        <p:spPr>
          <a:xfrm>
            <a:off x="628650" y="1405720"/>
            <a:ext cx="7886700" cy="5452280"/>
          </a:xfrm>
        </p:spPr>
        <p:txBody>
          <a:bodyPr>
            <a:normAutofit/>
          </a:bodyPr>
          <a:lstStyle/>
          <a:p>
            <a:pPr>
              <a:lnSpc>
                <a:spcPct val="120000"/>
              </a:lnSpc>
            </a:pPr>
            <a:r>
              <a:rPr lang="en-GB" sz="2400" dirty="0"/>
              <a:t>These development have resource implications and need to be factored into the overall strategic roadmaps for the technology. </a:t>
            </a:r>
          </a:p>
          <a:p>
            <a:pPr>
              <a:lnSpc>
                <a:spcPct val="120000"/>
              </a:lnSpc>
            </a:pPr>
            <a:r>
              <a:rPr lang="en-GB" sz="2400" dirty="0"/>
              <a:t>However, in the era of sustainment of the IMS Network, QA initiatives such as calibration and testing, lead to enhanced data quality that </a:t>
            </a:r>
            <a:r>
              <a:rPr lang="en-GB" sz="2400"/>
              <a:t>raises effectiveness in </a:t>
            </a:r>
            <a:r>
              <a:rPr lang="en-GB" sz="2400" dirty="0"/>
              <a:t>the ongoing operation of the IMS Network.</a:t>
            </a:r>
          </a:p>
          <a:p>
            <a:endParaRPr lang="en-GB" sz="2000" dirty="0"/>
          </a:p>
          <a:p>
            <a:pPr marL="0" indent="0">
              <a:buNone/>
            </a:pPr>
            <a:endParaRPr lang="en-GB" sz="2000" dirty="0"/>
          </a:p>
          <a:p>
            <a:pPr marL="0" indent="0" algn="ctr">
              <a:buNone/>
            </a:pPr>
            <a:r>
              <a:rPr lang="en-GB" dirty="0"/>
              <a:t>+++++  Thank you +++++</a:t>
            </a:r>
          </a:p>
        </p:txBody>
      </p:sp>
    </p:spTree>
    <p:extLst>
      <p:ext uri="{BB962C8B-B14F-4D97-AF65-F5344CB8AC3E}">
        <p14:creationId xmlns:p14="http://schemas.microsoft.com/office/powerpoint/2010/main" val="2281019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6D06E-477A-64B9-890A-5D20A9CD0ADE}"/>
              </a:ext>
            </a:extLst>
          </p:cNvPr>
          <p:cNvSpPr>
            <a:spLocks noGrp="1"/>
          </p:cNvSpPr>
          <p:nvPr>
            <p:ph type="title"/>
          </p:nvPr>
        </p:nvSpPr>
        <p:spPr>
          <a:xfrm>
            <a:off x="628650" y="630114"/>
            <a:ext cx="7886700" cy="938483"/>
          </a:xfrm>
        </p:spPr>
        <p:txBody>
          <a:bodyPr>
            <a:normAutofit/>
          </a:bodyPr>
          <a:lstStyle/>
          <a:p>
            <a:r>
              <a:rPr lang="en-GB" sz="3200" dirty="0"/>
              <a:t>Recent </a:t>
            </a:r>
            <a:r>
              <a:rPr lang="en-GB" dirty="0"/>
              <a:t>metrology community developments</a:t>
            </a:r>
            <a:endParaRPr lang="en-GB" sz="3200" dirty="0"/>
          </a:p>
        </p:txBody>
      </p:sp>
      <p:sp>
        <p:nvSpPr>
          <p:cNvPr id="3" name="Content Placeholder 2">
            <a:extLst>
              <a:ext uri="{FF2B5EF4-FFF2-40B4-BE49-F238E27FC236}">
                <a16:creationId xmlns:a16="http://schemas.microsoft.com/office/drawing/2014/main" id="{C8AB953E-5D80-59EF-5DFA-DCC85ED97A6B}"/>
              </a:ext>
            </a:extLst>
          </p:cNvPr>
          <p:cNvSpPr>
            <a:spLocks noGrp="1"/>
          </p:cNvSpPr>
          <p:nvPr>
            <p:ph idx="1"/>
          </p:nvPr>
        </p:nvSpPr>
        <p:spPr>
          <a:xfrm>
            <a:off x="628650" y="1487878"/>
            <a:ext cx="7667052" cy="4836124"/>
          </a:xfrm>
        </p:spPr>
        <p:txBody>
          <a:bodyPr>
            <a:noAutofit/>
          </a:bodyPr>
          <a:lstStyle/>
          <a:p>
            <a:pPr>
              <a:lnSpc>
                <a:spcPct val="100000"/>
              </a:lnSpc>
            </a:pPr>
            <a:r>
              <a:rPr lang="en-GB" kern="100" dirty="0">
                <a:latin typeface="Aptos" panose="020B0004020202020204" pitchFamily="34" charset="0"/>
                <a:ea typeface="Aptos" panose="020B0004020202020204" pitchFamily="34" charset="0"/>
                <a:cs typeface="Times New Roman" panose="02020603050405020304" pitchFamily="18" charset="0"/>
              </a:rPr>
              <a:t>The EURAMET Infra-AUV project was completed in Dec-2023 and was featured widely in past meetings including ITW2022 and SNT2024</a:t>
            </a:r>
          </a:p>
          <a:p>
            <a:pPr>
              <a:lnSpc>
                <a:spcPct val="100000"/>
              </a:lnSpc>
            </a:pPr>
            <a:r>
              <a:rPr lang="en-GB" kern="100" dirty="0">
                <a:latin typeface="Aptos" panose="020B0004020202020204" pitchFamily="34" charset="0"/>
                <a:ea typeface="Aptos" panose="020B0004020202020204" pitchFamily="34" charset="0"/>
                <a:cs typeface="Times New Roman" panose="02020603050405020304" pitchFamily="18" charset="0"/>
              </a:rPr>
              <a:t>It made significant progress on laboratory-based metrology for the calibration and traceability of infrasound and seismic sensors. </a:t>
            </a:r>
          </a:p>
          <a:p>
            <a:pPr>
              <a:lnSpc>
                <a:spcPct val="110000"/>
              </a:lnSpc>
            </a:pPr>
            <a:r>
              <a:rPr lang="en-GB" kern="100" dirty="0">
                <a:effectLst/>
                <a:latin typeface="Aptos" panose="020B0004020202020204" pitchFamily="34" charset="0"/>
                <a:ea typeface="Aptos" panose="020B0004020202020204" pitchFamily="34" charset="0"/>
                <a:cs typeface="Times New Roman" panose="02020603050405020304" pitchFamily="18" charset="0"/>
              </a:rPr>
              <a:t>The project also conducted several field studies providing new insights as well as highlighting issues for further investigation.</a:t>
            </a:r>
          </a:p>
          <a:p>
            <a:pPr>
              <a:lnSpc>
                <a:spcPct val="110000"/>
              </a:lnSpc>
            </a:pPr>
            <a:r>
              <a:rPr lang="en-GB" kern="100" dirty="0">
                <a:effectLst/>
                <a:latin typeface="Aptos" panose="020B0004020202020204" pitchFamily="34" charset="0"/>
                <a:ea typeface="Aptos" panose="020B0004020202020204" pitchFamily="34" charset="0"/>
                <a:cs typeface="Times New Roman" panose="02020603050405020304" pitchFamily="18" charset="0"/>
              </a:rPr>
              <a:t>The project outputs can now be mapped to CTBTO interests. </a:t>
            </a:r>
          </a:p>
          <a:p>
            <a:pPr lvl="1">
              <a:lnSpc>
                <a:spcPct val="100000"/>
              </a:lnSpc>
            </a:pPr>
            <a:r>
              <a:rPr lang="en-GB" kern="100" dirty="0">
                <a:effectLst/>
                <a:latin typeface="Aptos" panose="020B0004020202020204" pitchFamily="34" charset="0"/>
                <a:ea typeface="Aptos" panose="020B0004020202020204" pitchFamily="34" charset="0"/>
                <a:cs typeface="Times New Roman" panose="02020603050405020304" pitchFamily="18" charset="0"/>
              </a:rPr>
              <a:t>Some aspects are likely to be ready for immediate take-up and can be factored into technical practices.</a:t>
            </a:r>
          </a:p>
          <a:p>
            <a:pPr lvl="1">
              <a:lnSpc>
                <a:spcPct val="110000"/>
              </a:lnSpc>
            </a:pPr>
            <a:r>
              <a:rPr lang="en-GB" kern="100" dirty="0">
                <a:effectLst/>
                <a:latin typeface="Aptos" panose="020B0004020202020204" pitchFamily="34" charset="0"/>
                <a:ea typeface="Aptos" panose="020B0004020202020204" pitchFamily="34" charset="0"/>
                <a:cs typeface="Times New Roman" panose="02020603050405020304" pitchFamily="18" charset="0"/>
              </a:rPr>
              <a:t>Others impact strategy.</a:t>
            </a:r>
          </a:p>
          <a:p>
            <a:pPr>
              <a:lnSpc>
                <a:spcPct val="110000"/>
              </a:lnSpc>
            </a:pPr>
            <a:r>
              <a:rPr lang="en-GB" kern="100" dirty="0">
                <a:effectLst/>
                <a:latin typeface="Aptos" panose="020B0004020202020204" pitchFamily="34" charset="0"/>
                <a:ea typeface="Aptos" panose="020B0004020202020204" pitchFamily="34" charset="0"/>
                <a:cs typeface="Times New Roman" panose="02020603050405020304" pitchFamily="18" charset="0"/>
              </a:rPr>
              <a:t>In general, the metrology outputs provide solutions to </a:t>
            </a:r>
          </a:p>
          <a:p>
            <a:pPr>
              <a:lnSpc>
                <a:spcPct val="110000"/>
              </a:lnSpc>
              <a:spcBef>
                <a:spcPts val="0"/>
              </a:spcBef>
              <a:buNone/>
            </a:pPr>
            <a:r>
              <a:rPr lang="en-GB" kern="100" dirty="0">
                <a:latin typeface="Aptos" panose="020B0004020202020204" pitchFamily="34" charset="0"/>
                <a:ea typeface="Aptos" panose="020B0004020202020204" pitchFamily="34" charset="0"/>
                <a:cs typeface="Times New Roman" panose="02020603050405020304" pitchFamily="18" charset="0"/>
              </a:rPr>
              <a:t>	</a:t>
            </a:r>
            <a:r>
              <a:rPr lang="en-GB" kern="100" dirty="0">
                <a:effectLst/>
                <a:latin typeface="Aptos" panose="020B0004020202020204" pitchFamily="34" charset="0"/>
                <a:ea typeface="Aptos" panose="020B0004020202020204" pitchFamily="34" charset="0"/>
                <a:cs typeface="Times New Roman" panose="02020603050405020304" pitchFamily="18" charset="0"/>
              </a:rPr>
              <a:t>previously identified CTBTO needs.</a:t>
            </a:r>
            <a:endParaRPr lang="en-GB" dirty="0"/>
          </a:p>
        </p:txBody>
      </p:sp>
      <p:sp>
        <p:nvSpPr>
          <p:cNvPr id="4" name="Rectangle 3">
            <a:extLst>
              <a:ext uri="{FF2B5EF4-FFF2-40B4-BE49-F238E27FC236}">
                <a16:creationId xmlns:a16="http://schemas.microsoft.com/office/drawing/2014/main" id="{48353050-5306-2B6B-4559-9B20065DD614}"/>
              </a:ext>
            </a:extLst>
          </p:cNvPr>
          <p:cNvSpPr/>
          <p:nvPr/>
        </p:nvSpPr>
        <p:spPr>
          <a:xfrm>
            <a:off x="0" y="0"/>
            <a:ext cx="9144000" cy="503562"/>
          </a:xfrm>
          <a:prstGeom prst="rect">
            <a:avLst/>
          </a:prstGeom>
          <a:solidFill>
            <a:srgbClr val="658F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Infrasound Technology Workshop 2024</a:t>
            </a:r>
          </a:p>
        </p:txBody>
      </p:sp>
      <p:pic>
        <p:nvPicPr>
          <p:cNvPr id="6" name="Grafik 4">
            <a:extLst>
              <a:ext uri="{FF2B5EF4-FFF2-40B4-BE49-F238E27FC236}">
                <a16:creationId xmlns:a16="http://schemas.microsoft.com/office/drawing/2014/main" id="{20F599F8-EA71-4DBE-6C08-F65A1CA2E2F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715" r="16700" b="13690"/>
          <a:stretch/>
        </p:blipFill>
        <p:spPr>
          <a:xfrm>
            <a:off x="7447402" y="5258967"/>
            <a:ext cx="1547525" cy="1343088"/>
          </a:xfrm>
          <a:prstGeom prst="rect">
            <a:avLst/>
          </a:prstGeom>
        </p:spPr>
      </p:pic>
      <p:sp>
        <p:nvSpPr>
          <p:cNvPr id="7" name="Content Placeholder 2">
            <a:extLst>
              <a:ext uri="{FF2B5EF4-FFF2-40B4-BE49-F238E27FC236}">
                <a16:creationId xmlns:a16="http://schemas.microsoft.com/office/drawing/2014/main" id="{30AE2672-32E1-EFC0-0BB4-322C65B157E5}"/>
              </a:ext>
            </a:extLst>
          </p:cNvPr>
          <p:cNvSpPr txBox="1">
            <a:spLocks/>
          </p:cNvSpPr>
          <p:nvPr/>
        </p:nvSpPr>
        <p:spPr>
          <a:xfrm>
            <a:off x="628650" y="1568597"/>
            <a:ext cx="6432746" cy="10900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GB" kern="100" dirty="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07589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12681-1602-6CE2-18D5-43E952EB0B9D}"/>
              </a:ext>
            </a:extLst>
          </p:cNvPr>
          <p:cNvSpPr>
            <a:spLocks noGrp="1"/>
          </p:cNvSpPr>
          <p:nvPr>
            <p:ph type="title"/>
          </p:nvPr>
        </p:nvSpPr>
        <p:spPr/>
        <p:txBody>
          <a:bodyPr>
            <a:normAutofit/>
          </a:bodyPr>
          <a:lstStyle/>
          <a:p>
            <a:r>
              <a:rPr lang="en-GB" sz="3200" dirty="0"/>
              <a:t>What are the relevant outputs</a:t>
            </a:r>
          </a:p>
        </p:txBody>
      </p:sp>
      <p:sp>
        <p:nvSpPr>
          <p:cNvPr id="3" name="Content Placeholder 2">
            <a:extLst>
              <a:ext uri="{FF2B5EF4-FFF2-40B4-BE49-F238E27FC236}">
                <a16:creationId xmlns:a16="http://schemas.microsoft.com/office/drawing/2014/main" id="{79141139-CBD8-7BE5-B6B9-A76072F004FD}"/>
              </a:ext>
            </a:extLst>
          </p:cNvPr>
          <p:cNvSpPr>
            <a:spLocks noGrp="1"/>
          </p:cNvSpPr>
          <p:nvPr>
            <p:ph idx="1"/>
          </p:nvPr>
        </p:nvSpPr>
        <p:spPr>
          <a:xfrm>
            <a:off x="628651" y="1550203"/>
            <a:ext cx="6532314" cy="5192120"/>
          </a:xfrm>
        </p:spPr>
        <p:txBody>
          <a:bodyPr>
            <a:normAutofit lnSpcReduction="10000"/>
          </a:bodyPr>
          <a:lstStyle/>
          <a:p>
            <a:pPr marL="0" indent="0">
              <a:buNone/>
            </a:pPr>
            <a:r>
              <a:rPr lang="en-GB" sz="2000" dirty="0"/>
              <a:t>The key output of  the Infra-AUV project are:</a:t>
            </a:r>
          </a:p>
          <a:p>
            <a:r>
              <a:rPr lang="en-GB" sz="2000" dirty="0"/>
              <a:t>New primary calibration capability for infrasound within the International System of Measurement (SI)</a:t>
            </a:r>
          </a:p>
          <a:p>
            <a:r>
              <a:rPr lang="en-GB" sz="2000" dirty="0"/>
              <a:t>New primary and secondary calibration capabilities for microphones, microbarometer and other types of infrasound sensor covering the frequency range 0.02 Hz to 4 Hz</a:t>
            </a:r>
          </a:p>
          <a:p>
            <a:r>
              <a:rPr lang="en-GB" sz="2000" dirty="0"/>
              <a:t>Systematically estimated (and validated) measurement uncertainty associated with the calibration processes</a:t>
            </a:r>
          </a:p>
          <a:p>
            <a:r>
              <a:rPr lang="en-GB" sz="2000" dirty="0"/>
              <a:t>Requirements for transfer standard infrasound sensors for transferring measurement traceability from the laboratory to the field</a:t>
            </a:r>
          </a:p>
          <a:p>
            <a:r>
              <a:rPr lang="en-GB" sz="2000" dirty="0"/>
              <a:t>Estimation of the measurement uncertainty associated with methods of on-site calibration </a:t>
            </a:r>
          </a:p>
          <a:p>
            <a:r>
              <a:rPr lang="en-GB" sz="2000" dirty="0"/>
              <a:t>Estimation of measurement uncertainty associate with field parameters calculated from the infrasound data</a:t>
            </a:r>
          </a:p>
          <a:p>
            <a:r>
              <a:rPr lang="en-GB" sz="2000" dirty="0"/>
              <a:t>Several field studies demonstrating new capabilities</a:t>
            </a:r>
          </a:p>
          <a:p>
            <a:pPr marL="0" indent="0">
              <a:buNone/>
            </a:pPr>
            <a:endParaRPr lang="en-GB" sz="2000" dirty="0"/>
          </a:p>
        </p:txBody>
      </p:sp>
      <p:pic>
        <p:nvPicPr>
          <p:cNvPr id="16" name="Picture 15">
            <a:extLst>
              <a:ext uri="{FF2B5EF4-FFF2-40B4-BE49-F238E27FC236}">
                <a16:creationId xmlns:a16="http://schemas.microsoft.com/office/drawing/2014/main" id="{720187DB-D895-5EB4-95F9-662F366A2A46}"/>
              </a:ext>
            </a:extLst>
          </p:cNvPr>
          <p:cNvPicPr>
            <a:picLocks noChangeAspect="1"/>
          </p:cNvPicPr>
          <p:nvPr/>
        </p:nvPicPr>
        <p:blipFill>
          <a:blip r:embed="rId3"/>
          <a:stretch>
            <a:fillRect/>
          </a:stretch>
        </p:blipFill>
        <p:spPr>
          <a:xfrm>
            <a:off x="7160965" y="1550203"/>
            <a:ext cx="1865349" cy="1878797"/>
          </a:xfrm>
          <a:prstGeom prst="rect">
            <a:avLst/>
          </a:prstGeom>
        </p:spPr>
      </p:pic>
      <p:pic>
        <p:nvPicPr>
          <p:cNvPr id="4098" name="Picture 2" descr="7 Steps to Calculate Measurement Uncertainty - isobudgets">
            <a:extLst>
              <a:ext uri="{FF2B5EF4-FFF2-40B4-BE49-F238E27FC236}">
                <a16:creationId xmlns:a16="http://schemas.microsoft.com/office/drawing/2014/main" id="{B68012BE-14FD-86DB-DEB5-C408D08526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2063" y="3643297"/>
            <a:ext cx="2014251" cy="100712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Open Access Surveying Library - 2. Direction - Page 2">
            <a:extLst>
              <a:ext uri="{FF2B5EF4-FFF2-40B4-BE49-F238E27FC236}">
                <a16:creationId xmlns:a16="http://schemas.microsoft.com/office/drawing/2014/main" id="{140ED745-AA85-4917-759E-2525959704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3782" y="4996177"/>
            <a:ext cx="1490812" cy="1280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688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6C4712BD-09FA-595C-E8A8-B2C99B2A7D31}"/>
              </a:ext>
            </a:extLst>
          </p:cNvPr>
          <p:cNvCxnSpPr/>
          <p:nvPr/>
        </p:nvCxnSpPr>
        <p:spPr>
          <a:xfrm>
            <a:off x="4898627" y="5363379"/>
            <a:ext cx="2268000" cy="0"/>
          </a:xfrm>
          <a:prstGeom prst="line">
            <a:avLst/>
          </a:prstGeom>
          <a:ln w="15875">
            <a:solidFill>
              <a:srgbClr val="86E42D"/>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8AAD393-1720-ABCD-A1C9-15391DA5EC10}"/>
              </a:ext>
            </a:extLst>
          </p:cNvPr>
          <p:cNvCxnSpPr/>
          <p:nvPr/>
        </p:nvCxnSpPr>
        <p:spPr>
          <a:xfrm>
            <a:off x="2245394" y="5365217"/>
            <a:ext cx="2412000" cy="0"/>
          </a:xfrm>
          <a:prstGeom prst="line">
            <a:avLst/>
          </a:prstGeom>
          <a:ln w="15875">
            <a:solidFill>
              <a:srgbClr val="86E42D"/>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B12C9A9-B2AF-1FBC-279F-A11C53D6B606}"/>
              </a:ext>
            </a:extLst>
          </p:cNvPr>
          <p:cNvSpPr>
            <a:spLocks noGrp="1"/>
          </p:cNvSpPr>
          <p:nvPr>
            <p:ph type="title"/>
          </p:nvPr>
        </p:nvSpPr>
        <p:spPr/>
        <p:txBody>
          <a:bodyPr>
            <a:normAutofit/>
          </a:bodyPr>
          <a:lstStyle/>
          <a:p>
            <a:r>
              <a:rPr lang="en-GB" sz="3200" dirty="0"/>
              <a:t>Measurement traceability – for the first time</a:t>
            </a:r>
          </a:p>
        </p:txBody>
      </p:sp>
      <p:sp>
        <p:nvSpPr>
          <p:cNvPr id="3" name="Content Placeholder 2">
            <a:extLst>
              <a:ext uri="{FF2B5EF4-FFF2-40B4-BE49-F238E27FC236}">
                <a16:creationId xmlns:a16="http://schemas.microsoft.com/office/drawing/2014/main" id="{8AD349B6-0EA0-BCAC-3604-97E48F8BA0D5}"/>
              </a:ext>
            </a:extLst>
          </p:cNvPr>
          <p:cNvSpPr>
            <a:spLocks noGrp="1"/>
          </p:cNvSpPr>
          <p:nvPr>
            <p:ph idx="1"/>
          </p:nvPr>
        </p:nvSpPr>
        <p:spPr>
          <a:xfrm>
            <a:off x="628650" y="1825625"/>
            <a:ext cx="7886700" cy="2812474"/>
          </a:xfrm>
        </p:spPr>
        <p:txBody>
          <a:bodyPr/>
          <a:lstStyle/>
          <a:p>
            <a:r>
              <a:rPr lang="en-GB" sz="2000" dirty="0"/>
              <a:t>New primary calibration capabilities</a:t>
            </a:r>
          </a:p>
          <a:p>
            <a:pPr lvl="1"/>
            <a:r>
              <a:rPr lang="en-GB" sz="2000" dirty="0"/>
              <a:t>Reciprocity calibration for reference microphones</a:t>
            </a:r>
          </a:p>
          <a:p>
            <a:pPr lvl="1"/>
            <a:r>
              <a:rPr lang="en-GB" sz="2000" dirty="0"/>
              <a:t>Pistonphone for microphones and microbarometers</a:t>
            </a:r>
          </a:p>
          <a:p>
            <a:pPr lvl="1"/>
            <a:r>
              <a:rPr lang="en-GB" sz="2000" dirty="0"/>
              <a:t>Barometric methods (rotating disc, manometer)</a:t>
            </a:r>
          </a:p>
          <a:p>
            <a:r>
              <a:rPr lang="en-GB" sz="2000" dirty="0"/>
              <a:t>Measurement uncertainty typically 0.1 dB (1.2%) at 0.02 Hz, decreasing to &lt;0.05 dB (&lt;0.6%) above 0.1 Hz for primary calibration</a:t>
            </a:r>
          </a:p>
          <a:p>
            <a:r>
              <a:rPr lang="en-GB" sz="2000" dirty="0"/>
              <a:t>Calibration services based on these capabilities becoming available from the metrology community</a:t>
            </a:r>
          </a:p>
        </p:txBody>
      </p:sp>
      <p:pic>
        <p:nvPicPr>
          <p:cNvPr id="4" name="Picture 3">
            <a:extLst>
              <a:ext uri="{FF2B5EF4-FFF2-40B4-BE49-F238E27FC236}">
                <a16:creationId xmlns:a16="http://schemas.microsoft.com/office/drawing/2014/main" id="{11B499DB-95B8-9C31-6C91-EA6B6370A82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002885" y="4921365"/>
            <a:ext cx="1865349" cy="1878797"/>
          </a:xfrm>
          <a:prstGeom prst="rect">
            <a:avLst/>
          </a:prstGeom>
        </p:spPr>
      </p:pic>
      <p:pic>
        <p:nvPicPr>
          <p:cNvPr id="5" name="Picture 4" descr="Product Data: Reciprocity Calibration System - Type 9699, Reciprocity  Calibration Apparatus - Type 5998 (BP1697)">
            <a:extLst>
              <a:ext uri="{FF2B5EF4-FFF2-40B4-BE49-F238E27FC236}">
                <a16:creationId xmlns:a16="http://schemas.microsoft.com/office/drawing/2014/main" id="{5EB44CD7-7A58-C673-5DE1-C85AF838AC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5183" y="4814375"/>
            <a:ext cx="828626" cy="12889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79A7A7B-5B49-F8D4-4933-24D098258FE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170240" y="5216278"/>
            <a:ext cx="830550" cy="1288973"/>
          </a:xfrm>
          <a:prstGeom prst="rect">
            <a:avLst/>
          </a:prstGeom>
        </p:spPr>
      </p:pic>
      <p:pic>
        <p:nvPicPr>
          <p:cNvPr id="7" name="Grafik 2" descr="A picture containing indoor, wall&#10;&#10;Description automatically generated">
            <a:extLst>
              <a:ext uri="{FF2B5EF4-FFF2-40B4-BE49-F238E27FC236}">
                <a16:creationId xmlns:a16="http://schemas.microsoft.com/office/drawing/2014/main" id="{50A69695-8EBA-D7B2-B686-57CD2F9A9B0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16857"/>
          <a:stretch/>
        </p:blipFill>
        <p:spPr bwMode="auto">
          <a:xfrm rot="5400000">
            <a:off x="2681439" y="4972161"/>
            <a:ext cx="1202216" cy="886645"/>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C1361D2B-3F83-9F3B-5CA5-544C7CF21E7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7298" b="15514"/>
          <a:stretch/>
        </p:blipFill>
        <p:spPr>
          <a:xfrm>
            <a:off x="1827400" y="4814375"/>
            <a:ext cx="814602" cy="1202215"/>
          </a:xfrm>
          <a:prstGeom prst="rect">
            <a:avLst/>
          </a:prstGeom>
        </p:spPr>
      </p:pic>
      <p:pic>
        <p:nvPicPr>
          <p:cNvPr id="12" name="Grafik 7">
            <a:extLst>
              <a:ext uri="{FF2B5EF4-FFF2-40B4-BE49-F238E27FC236}">
                <a16:creationId xmlns:a16="http://schemas.microsoft.com/office/drawing/2014/main" id="{C0B41A7E-0CF1-82B7-D9A5-8FE4AEFBC25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00134" y="5216278"/>
            <a:ext cx="751480" cy="1335965"/>
          </a:xfrm>
          <a:prstGeom prst="rect">
            <a:avLst/>
          </a:prstGeom>
        </p:spPr>
      </p:pic>
      <p:cxnSp>
        <p:nvCxnSpPr>
          <p:cNvPr id="14" name="Elbow Connector 13">
            <a:extLst>
              <a:ext uri="{FF2B5EF4-FFF2-40B4-BE49-F238E27FC236}">
                <a16:creationId xmlns:a16="http://schemas.microsoft.com/office/drawing/2014/main" id="{C9A9D7C8-C9F4-3083-62E8-A8353967C09E}"/>
              </a:ext>
            </a:extLst>
          </p:cNvPr>
          <p:cNvCxnSpPr>
            <a:cxnSpLocks/>
          </p:cNvCxnSpPr>
          <p:nvPr/>
        </p:nvCxnSpPr>
        <p:spPr>
          <a:xfrm flipV="1">
            <a:off x="1651614" y="5687955"/>
            <a:ext cx="2766154" cy="651587"/>
          </a:xfrm>
          <a:prstGeom prst="bentConnector3">
            <a:avLst>
              <a:gd name="adj1" fmla="val 80269"/>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Elbow Connector 17">
            <a:extLst>
              <a:ext uri="{FF2B5EF4-FFF2-40B4-BE49-F238E27FC236}">
                <a16:creationId xmlns:a16="http://schemas.microsoft.com/office/drawing/2014/main" id="{708BF32F-FF96-8B1D-6E7C-D642C97068C5}"/>
              </a:ext>
            </a:extLst>
          </p:cNvPr>
          <p:cNvCxnSpPr>
            <a:cxnSpLocks/>
          </p:cNvCxnSpPr>
          <p:nvPr/>
        </p:nvCxnSpPr>
        <p:spPr>
          <a:xfrm rot="10800000">
            <a:off x="5374946" y="5660277"/>
            <a:ext cx="1780664" cy="690281"/>
          </a:xfrm>
          <a:prstGeom prst="bentConnector3">
            <a:avLst>
              <a:gd name="adj1" fmla="val 68561"/>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114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0D64E-88F7-C7C3-6A70-5019CB6F731C}"/>
              </a:ext>
            </a:extLst>
          </p:cNvPr>
          <p:cNvSpPr>
            <a:spLocks noGrp="1"/>
          </p:cNvSpPr>
          <p:nvPr>
            <p:ph type="title"/>
          </p:nvPr>
        </p:nvSpPr>
        <p:spPr>
          <a:xfrm>
            <a:off x="628650" y="867323"/>
            <a:ext cx="7886700" cy="970515"/>
          </a:xfrm>
        </p:spPr>
        <p:txBody>
          <a:bodyPr>
            <a:normAutofit/>
          </a:bodyPr>
          <a:lstStyle/>
          <a:p>
            <a:r>
              <a:rPr lang="en-GB" sz="3200" dirty="0"/>
              <a:t>Fulfilment of existing procedures for traceability</a:t>
            </a:r>
          </a:p>
        </p:txBody>
      </p:sp>
      <p:sp>
        <p:nvSpPr>
          <p:cNvPr id="3" name="Content Placeholder 2">
            <a:extLst>
              <a:ext uri="{FF2B5EF4-FFF2-40B4-BE49-F238E27FC236}">
                <a16:creationId xmlns:a16="http://schemas.microsoft.com/office/drawing/2014/main" id="{BF21C44E-CFB2-E898-1A3D-194B63A99A80}"/>
              </a:ext>
            </a:extLst>
          </p:cNvPr>
          <p:cNvSpPr>
            <a:spLocks noGrp="1"/>
          </p:cNvSpPr>
          <p:nvPr>
            <p:ph idx="1"/>
          </p:nvPr>
        </p:nvSpPr>
        <p:spPr>
          <a:xfrm>
            <a:off x="628650" y="2112065"/>
            <a:ext cx="7886700" cy="4351338"/>
          </a:xfrm>
        </p:spPr>
        <p:txBody>
          <a:bodyPr>
            <a:normAutofit/>
          </a:bodyPr>
          <a:lstStyle/>
          <a:p>
            <a:r>
              <a:rPr lang="en-GB" sz="2000" dirty="0"/>
              <a:t>PTS already has in place the principles for establishing measurement  traceability, via the calibration of retained transfer standard microbarometers</a:t>
            </a:r>
          </a:p>
          <a:p>
            <a:r>
              <a:rPr lang="en-GB" sz="2000" dirty="0"/>
              <a:t>The retained transfer standard then provide a means of calibrating travelling standard sensors that can be sent to stations and used for initial calibration or re-calibration of the operational sensor systems. </a:t>
            </a:r>
          </a:p>
          <a:p>
            <a:r>
              <a:rPr lang="en-GB" sz="2000" dirty="0"/>
              <a:t>Until now full implementation has not been possible as the primary standards have not existed.</a:t>
            </a:r>
          </a:p>
          <a:p>
            <a:endParaRPr lang="en-GB" sz="2000" dirty="0"/>
          </a:p>
        </p:txBody>
      </p:sp>
    </p:spTree>
    <p:extLst>
      <p:ext uri="{BB962C8B-B14F-4D97-AF65-F5344CB8AC3E}">
        <p14:creationId xmlns:p14="http://schemas.microsoft.com/office/powerpoint/2010/main" val="329892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CE8EB-4BF8-E4FF-8EB1-728277FBE578}"/>
              </a:ext>
            </a:extLst>
          </p:cNvPr>
          <p:cNvSpPr>
            <a:spLocks noGrp="1"/>
          </p:cNvSpPr>
          <p:nvPr>
            <p:ph type="title"/>
          </p:nvPr>
        </p:nvSpPr>
        <p:spPr>
          <a:xfrm>
            <a:off x="628650" y="779189"/>
            <a:ext cx="7886700" cy="970515"/>
          </a:xfrm>
        </p:spPr>
        <p:txBody>
          <a:bodyPr>
            <a:normAutofit/>
          </a:bodyPr>
          <a:lstStyle/>
          <a:p>
            <a:r>
              <a:rPr lang="en-GB" sz="3200" dirty="0"/>
              <a:t>Outline of the PTS protocol for measurement traceability</a:t>
            </a:r>
          </a:p>
        </p:txBody>
      </p:sp>
      <p:pic>
        <p:nvPicPr>
          <p:cNvPr id="4" name="Picture 3">
            <a:extLst>
              <a:ext uri="{FF2B5EF4-FFF2-40B4-BE49-F238E27FC236}">
                <a16:creationId xmlns:a16="http://schemas.microsoft.com/office/drawing/2014/main" id="{F234C892-44E9-5C75-ACAA-8CD7F4BCDD43}"/>
              </a:ext>
            </a:extLst>
          </p:cNvPr>
          <p:cNvPicPr>
            <a:picLocks noChangeAspect="1"/>
          </p:cNvPicPr>
          <p:nvPr/>
        </p:nvPicPr>
        <p:blipFill>
          <a:blip r:embed="rId3"/>
          <a:stretch>
            <a:fillRect/>
          </a:stretch>
        </p:blipFill>
        <p:spPr>
          <a:xfrm>
            <a:off x="742950" y="1983639"/>
            <a:ext cx="7772400" cy="4585092"/>
          </a:xfrm>
          <a:prstGeom prst="rect">
            <a:avLst/>
          </a:prstGeom>
          <a:ln>
            <a:solidFill>
              <a:schemeClr val="tx1"/>
            </a:solidFill>
          </a:ln>
        </p:spPr>
      </p:pic>
    </p:spTree>
    <p:extLst>
      <p:ext uri="{BB962C8B-B14F-4D97-AF65-F5344CB8AC3E}">
        <p14:creationId xmlns:p14="http://schemas.microsoft.com/office/powerpoint/2010/main" val="3716416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E98DB-9C2E-779F-4663-DD18CBDC7B62}"/>
              </a:ext>
            </a:extLst>
          </p:cNvPr>
          <p:cNvSpPr>
            <a:spLocks noGrp="1"/>
          </p:cNvSpPr>
          <p:nvPr>
            <p:ph type="title"/>
          </p:nvPr>
        </p:nvSpPr>
        <p:spPr/>
        <p:txBody>
          <a:bodyPr>
            <a:normAutofit/>
          </a:bodyPr>
          <a:lstStyle/>
          <a:p>
            <a:r>
              <a:rPr lang="en-GB" sz="3200" dirty="0"/>
              <a:t>Implementation</a:t>
            </a:r>
          </a:p>
        </p:txBody>
      </p:sp>
      <p:sp>
        <p:nvSpPr>
          <p:cNvPr id="3" name="Content Placeholder 2">
            <a:extLst>
              <a:ext uri="{FF2B5EF4-FFF2-40B4-BE49-F238E27FC236}">
                <a16:creationId xmlns:a16="http://schemas.microsoft.com/office/drawing/2014/main" id="{502E42E8-AD54-9678-0E5F-1CD0085F6BEF}"/>
              </a:ext>
            </a:extLst>
          </p:cNvPr>
          <p:cNvSpPr>
            <a:spLocks noGrp="1"/>
          </p:cNvSpPr>
          <p:nvPr>
            <p:ph idx="1"/>
          </p:nvPr>
        </p:nvSpPr>
        <p:spPr>
          <a:xfrm>
            <a:off x="564855" y="1428319"/>
            <a:ext cx="7039090" cy="2909765"/>
          </a:xfrm>
        </p:spPr>
        <p:txBody>
          <a:bodyPr>
            <a:noAutofit/>
          </a:bodyPr>
          <a:lstStyle/>
          <a:p>
            <a:r>
              <a:rPr lang="en-GB" sz="2000" dirty="0"/>
              <a:t>While the concept is well-stablished, many practical details need to be considered now that implementation is possible:</a:t>
            </a:r>
          </a:p>
          <a:p>
            <a:pPr lvl="1"/>
            <a:r>
              <a:rPr lang="en-GB" sz="2000" kern="100" dirty="0">
                <a:effectLst/>
                <a:latin typeface="Aptos" panose="020B0004020202020204" pitchFamily="34" charset="0"/>
                <a:ea typeface="Aptos" panose="020B0004020202020204" pitchFamily="34" charset="0"/>
                <a:cs typeface="Times New Roman" panose="02020603050405020304" pitchFamily="18" charset="0"/>
              </a:rPr>
              <a:t>who owns and maintains the transfer standard sensors?</a:t>
            </a:r>
          </a:p>
          <a:p>
            <a:pPr lvl="1"/>
            <a:r>
              <a:rPr lang="en-GB" sz="2000" kern="100" dirty="0">
                <a:effectLst/>
                <a:latin typeface="Aptos" panose="020B0004020202020204" pitchFamily="34" charset="0"/>
                <a:ea typeface="Aptos" panose="020B0004020202020204" pitchFamily="34" charset="0"/>
                <a:cs typeface="Times New Roman" panose="02020603050405020304" pitchFamily="18" charset="0"/>
              </a:rPr>
              <a:t>how many there need to be and the associated calibration schedule for them?</a:t>
            </a:r>
          </a:p>
          <a:p>
            <a:pPr lvl="1"/>
            <a:r>
              <a:rPr lang="en-GB" sz="2000" kern="100" dirty="0">
                <a:effectLst/>
                <a:latin typeface="Aptos" panose="020B0004020202020204" pitchFamily="34" charset="0"/>
                <a:ea typeface="Aptos" panose="020B0004020202020204" pitchFamily="34" charset="0"/>
                <a:cs typeface="Times New Roman" panose="02020603050405020304" pitchFamily="18" charset="0"/>
              </a:rPr>
              <a:t>how often is traceability transferred to the field sensors?</a:t>
            </a:r>
          </a:p>
          <a:p>
            <a:pPr lvl="1"/>
            <a:r>
              <a:rPr lang="en-GB" sz="2000" kern="100" dirty="0">
                <a:effectLst/>
                <a:latin typeface="Aptos" panose="020B0004020202020204" pitchFamily="34" charset="0"/>
                <a:ea typeface="Aptos" panose="020B0004020202020204" pitchFamily="34" charset="0"/>
                <a:cs typeface="Times New Roman" panose="02020603050405020304" pitchFamily="18" charset="0"/>
              </a:rPr>
              <a:t>who carries out the on-site traceable calibration?</a:t>
            </a:r>
          </a:p>
          <a:p>
            <a:pPr lvl="1"/>
            <a:r>
              <a:rPr lang="en-GB" sz="2000" kern="100" dirty="0">
                <a:effectLst/>
                <a:latin typeface="Aptos" panose="020B0004020202020204" pitchFamily="34" charset="0"/>
                <a:ea typeface="Aptos" panose="020B0004020202020204" pitchFamily="34" charset="0"/>
                <a:cs typeface="Times New Roman" panose="02020603050405020304" pitchFamily="18" charset="0"/>
              </a:rPr>
              <a:t>what method is used to calibrate the field sensors with the transfer standard? </a:t>
            </a:r>
          </a:p>
          <a:p>
            <a:pPr marL="0" indent="0">
              <a:buNone/>
            </a:pPr>
            <a:endParaRPr lang="en-GB" sz="2000" dirty="0"/>
          </a:p>
          <a:p>
            <a:endParaRPr lang="en-GB" sz="2000" dirty="0"/>
          </a:p>
        </p:txBody>
      </p:sp>
      <p:pic>
        <p:nvPicPr>
          <p:cNvPr id="4" name="Content Placeholder 3">
            <a:extLst>
              <a:ext uri="{FF2B5EF4-FFF2-40B4-BE49-F238E27FC236}">
                <a16:creationId xmlns:a16="http://schemas.microsoft.com/office/drawing/2014/main" id="{AD20E491-C0BC-BE39-4AFE-0DD1841DBD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67740" y="1577979"/>
            <a:ext cx="1364085" cy="2550729"/>
          </a:xfrm>
          <a:prstGeom prst="rect">
            <a:avLst/>
          </a:prstGeom>
        </p:spPr>
      </p:pic>
      <p:sp>
        <p:nvSpPr>
          <p:cNvPr id="5" name="Content Placeholder 2">
            <a:extLst>
              <a:ext uri="{FF2B5EF4-FFF2-40B4-BE49-F238E27FC236}">
                <a16:creationId xmlns:a16="http://schemas.microsoft.com/office/drawing/2014/main" id="{36B8E092-64E9-941D-2A2B-BE783924D384}"/>
              </a:ext>
            </a:extLst>
          </p:cNvPr>
          <p:cNvSpPr txBox="1">
            <a:spLocks/>
          </p:cNvSpPr>
          <p:nvPr/>
        </p:nvSpPr>
        <p:spPr>
          <a:xfrm>
            <a:off x="564854" y="4364665"/>
            <a:ext cx="7728541" cy="23405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Once such details are decided, the next step is to demonstrate the end-to-end process. </a:t>
            </a:r>
          </a:p>
          <a:p>
            <a:r>
              <a:rPr lang="en-GB" dirty="0"/>
              <a:t>Bringing into routine operations may further involve:</a:t>
            </a:r>
          </a:p>
          <a:p>
            <a:pPr lvl="1"/>
            <a:r>
              <a:rPr lang="en-GB" dirty="0"/>
              <a:t>Development of a PTS process for validating the calibration of the transfer standard between deployments </a:t>
            </a:r>
          </a:p>
          <a:p>
            <a:pPr lvl="1"/>
            <a:r>
              <a:rPr lang="en-GB" dirty="0"/>
              <a:t>Training of station operators to carry out the traceable calibration </a:t>
            </a:r>
          </a:p>
          <a:p>
            <a:endParaRPr lang="en-GB" dirty="0"/>
          </a:p>
          <a:p>
            <a:endParaRPr lang="en-GB" dirty="0"/>
          </a:p>
        </p:txBody>
      </p:sp>
    </p:spTree>
    <p:extLst>
      <p:ext uri="{BB962C8B-B14F-4D97-AF65-F5344CB8AC3E}">
        <p14:creationId xmlns:p14="http://schemas.microsoft.com/office/powerpoint/2010/main" val="3623212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B7DFB-13A9-39EB-5D43-EE3D42B9A626}"/>
              </a:ext>
            </a:extLst>
          </p:cNvPr>
          <p:cNvSpPr>
            <a:spLocks noGrp="1"/>
          </p:cNvSpPr>
          <p:nvPr>
            <p:ph type="title"/>
          </p:nvPr>
        </p:nvSpPr>
        <p:spPr/>
        <p:txBody>
          <a:bodyPr>
            <a:normAutofit/>
          </a:bodyPr>
          <a:lstStyle/>
          <a:p>
            <a:r>
              <a:rPr lang="en-GB" sz="3200" dirty="0"/>
              <a:t>Impact on on-site calibration </a:t>
            </a:r>
          </a:p>
        </p:txBody>
      </p:sp>
      <p:sp>
        <p:nvSpPr>
          <p:cNvPr id="3" name="Content Placeholder 2">
            <a:extLst>
              <a:ext uri="{FF2B5EF4-FFF2-40B4-BE49-F238E27FC236}">
                <a16:creationId xmlns:a16="http://schemas.microsoft.com/office/drawing/2014/main" id="{627DEF31-62A2-CB41-1E95-2373CA0ADC1A}"/>
              </a:ext>
            </a:extLst>
          </p:cNvPr>
          <p:cNvSpPr>
            <a:spLocks noGrp="1"/>
          </p:cNvSpPr>
          <p:nvPr>
            <p:ph idx="1"/>
          </p:nvPr>
        </p:nvSpPr>
        <p:spPr/>
        <p:txBody>
          <a:bodyPr/>
          <a:lstStyle/>
          <a:p>
            <a:r>
              <a:rPr lang="en-GB" sz="1800" kern="100" dirty="0">
                <a:effectLst/>
                <a:latin typeface="Aptos" panose="020B0004020202020204" pitchFamily="34" charset="0"/>
                <a:ea typeface="Aptos" panose="020B0004020202020204" pitchFamily="34" charset="0"/>
                <a:cs typeface="Times New Roman" panose="02020603050405020304" pitchFamily="18" charset="0"/>
              </a:rPr>
              <a:t>CTBTO has successfully demonstrated a method of on-site calibration for infrasound sensor systems using ambient infrasound as a calibration stimulus and a co-located reference sensor.</a:t>
            </a:r>
          </a:p>
          <a:p>
            <a:r>
              <a:rPr lang="en-GB" sz="1800" kern="100" dirty="0">
                <a:latin typeface="Aptos" panose="020B0004020202020204" pitchFamily="34" charset="0"/>
                <a:cs typeface="Times New Roman" panose="02020603050405020304" pitchFamily="18" charset="0"/>
              </a:rPr>
              <a:t>Suitably equipped stations are therefore generating a wealth of data and that data that has potential to be used for more than on-site calibration </a:t>
            </a:r>
          </a:p>
          <a:p>
            <a:r>
              <a:rPr lang="en-GB" sz="1800" kern="100" dirty="0">
                <a:latin typeface="Aptos" panose="020B0004020202020204" pitchFamily="34" charset="0"/>
                <a:cs typeface="Times New Roman" panose="02020603050405020304" pitchFamily="18" charset="0"/>
              </a:rPr>
              <a:t>For example, in an Infra-AUV Case Study, Samuel </a:t>
            </a:r>
            <a:r>
              <a:rPr lang="en-GB" sz="1800" kern="100" dirty="0" err="1">
                <a:latin typeface="Aptos" panose="020B0004020202020204" pitchFamily="34" charset="0"/>
                <a:cs typeface="Times New Roman" panose="02020603050405020304" pitchFamily="18" charset="0"/>
              </a:rPr>
              <a:t>Kristoffersen</a:t>
            </a:r>
            <a:r>
              <a:rPr lang="en-GB" sz="1800" kern="100" dirty="0">
                <a:latin typeface="Aptos" panose="020B0004020202020204" pitchFamily="34" charset="0"/>
                <a:cs typeface="Times New Roman" panose="02020603050405020304" pitchFamily="18" charset="0"/>
              </a:rPr>
              <a:t> demonstrated the possibility of re-processing  the on-site calibration data and using a traceable sensor calibration response to correct for identified WNRS defects.</a:t>
            </a:r>
          </a:p>
          <a:p>
            <a:r>
              <a:rPr lang="en-GB" sz="1800" kern="100" dirty="0">
                <a:latin typeface="Aptos" panose="020B0004020202020204" pitchFamily="34" charset="0"/>
                <a:cs typeface="Times New Roman" panose="02020603050405020304" pitchFamily="18" charset="0"/>
              </a:rPr>
              <a:t>The on-site calibration data also holds information about the general health of the sensor system and the data quality, enabling ongoing review based on a set of Quality Control metrics. </a:t>
            </a:r>
          </a:p>
          <a:p>
            <a:endParaRPr lang="en-GB" dirty="0"/>
          </a:p>
        </p:txBody>
      </p:sp>
    </p:spTree>
    <p:extLst>
      <p:ext uri="{BB962C8B-B14F-4D97-AF65-F5344CB8AC3E}">
        <p14:creationId xmlns:p14="http://schemas.microsoft.com/office/powerpoint/2010/main" val="3367376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4CECB-BFA2-5DC4-3DDB-04DDA6906D7A}"/>
              </a:ext>
            </a:extLst>
          </p:cNvPr>
          <p:cNvSpPr>
            <a:spLocks noGrp="1"/>
          </p:cNvSpPr>
          <p:nvPr>
            <p:ph type="title"/>
          </p:nvPr>
        </p:nvSpPr>
        <p:spPr/>
        <p:txBody>
          <a:bodyPr>
            <a:normAutofit/>
          </a:bodyPr>
          <a:lstStyle/>
          <a:p>
            <a:r>
              <a:rPr lang="en-GB" sz="3200" dirty="0"/>
              <a:t>Quality Control Metrics</a:t>
            </a:r>
          </a:p>
        </p:txBody>
      </p:sp>
      <p:sp>
        <p:nvSpPr>
          <p:cNvPr id="3" name="Content Placeholder 2">
            <a:extLst>
              <a:ext uri="{FF2B5EF4-FFF2-40B4-BE49-F238E27FC236}">
                <a16:creationId xmlns:a16="http://schemas.microsoft.com/office/drawing/2014/main" id="{C8125663-4B28-D5F4-9037-BD436B1D2266}"/>
              </a:ext>
            </a:extLst>
          </p:cNvPr>
          <p:cNvSpPr>
            <a:spLocks noGrp="1"/>
          </p:cNvSpPr>
          <p:nvPr>
            <p:ph idx="1"/>
          </p:nvPr>
        </p:nvSpPr>
        <p:spPr>
          <a:xfrm>
            <a:off x="628650" y="1547833"/>
            <a:ext cx="7886700" cy="5072886"/>
          </a:xfrm>
        </p:spPr>
        <p:txBody>
          <a:bodyPr>
            <a:noAutofit/>
          </a:bodyPr>
          <a:lstStyle/>
          <a:p>
            <a:r>
              <a:rPr lang="en-GB" sz="2000" dirty="0"/>
              <a:t>The implementation of data Quality Control (QC) processes for infrasound measurement systems can provide an important complement to the QA approach</a:t>
            </a:r>
          </a:p>
          <a:p>
            <a:r>
              <a:rPr lang="en-GB" sz="2000" dirty="0"/>
              <a:t> Both ongoing and retrospective analysis of key metrics allows</a:t>
            </a:r>
          </a:p>
          <a:p>
            <a:pPr lvl="1"/>
            <a:r>
              <a:rPr lang="en-GB" sz="2000" dirty="0"/>
              <a:t>monitoring the impact and added value of newly implemented QA processes, </a:t>
            </a:r>
          </a:p>
          <a:p>
            <a:pPr lvl="1"/>
            <a:r>
              <a:rPr lang="en-GB" sz="2000" dirty="0"/>
              <a:t>identifying potential deficiencies and finding solutions to strengthen the QA approach,</a:t>
            </a:r>
          </a:p>
          <a:p>
            <a:pPr lvl="1"/>
            <a:r>
              <a:rPr lang="en-GB" sz="2000" dirty="0"/>
              <a:t>feedback supporting the sustainability and continuous improvement of the QA infrastructure over the long run.</a:t>
            </a:r>
          </a:p>
          <a:p>
            <a:r>
              <a:rPr lang="en-GB" sz="2000" dirty="0"/>
              <a:t>Metrics to be monitoring might include:</a:t>
            </a:r>
          </a:p>
          <a:p>
            <a:r>
              <a:rPr lang="en-GB" sz="2000" kern="100" dirty="0">
                <a:effectLst/>
                <a:ea typeface="Aptos" panose="020B0004020202020204" pitchFamily="34" charset="0"/>
                <a:cs typeface="Times New Roman" panose="02020603050405020304" pitchFamily="18" charset="0"/>
              </a:rPr>
              <a:t>calibration results</a:t>
            </a:r>
            <a:r>
              <a:rPr lang="en-GB" sz="2000" kern="100" dirty="0">
                <a:ea typeface="Aptos" panose="020B0004020202020204" pitchFamily="34" charset="0"/>
                <a:cs typeface="Times New Roman" panose="02020603050405020304" pitchFamily="18" charset="0"/>
              </a:rPr>
              <a:t>, </a:t>
            </a:r>
            <a:r>
              <a:rPr lang="en-GB" sz="2000" kern="100" dirty="0">
                <a:effectLst/>
                <a:ea typeface="Aptos" panose="020B0004020202020204" pitchFamily="34" charset="0"/>
                <a:cs typeface="Times New Roman" panose="02020603050405020304" pitchFamily="18" charset="0"/>
              </a:rPr>
              <a:t>back-azimuth residuals</a:t>
            </a:r>
            <a:r>
              <a:rPr lang="en-GB" sz="2000" kern="100" dirty="0">
                <a:ea typeface="Aptos" panose="020B0004020202020204" pitchFamily="34" charset="0"/>
                <a:cs typeface="Times New Roman" panose="02020603050405020304" pitchFamily="18" charset="0"/>
              </a:rPr>
              <a:t>, </a:t>
            </a:r>
            <a:r>
              <a:rPr lang="en-GB" sz="2000" kern="100" dirty="0">
                <a:effectLst/>
                <a:ea typeface="Aptos" panose="020B0004020202020204" pitchFamily="34" charset="0"/>
                <a:cs typeface="Times New Roman" panose="02020603050405020304" pitchFamily="18" charset="0"/>
              </a:rPr>
              <a:t>Power Spectral Densities (PSDs), magnitude or time residuals </a:t>
            </a:r>
          </a:p>
          <a:p>
            <a:r>
              <a:rPr lang="en-GB" sz="2000" kern="100" dirty="0">
                <a:cs typeface="Times New Roman" panose="02020603050405020304" pitchFamily="18" charset="0"/>
              </a:rPr>
              <a:t>A process needs to be established based on a limited number of metrics initially</a:t>
            </a:r>
            <a:endParaRPr lang="en-GB" sz="2000" dirty="0"/>
          </a:p>
          <a:p>
            <a:pPr marL="457200" lvl="1" indent="0">
              <a:buNone/>
            </a:pPr>
            <a:endParaRPr lang="en-GB" sz="2000" dirty="0"/>
          </a:p>
          <a:p>
            <a:endParaRPr lang="en-GB" sz="2000" dirty="0"/>
          </a:p>
          <a:p>
            <a:endParaRPr lang="en-GB" sz="2000" dirty="0"/>
          </a:p>
        </p:txBody>
      </p:sp>
    </p:spTree>
    <p:extLst>
      <p:ext uri="{BB962C8B-B14F-4D97-AF65-F5344CB8AC3E}">
        <p14:creationId xmlns:p14="http://schemas.microsoft.com/office/powerpoint/2010/main" val="3643845298"/>
      </p:ext>
    </p:extLst>
  </p:cSld>
  <p:clrMapOvr>
    <a:masterClrMapping/>
  </p:clrMapOvr>
</p:sld>
</file>

<file path=ppt/theme/theme1.xml><?xml version="1.0" encoding="utf-8"?>
<a:theme xmlns:a="http://schemas.openxmlformats.org/drawingml/2006/main" name="Theme4-3">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4-3" id="{CFA49591-924B-904D-8570-440A8667E618}" vid="{74F259CC-D845-C348-8F69-FAB01AA580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Theme4-3</Template>
  <TotalTime>396</TotalTime>
  <Words>1713</Words>
  <Application>Microsoft Macintosh PowerPoint</Application>
  <PresentationFormat>On-screen Show (4:3)</PresentationFormat>
  <Paragraphs>141</Paragraphs>
  <Slides>13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Arial</vt:lpstr>
      <vt:lpstr>Calibri</vt:lpstr>
      <vt:lpstr>Calibri Light</vt:lpstr>
      <vt:lpstr>Times New Roman</vt:lpstr>
      <vt:lpstr>Theme4-3</vt:lpstr>
      <vt:lpstr>Exploiting the outcomes of recent research in metrology for the benefit of the IMS  </vt:lpstr>
      <vt:lpstr>Recent metrology community developments</vt:lpstr>
      <vt:lpstr>What are the relevant outputs</vt:lpstr>
      <vt:lpstr>Measurement traceability – for the first time</vt:lpstr>
      <vt:lpstr>Fulfilment of existing procedures for traceability</vt:lpstr>
      <vt:lpstr>Outline of the PTS protocol for measurement traceability</vt:lpstr>
      <vt:lpstr>Implementation</vt:lpstr>
      <vt:lpstr>Impact on on-site calibration </vt:lpstr>
      <vt:lpstr>Quality Control Metrics</vt:lpstr>
      <vt:lpstr>Utilising measurement uncertainty (1)</vt:lpstr>
      <vt:lpstr>Utilising measurement uncertainty (2)</vt:lpstr>
      <vt:lpstr>Items for future development</vt:lpstr>
      <vt:lpstr>Items for future development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Richard Barham</dc:creator>
  <cp:lastModifiedBy>Richard Barham</cp:lastModifiedBy>
  <cp:revision>12</cp:revision>
  <dcterms:created xsi:type="dcterms:W3CDTF">2024-10-25T15:07:27Z</dcterms:created>
  <dcterms:modified xsi:type="dcterms:W3CDTF">2024-11-01T16:05:32Z</dcterms:modified>
</cp:coreProperties>
</file>