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6" r:id="rId2"/>
    <p:sldId id="257" r:id="rId3"/>
    <p:sldId id="268" r:id="rId4"/>
    <p:sldId id="306" r:id="rId5"/>
    <p:sldId id="267" r:id="rId6"/>
    <p:sldId id="304" r:id="rId7"/>
    <p:sldId id="307" r:id="rId8"/>
    <p:sldId id="308" r:id="rId9"/>
    <p:sldId id="314" r:id="rId10"/>
    <p:sldId id="309" r:id="rId11"/>
    <p:sldId id="310" r:id="rId12"/>
    <p:sldId id="311" r:id="rId13"/>
    <p:sldId id="313" r:id="rId14"/>
    <p:sldId id="31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p:restoredTop sz="94632"/>
  </p:normalViewPr>
  <p:slideViewPr>
    <p:cSldViewPr snapToGrid="0">
      <p:cViewPr varScale="1">
        <p:scale>
          <a:sx n="102" d="100"/>
          <a:sy n="102" d="100"/>
        </p:scale>
        <p:origin x="18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BE447-2AE2-5C4E-9980-59B6199794B5}" type="datetimeFigureOut">
              <a:rPr lang="en-GB" smtClean="0"/>
              <a:t>01/11/2024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0D6CB-602C-924F-BF85-A7946F46424F}" type="slidenum">
              <a:rPr lang="en-GB" smtClean="0"/>
              <a:t>‹#›</a:t>
            </a:fld>
            <a:endParaRPr lang="en-GB"/>
          </a:p>
        </p:txBody>
      </p:sp>
    </p:spTree>
    <p:extLst>
      <p:ext uri="{BB962C8B-B14F-4D97-AF65-F5344CB8AC3E}">
        <p14:creationId xmlns:p14="http://schemas.microsoft.com/office/powerpoint/2010/main" val="339635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seek an answer, lets see what the necessary efforts look like</a:t>
            </a:r>
          </a:p>
          <a:p>
            <a:r>
              <a:rPr lang="en-GB" dirty="0"/>
              <a:t>This was shown in an earlier presentation – the process of establishing traceability and link to primary standards </a:t>
            </a:r>
          </a:p>
          <a:p>
            <a:endParaRPr lang="en-GB" dirty="0"/>
          </a:p>
        </p:txBody>
      </p:sp>
      <p:sp>
        <p:nvSpPr>
          <p:cNvPr id="4" name="Slide Number Placeholder 3"/>
          <p:cNvSpPr>
            <a:spLocks noGrp="1"/>
          </p:cNvSpPr>
          <p:nvPr>
            <p:ph type="sldNum" sz="quarter" idx="5"/>
          </p:nvPr>
        </p:nvSpPr>
        <p:spPr/>
        <p:txBody>
          <a:bodyPr/>
          <a:lstStyle/>
          <a:p>
            <a:fld id="{A0E0D6CB-602C-924F-BF85-A7946F46424F}" type="slidenum">
              <a:rPr lang="en-GB" smtClean="0"/>
              <a:t>2</a:t>
            </a:fld>
            <a:endParaRPr lang="en-GB"/>
          </a:p>
        </p:txBody>
      </p:sp>
    </p:spTree>
    <p:extLst>
      <p:ext uri="{BB962C8B-B14F-4D97-AF65-F5344CB8AC3E}">
        <p14:creationId xmlns:p14="http://schemas.microsoft.com/office/powerpoint/2010/main" val="359249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C0BB83C-CA8D-F94C-89C3-F275D530333A}"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254201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0BB83C-CA8D-F94C-89C3-F275D530333A}"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87063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0BB83C-CA8D-F94C-89C3-F275D530333A}"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400170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BC0BB83C-CA8D-F94C-89C3-F275D530333A}"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61703-0B79-B94A-8CBA-D2167536D80D}" type="slidenum">
              <a:rPr lang="en-GB" smtClean="0"/>
              <a:t>‹#›</a:t>
            </a:fld>
            <a:endParaRPr lang="en-GB"/>
          </a:p>
        </p:txBody>
      </p:sp>
      <p:sp>
        <p:nvSpPr>
          <p:cNvPr id="7" name="Rectangle 6">
            <a:extLst>
              <a:ext uri="{FF2B5EF4-FFF2-40B4-BE49-F238E27FC236}">
                <a16:creationId xmlns:a16="http://schemas.microsoft.com/office/drawing/2014/main" id="{B841252C-08E7-F008-5C3A-B35B2CE6DE69}"/>
              </a:ext>
            </a:extLst>
          </p:cNvPr>
          <p:cNvSpPr/>
          <p:nvPr userDrawn="1"/>
        </p:nvSpPr>
        <p:spPr>
          <a:xfrm>
            <a:off x="0" y="0"/>
            <a:ext cx="9144000" cy="503562"/>
          </a:xfrm>
          <a:prstGeom prst="rect">
            <a:avLst/>
          </a:prstGeom>
          <a:solidFill>
            <a:srgbClr val="658F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Infrasound Technology Workshop 2024</a:t>
            </a:r>
          </a:p>
        </p:txBody>
      </p:sp>
    </p:spTree>
    <p:extLst>
      <p:ext uri="{BB962C8B-B14F-4D97-AF65-F5344CB8AC3E}">
        <p14:creationId xmlns:p14="http://schemas.microsoft.com/office/powerpoint/2010/main" val="51818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C0BB83C-CA8D-F94C-89C3-F275D530333A}" type="datetimeFigureOut">
              <a:rPr lang="en-GB" smtClean="0"/>
              <a:t>01/11/2024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123703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C0BB83C-CA8D-F94C-89C3-F275D530333A}"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188799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C0BB83C-CA8D-F94C-89C3-F275D530333A}" type="datetimeFigureOut">
              <a:rPr lang="en-GB" smtClean="0"/>
              <a:t>01/11/2024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413110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C0BB83C-CA8D-F94C-89C3-F275D530333A}" type="datetimeFigureOut">
              <a:rPr lang="en-GB" smtClean="0"/>
              <a:t>01/11/2024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61913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BB83C-CA8D-F94C-89C3-F275D530333A}" type="datetimeFigureOut">
              <a:rPr lang="en-GB" smtClean="0"/>
              <a:t>01/11/2024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413950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C0BB83C-CA8D-F94C-89C3-F275D530333A}"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78496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C0BB83C-CA8D-F94C-89C3-F275D530333A}" type="datetimeFigureOut">
              <a:rPr lang="en-GB" smtClean="0"/>
              <a:t>01/11/2024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561703-0B79-B94A-8CBA-D2167536D80D}" type="slidenum">
              <a:rPr lang="en-GB" smtClean="0"/>
              <a:t>‹#›</a:t>
            </a:fld>
            <a:endParaRPr lang="en-GB"/>
          </a:p>
        </p:txBody>
      </p:sp>
    </p:spTree>
    <p:extLst>
      <p:ext uri="{BB962C8B-B14F-4D97-AF65-F5344CB8AC3E}">
        <p14:creationId xmlns:p14="http://schemas.microsoft.com/office/powerpoint/2010/main" val="342337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BB83C-CA8D-F94C-89C3-F275D530333A}" type="datetimeFigureOut">
              <a:rPr lang="en-GB" smtClean="0"/>
              <a:t>01/11/2024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61703-0B79-B94A-8CBA-D2167536D80D}" type="slidenum">
              <a:rPr lang="en-GB" smtClean="0"/>
              <a:t>‹#›</a:t>
            </a:fld>
            <a:endParaRPr lang="en-GB"/>
          </a:p>
        </p:txBody>
      </p:sp>
    </p:spTree>
    <p:extLst>
      <p:ext uri="{BB962C8B-B14F-4D97-AF65-F5344CB8AC3E}">
        <p14:creationId xmlns:p14="http://schemas.microsoft.com/office/powerpoint/2010/main" val="29230797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179A-7567-4C71-194B-790343C66C85}"/>
              </a:ext>
            </a:extLst>
          </p:cNvPr>
          <p:cNvSpPr>
            <a:spLocks noGrp="1"/>
          </p:cNvSpPr>
          <p:nvPr>
            <p:ph type="ctrTitle"/>
          </p:nvPr>
        </p:nvSpPr>
        <p:spPr/>
        <p:txBody>
          <a:bodyPr>
            <a:normAutofit/>
          </a:bodyPr>
          <a:lstStyle/>
          <a:p>
            <a:r>
              <a:rPr lang="en-GB" sz="3200" kern="100" dirty="0">
                <a:effectLst/>
                <a:latin typeface="Aptos" panose="020B0004020202020204" pitchFamily="34" charset="0"/>
                <a:ea typeface="Aptos" panose="020B0004020202020204" pitchFamily="34" charset="0"/>
                <a:cs typeface="Times New Roman" panose="02020603050405020304" pitchFamily="18" charset="0"/>
              </a:rPr>
              <a:t>Is calibration really worth the effort?</a:t>
            </a:r>
            <a:br>
              <a:rPr lang="en-GB" sz="3200" kern="100" dirty="0">
                <a:effectLst/>
                <a:latin typeface="Aptos" panose="020B0004020202020204" pitchFamily="34" charset="0"/>
                <a:ea typeface="Aptos" panose="020B0004020202020204" pitchFamily="34" charset="0"/>
                <a:cs typeface="Times New Roman" panose="02020603050405020304" pitchFamily="18" charset="0"/>
              </a:rPr>
            </a:br>
            <a:r>
              <a:rPr lang="en-GB" sz="3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8800" dirty="0"/>
          </a:p>
        </p:txBody>
      </p:sp>
      <p:sp>
        <p:nvSpPr>
          <p:cNvPr id="3" name="Subtitle 2">
            <a:extLst>
              <a:ext uri="{FF2B5EF4-FFF2-40B4-BE49-F238E27FC236}">
                <a16:creationId xmlns:a16="http://schemas.microsoft.com/office/drawing/2014/main" id="{3C08BBB9-CA0E-958F-9E30-3AFD1A898BA5}"/>
              </a:ext>
            </a:extLst>
          </p:cNvPr>
          <p:cNvSpPr>
            <a:spLocks noGrp="1"/>
          </p:cNvSpPr>
          <p:nvPr>
            <p:ph type="subTitle" idx="1"/>
          </p:nvPr>
        </p:nvSpPr>
        <p:spPr>
          <a:xfrm>
            <a:off x="1143000" y="3602038"/>
            <a:ext cx="6858000" cy="2694590"/>
          </a:xfrm>
        </p:spPr>
        <p:txBody>
          <a:bodyPr>
            <a:noAutofit/>
          </a:bodyPr>
          <a:lstStyle/>
          <a:p>
            <a:r>
              <a:rPr lang="en-GB" sz="2000" dirty="0"/>
              <a:t>Dr Richard Barham (Acoustic Sensor Networks)</a:t>
            </a:r>
          </a:p>
        </p:txBody>
      </p:sp>
      <p:sp>
        <p:nvSpPr>
          <p:cNvPr id="4" name="Rectangle 3">
            <a:extLst>
              <a:ext uri="{FF2B5EF4-FFF2-40B4-BE49-F238E27FC236}">
                <a16:creationId xmlns:a16="http://schemas.microsoft.com/office/drawing/2014/main" id="{6C0EDF6A-6747-C70E-7F39-A3917AFEF2A7}"/>
              </a:ext>
            </a:extLst>
          </p:cNvPr>
          <p:cNvSpPr/>
          <p:nvPr/>
        </p:nvSpPr>
        <p:spPr>
          <a:xfrm>
            <a:off x="0" y="0"/>
            <a:ext cx="9144000" cy="1729648"/>
          </a:xfrm>
          <a:prstGeom prst="rect">
            <a:avLst/>
          </a:prstGeom>
          <a:solidFill>
            <a:srgbClr val="658F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Infrasound Technology Workshop 2024</a:t>
            </a:r>
          </a:p>
          <a:p>
            <a:pPr algn="ctr"/>
            <a:r>
              <a:rPr lang="en-GB" dirty="0"/>
              <a:t>Vienna International Centre 4-8 November 2024</a:t>
            </a:r>
          </a:p>
        </p:txBody>
      </p:sp>
      <p:pic>
        <p:nvPicPr>
          <p:cNvPr id="5" name="Picture 2" descr="CTBTO (@CTBTO) / X">
            <a:extLst>
              <a:ext uri="{FF2B5EF4-FFF2-40B4-BE49-F238E27FC236}">
                <a16:creationId xmlns:a16="http://schemas.microsoft.com/office/drawing/2014/main" id="{840FACCD-CC3D-7146-D867-F94D5233D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9648" cy="1729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42153E-ED58-A731-B4D5-4BBD73981EF7}"/>
              </a:ext>
            </a:extLst>
          </p:cNvPr>
          <p:cNvPicPr>
            <a:picLocks noChangeAspect="1"/>
          </p:cNvPicPr>
          <p:nvPr/>
        </p:nvPicPr>
        <p:blipFill rotWithShape="1">
          <a:blip r:embed="rId3"/>
          <a:srcRect t="26204" r="6047" b="22727"/>
          <a:stretch/>
        </p:blipFill>
        <p:spPr>
          <a:xfrm>
            <a:off x="3776465" y="4417101"/>
            <a:ext cx="1904835" cy="1064464"/>
          </a:xfrm>
          <a:prstGeom prst="rect">
            <a:avLst/>
          </a:prstGeom>
        </p:spPr>
      </p:pic>
    </p:spTree>
    <p:extLst>
      <p:ext uri="{BB962C8B-B14F-4D97-AF65-F5344CB8AC3E}">
        <p14:creationId xmlns:p14="http://schemas.microsoft.com/office/powerpoint/2010/main" val="734819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8E732-B302-FCDF-E76C-AE9F3ED2577D}"/>
              </a:ext>
            </a:extLst>
          </p:cNvPr>
          <p:cNvSpPr>
            <a:spLocks noGrp="1"/>
          </p:cNvSpPr>
          <p:nvPr>
            <p:ph type="title"/>
          </p:nvPr>
        </p:nvSpPr>
        <p:spPr/>
        <p:txBody>
          <a:bodyPr/>
          <a:lstStyle/>
          <a:p>
            <a:r>
              <a:rPr lang="en-GB" dirty="0"/>
              <a:t>Impartiality</a:t>
            </a:r>
          </a:p>
        </p:txBody>
      </p:sp>
      <p:sp>
        <p:nvSpPr>
          <p:cNvPr id="3" name="Content Placeholder 2">
            <a:extLst>
              <a:ext uri="{FF2B5EF4-FFF2-40B4-BE49-F238E27FC236}">
                <a16:creationId xmlns:a16="http://schemas.microsoft.com/office/drawing/2014/main" id="{B1C2D847-C97A-79D0-DBA0-43BAF1A6349F}"/>
              </a:ext>
            </a:extLst>
          </p:cNvPr>
          <p:cNvSpPr>
            <a:spLocks noGrp="1"/>
          </p:cNvSpPr>
          <p:nvPr>
            <p:ph idx="1"/>
          </p:nvPr>
        </p:nvSpPr>
        <p:spPr/>
        <p:txBody>
          <a:bodyPr/>
          <a:lstStyle/>
          <a:p>
            <a:pPr marL="0" indent="0">
              <a:buNone/>
            </a:pPr>
            <a:r>
              <a:rPr lang="en-GB" dirty="0"/>
              <a:t>The global equivalence of measurement standards and therefore any data collected by a calibrated measurement system that can be traced to these standards means that:</a:t>
            </a:r>
          </a:p>
          <a:p>
            <a:r>
              <a:rPr lang="en-GB" dirty="0"/>
              <a:t>The data relates purely to a physical phenomenon </a:t>
            </a:r>
          </a:p>
          <a:p>
            <a:r>
              <a:rPr lang="en-GB" dirty="0"/>
              <a:t>International equivalence of calibration services consistent with the SI is guaranteed through the work of BIPM and its Mutual Recognition Arrangement - </a:t>
            </a:r>
            <a:r>
              <a:rPr lang="en-GB" sz="2000" dirty="0">
                <a:solidFill>
                  <a:prstClr val="black"/>
                </a:solidFill>
              </a:rPr>
              <a:t>the framework through which National Metrology Institutes demonstrate the international equivalence of their measurement standards and the calibration and measurement certificates they issue.</a:t>
            </a:r>
            <a:endParaRPr lang="en-GB" dirty="0"/>
          </a:p>
          <a:p>
            <a:r>
              <a:rPr lang="en-GB" dirty="0"/>
              <a:t>Therefore, measurement data can contain no national biases or differences in interpretation in the meaning of the data</a:t>
            </a:r>
          </a:p>
          <a:p>
            <a:endParaRPr lang="en-GB" dirty="0"/>
          </a:p>
        </p:txBody>
      </p:sp>
    </p:spTree>
    <p:extLst>
      <p:ext uri="{BB962C8B-B14F-4D97-AF65-F5344CB8AC3E}">
        <p14:creationId xmlns:p14="http://schemas.microsoft.com/office/powerpoint/2010/main" val="8705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E82A-08D8-9C22-2BD8-3DCA52661478}"/>
              </a:ext>
            </a:extLst>
          </p:cNvPr>
          <p:cNvSpPr>
            <a:spLocks noGrp="1"/>
          </p:cNvSpPr>
          <p:nvPr>
            <p:ph type="title"/>
          </p:nvPr>
        </p:nvSpPr>
        <p:spPr/>
        <p:txBody>
          <a:bodyPr/>
          <a:lstStyle/>
          <a:p>
            <a:r>
              <a:rPr lang="en-GB" dirty="0"/>
              <a:t>Reliability</a:t>
            </a:r>
          </a:p>
        </p:txBody>
      </p:sp>
      <p:sp>
        <p:nvSpPr>
          <p:cNvPr id="3" name="Content Placeholder 2">
            <a:extLst>
              <a:ext uri="{FF2B5EF4-FFF2-40B4-BE49-F238E27FC236}">
                <a16:creationId xmlns:a16="http://schemas.microsoft.com/office/drawing/2014/main" id="{DB78A5DA-5CCF-DE6D-88D4-742799EF2539}"/>
              </a:ext>
            </a:extLst>
          </p:cNvPr>
          <p:cNvSpPr>
            <a:spLocks noGrp="1"/>
          </p:cNvSpPr>
          <p:nvPr>
            <p:ph idx="1"/>
          </p:nvPr>
        </p:nvSpPr>
        <p:spPr/>
        <p:txBody>
          <a:bodyPr/>
          <a:lstStyle/>
          <a:p>
            <a:r>
              <a:rPr lang="en-GB" dirty="0"/>
              <a:t>The combination of traceability and a quantified measurement uncertainty means that data has a prescribed level of confidence. </a:t>
            </a:r>
          </a:p>
          <a:p>
            <a:r>
              <a:rPr lang="en-GB" dirty="0"/>
              <a:t>That knowledge determines whether or not the data is fit-for-purpose in the intended use, without need for further assumptions or speculation, or any remaining doubt about the reliability of the data.</a:t>
            </a:r>
          </a:p>
          <a:p>
            <a:endParaRPr lang="en-GB" dirty="0"/>
          </a:p>
        </p:txBody>
      </p:sp>
    </p:spTree>
    <p:extLst>
      <p:ext uri="{BB962C8B-B14F-4D97-AF65-F5344CB8AC3E}">
        <p14:creationId xmlns:p14="http://schemas.microsoft.com/office/powerpoint/2010/main" val="163130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061F-B832-2986-20D6-0DEFD3E1547C}"/>
              </a:ext>
            </a:extLst>
          </p:cNvPr>
          <p:cNvSpPr>
            <a:spLocks noGrp="1"/>
          </p:cNvSpPr>
          <p:nvPr>
            <p:ph type="title"/>
          </p:nvPr>
        </p:nvSpPr>
        <p:spPr/>
        <p:txBody>
          <a:bodyPr/>
          <a:lstStyle/>
          <a:p>
            <a:r>
              <a:rPr lang="en-GB" dirty="0"/>
              <a:t>Measurement uncertainty </a:t>
            </a:r>
          </a:p>
        </p:txBody>
      </p:sp>
      <p:sp>
        <p:nvSpPr>
          <p:cNvPr id="3" name="Content Placeholder 2">
            <a:extLst>
              <a:ext uri="{FF2B5EF4-FFF2-40B4-BE49-F238E27FC236}">
                <a16:creationId xmlns:a16="http://schemas.microsoft.com/office/drawing/2014/main" id="{15129143-8C56-6259-B797-4B6D66BB88F2}"/>
              </a:ext>
            </a:extLst>
          </p:cNvPr>
          <p:cNvSpPr>
            <a:spLocks noGrp="1"/>
          </p:cNvSpPr>
          <p:nvPr>
            <p:ph idx="1"/>
          </p:nvPr>
        </p:nvSpPr>
        <p:spPr>
          <a:xfrm>
            <a:off x="628650" y="1662866"/>
            <a:ext cx="7886700" cy="4830008"/>
          </a:xfrm>
        </p:spPr>
        <p:txBody>
          <a:bodyPr>
            <a:normAutofit lnSpcReduction="10000"/>
          </a:bodyPr>
          <a:lstStyle/>
          <a:p>
            <a:pPr marL="0" indent="0">
              <a:buNone/>
            </a:pPr>
            <a:r>
              <a:rPr lang="en-GB" sz="2000" dirty="0"/>
              <a:t>A typical statement of a calibration might be:</a:t>
            </a:r>
          </a:p>
          <a:p>
            <a:pPr marL="0" indent="0">
              <a:buNone/>
            </a:pPr>
            <a:r>
              <a:rPr lang="en-GB" sz="2000" dirty="0"/>
              <a:t>The measured sensitivity of the infrasound sensitivity is </a:t>
            </a:r>
            <a:r>
              <a:rPr lang="en-GB" sz="2000" b="1" i="1" dirty="0"/>
              <a:t>X</a:t>
            </a:r>
            <a:r>
              <a:rPr lang="en-GB" sz="2000" b="1" dirty="0"/>
              <a:t> ± </a:t>
            </a:r>
            <a:r>
              <a:rPr lang="en-GB" sz="2000" b="1" i="1" dirty="0"/>
              <a:t>U</a:t>
            </a:r>
            <a:r>
              <a:rPr lang="en-GB" sz="2000" b="1" dirty="0"/>
              <a:t> dB</a:t>
            </a:r>
            <a:r>
              <a:rPr lang="en-GB" sz="2000" dirty="0"/>
              <a:t>. The </a:t>
            </a:r>
            <a:r>
              <a:rPr lang="en-GB" sz="2000" b="1" dirty="0"/>
              <a:t>measurement uncertainty </a:t>
            </a:r>
            <a:r>
              <a:rPr lang="en-GB" sz="2000" b="1" i="1" dirty="0"/>
              <a:t>U</a:t>
            </a:r>
            <a:r>
              <a:rPr lang="en-GB" sz="2000" b="1" dirty="0"/>
              <a:t> </a:t>
            </a:r>
            <a:r>
              <a:rPr lang="en-GB" sz="2000" dirty="0">
                <a:solidFill>
                  <a:srgbClr val="000000"/>
                </a:solidFill>
                <a:effectLst/>
                <a:ea typeface="Times New Roman" panose="02020603050405020304" pitchFamily="18" charset="0"/>
              </a:rPr>
              <a:t>is based on a standard uncertainty multiplied by a coverage factor </a:t>
            </a:r>
            <a:r>
              <a:rPr lang="en-GB" sz="2000" i="1" dirty="0">
                <a:solidFill>
                  <a:srgbClr val="000000"/>
                </a:solidFill>
                <a:effectLst/>
                <a:ea typeface="Times New Roman" panose="02020603050405020304" pitchFamily="18" charset="0"/>
              </a:rPr>
              <a:t>k</a:t>
            </a:r>
            <a:r>
              <a:rPr lang="en-GB" sz="2000" dirty="0">
                <a:solidFill>
                  <a:srgbClr val="000000"/>
                </a:solidFill>
                <a:effectLst/>
                <a:ea typeface="Times New Roman" panose="02020603050405020304" pitchFamily="18" charset="0"/>
              </a:rPr>
              <a:t> = 2, providing a </a:t>
            </a:r>
            <a:r>
              <a:rPr lang="en-GB" sz="2000" b="1" dirty="0">
                <a:solidFill>
                  <a:srgbClr val="000000"/>
                </a:solidFill>
                <a:effectLst/>
                <a:ea typeface="Times New Roman" panose="02020603050405020304" pitchFamily="18" charset="0"/>
              </a:rPr>
              <a:t>level of confidence </a:t>
            </a:r>
            <a:r>
              <a:rPr lang="en-GB" sz="2000" dirty="0">
                <a:solidFill>
                  <a:srgbClr val="000000"/>
                </a:solidFill>
                <a:effectLst/>
                <a:ea typeface="Times New Roman" panose="02020603050405020304" pitchFamily="18" charset="0"/>
              </a:rPr>
              <a:t>of approximately 95%. </a:t>
            </a:r>
            <a:r>
              <a:rPr lang="en-GB" sz="2000" dirty="0"/>
              <a:t> </a:t>
            </a:r>
          </a:p>
          <a:p>
            <a:pPr marL="0" indent="0">
              <a:buNone/>
            </a:pPr>
            <a:endParaRPr lang="en-GB" sz="2000" dirty="0"/>
          </a:p>
          <a:p>
            <a:r>
              <a:rPr lang="en-GB" sz="2000" dirty="0"/>
              <a:t>The estimation of measurement uncertainty is an essential element of calibration </a:t>
            </a:r>
          </a:p>
          <a:p>
            <a:r>
              <a:rPr lang="en-GB" sz="2000" dirty="0"/>
              <a:t>It provides a statement of the confidence that can be placed in the calibration result</a:t>
            </a:r>
          </a:p>
          <a:p>
            <a:r>
              <a:rPr lang="en-GB" sz="2000" dirty="0"/>
              <a:t>The level of confidence in any information derived from the data is then a function of the measurement uncertainty, and can itself be estimated with reliability. </a:t>
            </a:r>
          </a:p>
          <a:p>
            <a:r>
              <a:rPr lang="en-GB" dirty="0"/>
              <a:t>Together, the </a:t>
            </a:r>
            <a:r>
              <a:rPr lang="en-GB" i="1" dirty="0"/>
              <a:t>data</a:t>
            </a:r>
            <a:r>
              <a:rPr lang="en-GB" dirty="0"/>
              <a:t> + </a:t>
            </a:r>
            <a:r>
              <a:rPr lang="en-GB" i="1" dirty="0"/>
              <a:t>traceable calibration</a:t>
            </a:r>
            <a:r>
              <a:rPr lang="en-GB" dirty="0"/>
              <a:t> + the </a:t>
            </a:r>
            <a:r>
              <a:rPr lang="en-GB" i="1" dirty="0"/>
              <a:t>associated measurement uncertainty </a:t>
            </a:r>
            <a:r>
              <a:rPr lang="en-GB" dirty="0"/>
              <a:t>represent a complete account of the measurement and  lead to the benefits being discussed</a:t>
            </a:r>
            <a:endParaRPr lang="en-GB" sz="2000" dirty="0"/>
          </a:p>
        </p:txBody>
      </p:sp>
    </p:spTree>
    <p:extLst>
      <p:ext uri="{BB962C8B-B14F-4D97-AF65-F5344CB8AC3E}">
        <p14:creationId xmlns:p14="http://schemas.microsoft.com/office/powerpoint/2010/main" val="104658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3D3F-BE0D-B8D1-A430-87770ADC6AE6}"/>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00DE3D8C-E673-A892-7061-E79B2905B43A}"/>
              </a:ext>
            </a:extLst>
          </p:cNvPr>
          <p:cNvSpPr>
            <a:spLocks noGrp="1"/>
          </p:cNvSpPr>
          <p:nvPr>
            <p:ph idx="1"/>
          </p:nvPr>
        </p:nvSpPr>
        <p:spPr>
          <a:xfrm>
            <a:off x="628650" y="1524999"/>
            <a:ext cx="7886700" cy="4967875"/>
          </a:xfrm>
        </p:spPr>
        <p:txBody>
          <a:bodyPr>
            <a:normAutofit lnSpcReduction="10000"/>
          </a:bodyPr>
          <a:lstStyle/>
          <a:p>
            <a:r>
              <a:rPr lang="en-GB" sz="2000" dirty="0"/>
              <a:t>Calibration that leads to measurement traceability intrinsically bring data with the SI</a:t>
            </a:r>
          </a:p>
          <a:p>
            <a:r>
              <a:rPr lang="en-GB" sz="2000" dirty="0"/>
              <a:t>While calibration may not necessarily increase accuracy significantly, consistency with the SI confers</a:t>
            </a:r>
          </a:p>
          <a:p>
            <a:r>
              <a:rPr lang="en-GB" sz="2000" dirty="0"/>
              <a:t>Transparency, Impartiality and Trustworthiness and similar associated traits that can address any question of the integrity of the the data</a:t>
            </a:r>
          </a:p>
          <a:p>
            <a:r>
              <a:rPr lang="en-GB" sz="2000" dirty="0"/>
              <a:t>Calibration provides know level of confidence in the data which transfer to the information and decisions derived from the data</a:t>
            </a:r>
          </a:p>
          <a:p>
            <a:r>
              <a:rPr lang="en-GB" dirty="0"/>
              <a:t>As the development of the IMS Network transforms from establishment to sustainment, issues such as calibration and data quality come to the fore, ensuring that IMS data represents reality and can be relied on without question.</a:t>
            </a:r>
            <a:endParaRPr lang="en-GB" sz="2000" dirty="0"/>
          </a:p>
          <a:p>
            <a:pPr marL="0" indent="0">
              <a:buNone/>
            </a:pPr>
            <a:r>
              <a:rPr lang="en-GB" sz="2000" dirty="0"/>
              <a:t>These points represent the real value of calibration so I hope the answer to the question posed in my title is clear,</a:t>
            </a:r>
          </a:p>
          <a:p>
            <a:pPr marL="0" indent="0">
              <a:buNone/>
            </a:pPr>
            <a:endParaRPr lang="en-GB" sz="2000" dirty="0"/>
          </a:p>
          <a:p>
            <a:pPr marL="0" indent="0">
              <a:buNone/>
            </a:pPr>
            <a:r>
              <a:rPr lang="en-GB" sz="2000" dirty="0"/>
              <a:t>But for the avoidance of doubt…</a:t>
            </a:r>
          </a:p>
        </p:txBody>
      </p:sp>
    </p:spTree>
    <p:extLst>
      <p:ext uri="{BB962C8B-B14F-4D97-AF65-F5344CB8AC3E}">
        <p14:creationId xmlns:p14="http://schemas.microsoft.com/office/powerpoint/2010/main" val="237660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7C67B-ACFC-53CF-D229-4461FCDC8DE2}"/>
              </a:ext>
            </a:extLst>
          </p:cNvPr>
          <p:cNvSpPr>
            <a:spLocks noGrp="1"/>
          </p:cNvSpPr>
          <p:nvPr>
            <p:ph idx="1"/>
          </p:nvPr>
        </p:nvSpPr>
        <p:spPr>
          <a:xfrm>
            <a:off x="628650" y="1362916"/>
            <a:ext cx="7886700" cy="4351338"/>
          </a:xfrm>
        </p:spPr>
        <p:txBody>
          <a:bodyPr>
            <a:normAutofit lnSpcReduction="10000"/>
          </a:bodyPr>
          <a:lstStyle/>
          <a:p>
            <a:pPr marL="0" indent="0" algn="ctr">
              <a:buNone/>
            </a:pPr>
            <a:r>
              <a:rPr lang="en-GB" i="1" kern="100" dirty="0">
                <a:effectLst/>
                <a:latin typeface="Aptos" panose="020B0004020202020204" pitchFamily="34" charset="0"/>
                <a:ea typeface="Aptos" panose="020B0004020202020204" pitchFamily="34" charset="0"/>
                <a:cs typeface="Times New Roman" panose="02020603050405020304" pitchFamily="18" charset="0"/>
              </a:rPr>
              <a:t>Is calibration really worth the effort?</a:t>
            </a:r>
            <a:endParaRPr lang="en-GB" i="1" dirty="0"/>
          </a:p>
          <a:p>
            <a:pPr marL="0" indent="0" algn="ctr">
              <a:buNone/>
            </a:pPr>
            <a:endParaRPr lang="en-GB" dirty="0"/>
          </a:p>
          <a:p>
            <a:pPr marL="0" indent="0" algn="ctr">
              <a:buNone/>
            </a:pPr>
            <a:endParaRPr lang="en-GB" dirty="0"/>
          </a:p>
          <a:p>
            <a:pPr marL="0" indent="0" algn="ctr">
              <a:buNone/>
            </a:pPr>
            <a:r>
              <a:rPr lang="en-GB" sz="4000" dirty="0"/>
              <a:t>YES</a:t>
            </a:r>
            <a:endParaRPr lang="en-GB" sz="2800" dirty="0"/>
          </a:p>
          <a:p>
            <a:pPr marL="0" indent="0" algn="ctr">
              <a:buNone/>
            </a:pPr>
            <a:r>
              <a:rPr lang="en-GB" sz="2800" dirty="0"/>
              <a:t>traceable calibration is not only worth the effort, </a:t>
            </a:r>
          </a:p>
          <a:p>
            <a:pPr marL="0" indent="0" algn="ctr">
              <a:buNone/>
            </a:pPr>
            <a:r>
              <a:rPr lang="en-GB" sz="2800" dirty="0"/>
              <a:t>it is indispensable. </a:t>
            </a:r>
          </a:p>
          <a:p>
            <a:pPr marL="0" indent="0">
              <a:buNone/>
            </a:pPr>
            <a:endParaRPr lang="en-GB" dirty="0"/>
          </a:p>
          <a:p>
            <a:pPr marL="0" indent="0">
              <a:buNone/>
            </a:pPr>
            <a:endParaRPr lang="en-GB" dirty="0"/>
          </a:p>
          <a:p>
            <a:pPr marL="0" indent="0">
              <a:buNone/>
            </a:pPr>
            <a:endParaRPr lang="en-GB" dirty="0"/>
          </a:p>
          <a:p>
            <a:pPr marL="0" indent="0" algn="ctr">
              <a:buNone/>
            </a:pPr>
            <a:r>
              <a:rPr lang="en-GB" dirty="0"/>
              <a:t>+++++ Thank you +++++</a:t>
            </a:r>
          </a:p>
        </p:txBody>
      </p:sp>
    </p:spTree>
    <p:extLst>
      <p:ext uri="{BB962C8B-B14F-4D97-AF65-F5344CB8AC3E}">
        <p14:creationId xmlns:p14="http://schemas.microsoft.com/office/powerpoint/2010/main" val="290736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D06E-477A-64B9-890A-5D20A9CD0ADE}"/>
              </a:ext>
            </a:extLst>
          </p:cNvPr>
          <p:cNvSpPr>
            <a:spLocks noGrp="1"/>
          </p:cNvSpPr>
          <p:nvPr>
            <p:ph type="title"/>
          </p:nvPr>
        </p:nvSpPr>
        <p:spPr/>
        <p:txBody>
          <a:bodyPr>
            <a:normAutofit/>
          </a:bodyPr>
          <a:lstStyle/>
          <a:p>
            <a:r>
              <a:rPr lang="en-GB" sz="3200" dirty="0"/>
              <a:t>Brief review of the calibration process</a:t>
            </a:r>
          </a:p>
        </p:txBody>
      </p:sp>
      <p:pic>
        <p:nvPicPr>
          <p:cNvPr id="6" name="Picture 5">
            <a:extLst>
              <a:ext uri="{FF2B5EF4-FFF2-40B4-BE49-F238E27FC236}">
                <a16:creationId xmlns:a16="http://schemas.microsoft.com/office/drawing/2014/main" id="{52F882D1-1541-1708-0803-361CFE3DCA24}"/>
              </a:ext>
            </a:extLst>
          </p:cNvPr>
          <p:cNvPicPr>
            <a:picLocks noChangeAspect="1"/>
          </p:cNvPicPr>
          <p:nvPr/>
        </p:nvPicPr>
        <p:blipFill>
          <a:blip r:embed="rId3"/>
          <a:stretch>
            <a:fillRect/>
          </a:stretch>
        </p:blipFill>
        <p:spPr>
          <a:xfrm>
            <a:off x="742950" y="1690689"/>
            <a:ext cx="7772400" cy="4633203"/>
          </a:xfrm>
          <a:prstGeom prst="rect">
            <a:avLst/>
          </a:prstGeom>
        </p:spPr>
      </p:pic>
    </p:spTree>
    <p:extLst>
      <p:ext uri="{BB962C8B-B14F-4D97-AF65-F5344CB8AC3E}">
        <p14:creationId xmlns:p14="http://schemas.microsoft.com/office/powerpoint/2010/main" val="410758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D06E-477A-64B9-890A-5D20A9CD0ADE}"/>
              </a:ext>
            </a:extLst>
          </p:cNvPr>
          <p:cNvSpPr>
            <a:spLocks noGrp="1"/>
          </p:cNvSpPr>
          <p:nvPr>
            <p:ph type="title"/>
          </p:nvPr>
        </p:nvSpPr>
        <p:spPr/>
        <p:txBody>
          <a:bodyPr>
            <a:normAutofit/>
          </a:bodyPr>
          <a:lstStyle/>
          <a:p>
            <a:r>
              <a:rPr lang="en-GB" sz="3200" dirty="0"/>
              <a:t>Brief review of the calibration process</a:t>
            </a:r>
          </a:p>
        </p:txBody>
      </p:sp>
      <p:pic>
        <p:nvPicPr>
          <p:cNvPr id="3" name="Picture 2">
            <a:extLst>
              <a:ext uri="{FF2B5EF4-FFF2-40B4-BE49-F238E27FC236}">
                <a16:creationId xmlns:a16="http://schemas.microsoft.com/office/drawing/2014/main" id="{4D0F08B5-CD3E-5323-3AE7-B12A8E13C90E}"/>
              </a:ext>
            </a:extLst>
          </p:cNvPr>
          <p:cNvPicPr>
            <a:picLocks noChangeAspect="1"/>
          </p:cNvPicPr>
          <p:nvPr/>
        </p:nvPicPr>
        <p:blipFill>
          <a:blip r:embed="rId2"/>
          <a:stretch>
            <a:fillRect/>
          </a:stretch>
        </p:blipFill>
        <p:spPr>
          <a:xfrm>
            <a:off x="685800" y="1770028"/>
            <a:ext cx="7772400" cy="4639968"/>
          </a:xfrm>
          <a:prstGeom prst="rect">
            <a:avLst/>
          </a:prstGeom>
        </p:spPr>
      </p:pic>
    </p:spTree>
    <p:extLst>
      <p:ext uri="{BB962C8B-B14F-4D97-AF65-F5344CB8AC3E}">
        <p14:creationId xmlns:p14="http://schemas.microsoft.com/office/powerpoint/2010/main" val="109152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2681-1602-6CE2-18D5-43E952EB0B9D}"/>
              </a:ext>
            </a:extLst>
          </p:cNvPr>
          <p:cNvSpPr>
            <a:spLocks noGrp="1"/>
          </p:cNvSpPr>
          <p:nvPr>
            <p:ph type="title"/>
          </p:nvPr>
        </p:nvSpPr>
        <p:spPr/>
        <p:txBody>
          <a:bodyPr>
            <a:normAutofit/>
          </a:bodyPr>
          <a:lstStyle/>
          <a:p>
            <a:r>
              <a:rPr lang="en-GB" sz="3200" dirty="0"/>
              <a:t>Improved accuracy</a:t>
            </a:r>
          </a:p>
        </p:txBody>
      </p:sp>
      <p:sp>
        <p:nvSpPr>
          <p:cNvPr id="3" name="Content Placeholder 2">
            <a:extLst>
              <a:ext uri="{FF2B5EF4-FFF2-40B4-BE49-F238E27FC236}">
                <a16:creationId xmlns:a16="http://schemas.microsoft.com/office/drawing/2014/main" id="{79141139-CBD8-7BE5-B6B9-A76072F004FD}"/>
              </a:ext>
            </a:extLst>
          </p:cNvPr>
          <p:cNvSpPr>
            <a:spLocks noGrp="1"/>
          </p:cNvSpPr>
          <p:nvPr>
            <p:ph idx="1"/>
          </p:nvPr>
        </p:nvSpPr>
        <p:spPr/>
        <p:txBody>
          <a:bodyPr>
            <a:normAutofit/>
          </a:bodyPr>
          <a:lstStyle/>
          <a:p>
            <a:r>
              <a:rPr lang="en-GB" sz="2000" dirty="0"/>
              <a:t>Infrasound sensors may be supplied with a nominal set of performance specifications, with assurances that individual devices are within a given tolerance of the nominal value</a:t>
            </a:r>
          </a:p>
          <a:p>
            <a:r>
              <a:rPr lang="en-GB" sz="2000" dirty="0"/>
              <a:t>Individual values for some key parameters may also be provided. </a:t>
            </a:r>
          </a:p>
          <a:p>
            <a:r>
              <a:rPr lang="en-GB" sz="2000" dirty="0"/>
              <a:t>We will use sensitivity and frequency response for illustration.</a:t>
            </a:r>
          </a:p>
          <a:p>
            <a:r>
              <a:rPr lang="en-GB" sz="2000" dirty="0"/>
              <a:t>Now PTS require the sensitivity and frequency response of an infrasound sensor to be within 5% of the model sensitivity and frequency response for deployment in the IMS</a:t>
            </a:r>
          </a:p>
          <a:p>
            <a:r>
              <a:rPr lang="en-GB" sz="2000" dirty="0"/>
              <a:t>With precise calibration by the best of service providers, this margin may reduce to 3-4%</a:t>
            </a:r>
          </a:p>
          <a:p>
            <a:r>
              <a:rPr lang="en-GB" sz="2000" dirty="0"/>
              <a:t>However, it is difficult to argue that such small improvements are the sole rationale for calibration</a:t>
            </a:r>
          </a:p>
          <a:p>
            <a:endParaRPr lang="en-GB" sz="2000" dirty="0"/>
          </a:p>
        </p:txBody>
      </p:sp>
    </p:spTree>
    <p:extLst>
      <p:ext uri="{BB962C8B-B14F-4D97-AF65-F5344CB8AC3E}">
        <p14:creationId xmlns:p14="http://schemas.microsoft.com/office/powerpoint/2010/main" val="195911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8DB4-287F-20CE-0832-2320D3FD140E}"/>
              </a:ext>
            </a:extLst>
          </p:cNvPr>
          <p:cNvSpPr>
            <a:spLocks noGrp="1"/>
          </p:cNvSpPr>
          <p:nvPr>
            <p:ph type="title"/>
          </p:nvPr>
        </p:nvSpPr>
        <p:spPr/>
        <p:txBody>
          <a:bodyPr/>
          <a:lstStyle/>
          <a:p>
            <a:r>
              <a:rPr lang="en-GB" dirty="0"/>
              <a:t>Other benefits of calibration </a:t>
            </a:r>
          </a:p>
        </p:txBody>
      </p:sp>
      <p:sp>
        <p:nvSpPr>
          <p:cNvPr id="3" name="Content Placeholder 2">
            <a:extLst>
              <a:ext uri="{FF2B5EF4-FFF2-40B4-BE49-F238E27FC236}">
                <a16:creationId xmlns:a16="http://schemas.microsoft.com/office/drawing/2014/main" id="{940BA125-84BA-48AB-6A3C-9278B3940202}"/>
              </a:ext>
            </a:extLst>
          </p:cNvPr>
          <p:cNvSpPr>
            <a:spLocks noGrp="1"/>
          </p:cNvSpPr>
          <p:nvPr>
            <p:ph idx="1"/>
          </p:nvPr>
        </p:nvSpPr>
        <p:spPr/>
        <p:txBody>
          <a:bodyPr>
            <a:normAutofit/>
          </a:bodyPr>
          <a:lstStyle/>
          <a:p>
            <a:pPr marL="0" indent="0">
              <a:buNone/>
            </a:pPr>
            <a:r>
              <a:rPr lang="en-GB" sz="2000" dirty="0"/>
              <a:t>Metrology is the discipline of measurement science, where the two goals of calibration are: </a:t>
            </a:r>
          </a:p>
          <a:p>
            <a:endParaRPr lang="en-GB" sz="2000" dirty="0"/>
          </a:p>
          <a:p>
            <a:r>
              <a:rPr lang="en-GB" sz="2000" dirty="0"/>
              <a:t>Measurement traceability and consistency with the International System of Measurement (SI)</a:t>
            </a:r>
          </a:p>
          <a:p>
            <a:pPr marL="0" indent="0">
              <a:buNone/>
            </a:pPr>
            <a:endParaRPr lang="en-GB" sz="2000" dirty="0"/>
          </a:p>
          <a:p>
            <a:r>
              <a:rPr lang="en-GB" sz="2000" dirty="0"/>
              <a:t>Systematic estimation of measurement uncertainty </a:t>
            </a:r>
          </a:p>
          <a:p>
            <a:endParaRPr lang="en-GB" sz="2000" dirty="0"/>
          </a:p>
        </p:txBody>
      </p:sp>
      <p:pic>
        <p:nvPicPr>
          <p:cNvPr id="4" name="Picture 3">
            <a:extLst>
              <a:ext uri="{FF2B5EF4-FFF2-40B4-BE49-F238E27FC236}">
                <a16:creationId xmlns:a16="http://schemas.microsoft.com/office/drawing/2014/main" id="{F9E0E382-8A13-5B5B-94B3-F75CB01DDCDF}"/>
              </a:ext>
            </a:extLst>
          </p:cNvPr>
          <p:cNvPicPr>
            <a:picLocks noChangeAspect="1"/>
          </p:cNvPicPr>
          <p:nvPr/>
        </p:nvPicPr>
        <p:blipFill>
          <a:blip r:embed="rId2"/>
          <a:stretch>
            <a:fillRect/>
          </a:stretch>
        </p:blipFill>
        <p:spPr>
          <a:xfrm>
            <a:off x="6670861" y="3429000"/>
            <a:ext cx="2353197" cy="2136098"/>
          </a:xfrm>
          <a:prstGeom prst="rect">
            <a:avLst/>
          </a:prstGeom>
        </p:spPr>
      </p:pic>
      <p:pic>
        <p:nvPicPr>
          <p:cNvPr id="5" name="Picture 2" descr="7 Steps to Calculate Measurement Uncertainty - isobudgets">
            <a:extLst>
              <a:ext uri="{FF2B5EF4-FFF2-40B4-BE49-F238E27FC236}">
                <a16:creationId xmlns:a16="http://schemas.microsoft.com/office/drawing/2014/main" id="{D54C3ECF-8880-5B0A-233F-22184F67A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092" y="4769992"/>
            <a:ext cx="3061327" cy="153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4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CE72-CA56-EA7B-1344-274890E9F61C}"/>
              </a:ext>
            </a:extLst>
          </p:cNvPr>
          <p:cNvSpPr>
            <a:spLocks noGrp="1"/>
          </p:cNvSpPr>
          <p:nvPr>
            <p:ph type="title"/>
          </p:nvPr>
        </p:nvSpPr>
        <p:spPr/>
        <p:txBody>
          <a:bodyPr>
            <a:normAutofit/>
          </a:bodyPr>
          <a:lstStyle/>
          <a:p>
            <a:pPr marL="457200" indent="-457200"/>
            <a:r>
              <a:rPr lang="en-GB" dirty="0"/>
              <a:t>Consistency with the SI</a:t>
            </a:r>
          </a:p>
        </p:txBody>
      </p:sp>
      <p:sp>
        <p:nvSpPr>
          <p:cNvPr id="3" name="Content Placeholder 2">
            <a:extLst>
              <a:ext uri="{FF2B5EF4-FFF2-40B4-BE49-F238E27FC236}">
                <a16:creationId xmlns:a16="http://schemas.microsoft.com/office/drawing/2014/main" id="{DF56FAC8-54C4-9C6B-E453-9C6C5EB54204}"/>
              </a:ext>
            </a:extLst>
          </p:cNvPr>
          <p:cNvSpPr>
            <a:spLocks noGrp="1"/>
          </p:cNvSpPr>
          <p:nvPr>
            <p:ph idx="1"/>
          </p:nvPr>
        </p:nvSpPr>
        <p:spPr>
          <a:xfrm>
            <a:off x="628650" y="1572237"/>
            <a:ext cx="7886700" cy="4351338"/>
          </a:xfrm>
        </p:spPr>
        <p:txBody>
          <a:bodyPr>
            <a:noAutofit/>
          </a:bodyPr>
          <a:lstStyle/>
          <a:p>
            <a:pPr>
              <a:lnSpc>
                <a:spcPct val="110000"/>
              </a:lnSpc>
            </a:pPr>
            <a:r>
              <a:rPr lang="en-GB" sz="2000" dirty="0"/>
              <a:t>When making a measurement of a physical parameter like infrasound pressure, the result is expected to be physically meaningful.</a:t>
            </a:r>
          </a:p>
          <a:p>
            <a:pPr>
              <a:lnSpc>
                <a:spcPct val="110000"/>
              </a:lnSpc>
            </a:pPr>
            <a:r>
              <a:rPr lang="en-GB" sz="2000" dirty="0"/>
              <a:t>It should be linked to an authentic realisation of the parameter that is defined via base quantities such as mass, length, time and voltage.</a:t>
            </a:r>
          </a:p>
          <a:p>
            <a:pPr>
              <a:lnSpc>
                <a:spcPct val="110000"/>
              </a:lnSpc>
            </a:pPr>
            <a:r>
              <a:rPr lang="en-GB" sz="2000" dirty="0"/>
              <a:t>These base quantities are in turn linked to a set of fundamental physical constants and quantum phenomena which provide the physical basis for the whole SI. </a:t>
            </a:r>
          </a:p>
          <a:p>
            <a:endParaRPr lang="en-GB" sz="2000" dirty="0"/>
          </a:p>
        </p:txBody>
      </p:sp>
      <p:pic>
        <p:nvPicPr>
          <p:cNvPr id="4" name="Picture 3">
            <a:extLst>
              <a:ext uri="{FF2B5EF4-FFF2-40B4-BE49-F238E27FC236}">
                <a16:creationId xmlns:a16="http://schemas.microsoft.com/office/drawing/2014/main" id="{61624CDB-A771-EE8B-F8AC-5C3BE73FEC29}"/>
              </a:ext>
            </a:extLst>
          </p:cNvPr>
          <p:cNvPicPr>
            <a:picLocks noChangeAspect="1"/>
          </p:cNvPicPr>
          <p:nvPr/>
        </p:nvPicPr>
        <p:blipFill>
          <a:blip r:embed="rId2"/>
          <a:stretch>
            <a:fillRect/>
          </a:stretch>
        </p:blipFill>
        <p:spPr>
          <a:xfrm>
            <a:off x="3325905" y="4148500"/>
            <a:ext cx="2492189" cy="2492189"/>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54026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CE72-CA56-EA7B-1344-274890E9F61C}"/>
              </a:ext>
            </a:extLst>
          </p:cNvPr>
          <p:cNvSpPr>
            <a:spLocks noGrp="1"/>
          </p:cNvSpPr>
          <p:nvPr>
            <p:ph type="title"/>
          </p:nvPr>
        </p:nvSpPr>
        <p:spPr/>
        <p:txBody>
          <a:bodyPr>
            <a:normAutofit/>
          </a:bodyPr>
          <a:lstStyle/>
          <a:p>
            <a:pPr marL="457200" indent="-457200"/>
            <a:r>
              <a:rPr lang="en-GB" dirty="0"/>
              <a:t>Consistency with the SI</a:t>
            </a:r>
          </a:p>
        </p:txBody>
      </p:sp>
      <p:sp>
        <p:nvSpPr>
          <p:cNvPr id="3" name="Content Placeholder 2">
            <a:extLst>
              <a:ext uri="{FF2B5EF4-FFF2-40B4-BE49-F238E27FC236}">
                <a16:creationId xmlns:a16="http://schemas.microsoft.com/office/drawing/2014/main" id="{DF56FAC8-54C4-9C6B-E453-9C6C5EB54204}"/>
              </a:ext>
            </a:extLst>
          </p:cNvPr>
          <p:cNvSpPr>
            <a:spLocks noGrp="1"/>
          </p:cNvSpPr>
          <p:nvPr>
            <p:ph idx="1"/>
          </p:nvPr>
        </p:nvSpPr>
        <p:spPr>
          <a:xfrm>
            <a:off x="628650" y="1572237"/>
            <a:ext cx="7886700" cy="4351338"/>
          </a:xfrm>
        </p:spPr>
        <p:txBody>
          <a:bodyPr>
            <a:noAutofit/>
          </a:bodyPr>
          <a:lstStyle/>
          <a:p>
            <a:pPr>
              <a:lnSpc>
                <a:spcPct val="110000"/>
              </a:lnSpc>
            </a:pPr>
            <a:r>
              <a:rPr lang="en-GB" sz="2000" dirty="0"/>
              <a:t>Calibration of an infrasound sensor provides a measure of the sensitivity of its electrical output to an applied infrasound pressure</a:t>
            </a:r>
          </a:p>
          <a:p>
            <a:pPr>
              <a:lnSpc>
                <a:spcPct val="110000"/>
              </a:lnSpc>
            </a:pPr>
            <a:r>
              <a:rPr lang="en-GB" sz="2000" dirty="0"/>
              <a:t>When this calibration can be linked back to an absolute realisation of a sound pressure, even by several steps, it is said to be </a:t>
            </a:r>
            <a:r>
              <a:rPr lang="en-GB" sz="2000" i="1" dirty="0"/>
              <a:t>traceable</a:t>
            </a:r>
            <a:r>
              <a:rPr lang="en-GB" sz="2000" dirty="0"/>
              <a:t>…ultimately all the way back to those fundamental constants!</a:t>
            </a:r>
          </a:p>
          <a:p>
            <a:pPr>
              <a:lnSpc>
                <a:spcPct val="110000"/>
              </a:lnSpc>
            </a:pPr>
            <a:r>
              <a:rPr lang="en-GB" sz="2000" dirty="0"/>
              <a:t>A measurement with the calibrated infrasound sensor is then physically meaningful and universally recognised.   </a:t>
            </a:r>
          </a:p>
          <a:p>
            <a:pPr>
              <a:lnSpc>
                <a:spcPct val="110000"/>
              </a:lnSpc>
            </a:pPr>
            <a:endParaRPr lang="en-GB" sz="2000" dirty="0"/>
          </a:p>
          <a:p>
            <a:pPr>
              <a:lnSpc>
                <a:spcPct val="110000"/>
              </a:lnSpc>
            </a:pPr>
            <a:r>
              <a:rPr lang="en-GB" sz="2000" dirty="0"/>
              <a:t>Measurements that are physically meaningful and universally recognised creates several additional benefits </a:t>
            </a:r>
          </a:p>
          <a:p>
            <a:pPr>
              <a:lnSpc>
                <a:spcPct val="110000"/>
              </a:lnSpc>
            </a:pPr>
            <a:endParaRPr lang="en-GB" sz="2000" dirty="0"/>
          </a:p>
          <a:p>
            <a:endParaRPr lang="en-GB" sz="2000" dirty="0"/>
          </a:p>
        </p:txBody>
      </p:sp>
    </p:spTree>
    <p:extLst>
      <p:ext uri="{BB962C8B-B14F-4D97-AF65-F5344CB8AC3E}">
        <p14:creationId xmlns:p14="http://schemas.microsoft.com/office/powerpoint/2010/main" val="4151199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6C9D-CB6D-2BBA-2E45-BB829F1C0875}"/>
              </a:ext>
            </a:extLst>
          </p:cNvPr>
          <p:cNvSpPr>
            <a:spLocks noGrp="1"/>
          </p:cNvSpPr>
          <p:nvPr>
            <p:ph type="title"/>
          </p:nvPr>
        </p:nvSpPr>
        <p:spPr/>
        <p:txBody>
          <a:bodyPr/>
          <a:lstStyle/>
          <a:p>
            <a:r>
              <a:rPr lang="en-GB" dirty="0"/>
              <a:t>Transparency</a:t>
            </a:r>
          </a:p>
        </p:txBody>
      </p:sp>
      <p:sp>
        <p:nvSpPr>
          <p:cNvPr id="3" name="Content Placeholder 2">
            <a:extLst>
              <a:ext uri="{FF2B5EF4-FFF2-40B4-BE49-F238E27FC236}">
                <a16:creationId xmlns:a16="http://schemas.microsoft.com/office/drawing/2014/main" id="{13D1B395-380E-35D6-06B7-4EFDFDA84BE5}"/>
              </a:ext>
            </a:extLst>
          </p:cNvPr>
          <p:cNvSpPr>
            <a:spLocks noGrp="1"/>
          </p:cNvSpPr>
          <p:nvPr>
            <p:ph idx="1"/>
          </p:nvPr>
        </p:nvSpPr>
        <p:spPr/>
        <p:txBody>
          <a:bodyPr>
            <a:normAutofit/>
          </a:bodyPr>
          <a:lstStyle/>
          <a:p>
            <a:r>
              <a:rPr lang="en-GB" sz="2000" dirty="0"/>
              <a:t>The SI system is globally recognised and is underpinned by the work of the International Bureau of Weights and Measures (BIPM) and its </a:t>
            </a:r>
            <a:r>
              <a:rPr lang="en-GB" dirty="0"/>
              <a:t>C</a:t>
            </a:r>
            <a:r>
              <a:rPr lang="en-GB" sz="2000" dirty="0"/>
              <a:t>onsultative Committees. </a:t>
            </a:r>
          </a:p>
          <a:p>
            <a:r>
              <a:rPr lang="en-GB" sz="2000" dirty="0"/>
              <a:t>This serves to demonstrate equivalence of measurement standard held around the world and ensures that no matter where calibrations are sourced, provided they are traceable, measurement consistency can be guaranteed.</a:t>
            </a:r>
          </a:p>
          <a:p>
            <a:r>
              <a:rPr lang="en-GB" sz="2000" dirty="0"/>
              <a:t>Therefore, different measurement system each with a traceable calibration will produce equivalent data regardless of where they were calibrated and deployed. </a:t>
            </a:r>
          </a:p>
          <a:p>
            <a:r>
              <a:rPr lang="en-GB" sz="2000" dirty="0"/>
              <a:t>Consistency with the SI removes any potential for biases and data artefacts, and provides a clear physical basis for the measurement.   </a:t>
            </a:r>
          </a:p>
        </p:txBody>
      </p:sp>
    </p:spTree>
    <p:extLst>
      <p:ext uri="{BB962C8B-B14F-4D97-AF65-F5344CB8AC3E}">
        <p14:creationId xmlns:p14="http://schemas.microsoft.com/office/powerpoint/2010/main" val="112237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7F45-AFCC-E00C-9ADD-626EE6E735EE}"/>
              </a:ext>
            </a:extLst>
          </p:cNvPr>
          <p:cNvSpPr>
            <a:spLocks noGrp="1"/>
          </p:cNvSpPr>
          <p:nvPr>
            <p:ph type="title"/>
          </p:nvPr>
        </p:nvSpPr>
        <p:spPr>
          <a:xfrm>
            <a:off x="628649" y="619126"/>
            <a:ext cx="7886700" cy="1325563"/>
          </a:xfrm>
        </p:spPr>
        <p:txBody>
          <a:bodyPr>
            <a:normAutofit/>
          </a:bodyPr>
          <a:lstStyle/>
          <a:p>
            <a:r>
              <a:rPr lang="en-GB" dirty="0"/>
              <a:t>Results of an exercise to demonstrated global equivalence in microphone calibration </a:t>
            </a:r>
          </a:p>
        </p:txBody>
      </p:sp>
      <p:pic>
        <p:nvPicPr>
          <p:cNvPr id="5" name="Picture 4">
            <a:extLst>
              <a:ext uri="{FF2B5EF4-FFF2-40B4-BE49-F238E27FC236}">
                <a16:creationId xmlns:a16="http://schemas.microsoft.com/office/drawing/2014/main" id="{E6A31D49-DA38-901B-F6A9-78B05D94DE98}"/>
              </a:ext>
            </a:extLst>
          </p:cNvPr>
          <p:cNvPicPr>
            <a:picLocks noChangeAspect="1"/>
          </p:cNvPicPr>
          <p:nvPr/>
        </p:nvPicPr>
        <p:blipFill>
          <a:blip r:embed="rId2"/>
          <a:stretch>
            <a:fillRect/>
          </a:stretch>
        </p:blipFill>
        <p:spPr>
          <a:xfrm>
            <a:off x="1664232" y="2101143"/>
            <a:ext cx="5815535" cy="4391731"/>
          </a:xfrm>
          <a:prstGeom prst="rect">
            <a:avLst/>
          </a:prstGeom>
        </p:spPr>
      </p:pic>
    </p:spTree>
    <p:extLst>
      <p:ext uri="{BB962C8B-B14F-4D97-AF65-F5344CB8AC3E}">
        <p14:creationId xmlns:p14="http://schemas.microsoft.com/office/powerpoint/2010/main" val="3527627550"/>
      </p:ext>
    </p:extLst>
  </p:cSld>
  <p:clrMapOvr>
    <a:masterClrMapping/>
  </p:clrMapOvr>
</p:sld>
</file>

<file path=ppt/theme/theme1.xml><?xml version="1.0" encoding="utf-8"?>
<a:theme xmlns:a="http://schemas.openxmlformats.org/drawingml/2006/main" name="Theme4-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4-3" id="{CFA49591-924B-904D-8570-440A8667E618}" vid="{74F259CC-D845-C348-8F69-FAB01AA580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Theme4-3</Template>
  <TotalTime>1301</TotalTime>
  <Words>958</Words>
  <Application>Microsoft Macintosh PowerPoint</Application>
  <PresentationFormat>On-screen Show (4:3)</PresentationFormat>
  <Paragraphs>73</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Calibri Light</vt:lpstr>
      <vt:lpstr>Times New Roman</vt:lpstr>
      <vt:lpstr>Theme4-3</vt:lpstr>
      <vt:lpstr>Is calibration really worth the effort?  </vt:lpstr>
      <vt:lpstr>Brief review of the calibration process</vt:lpstr>
      <vt:lpstr>Brief review of the calibration process</vt:lpstr>
      <vt:lpstr>Improved accuracy</vt:lpstr>
      <vt:lpstr>Other benefits of calibration </vt:lpstr>
      <vt:lpstr>Consistency with the SI</vt:lpstr>
      <vt:lpstr>Consistency with the SI</vt:lpstr>
      <vt:lpstr>Transparency</vt:lpstr>
      <vt:lpstr>Results of an exercise to demonstrated global equivalence in microphone calibration </vt:lpstr>
      <vt:lpstr>Impartiality</vt:lpstr>
      <vt:lpstr>Reliability</vt:lpstr>
      <vt:lpstr>Measurement uncertainty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Barham</dc:creator>
  <cp:lastModifiedBy>Richard Barham</cp:lastModifiedBy>
  <cp:revision>14</cp:revision>
  <dcterms:created xsi:type="dcterms:W3CDTF">2024-10-25T15:07:27Z</dcterms:created>
  <dcterms:modified xsi:type="dcterms:W3CDTF">2024-11-01T16:14:04Z</dcterms:modified>
</cp:coreProperties>
</file>