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93" r:id="rId2"/>
  </p:sldMasterIdLst>
  <p:notesMasterIdLst>
    <p:notesMasterId r:id="rId16"/>
  </p:notesMasterIdLst>
  <p:handoutMasterIdLst>
    <p:handoutMasterId r:id="rId17"/>
  </p:handoutMasterIdLst>
  <p:sldIdLst>
    <p:sldId id="277" r:id="rId3"/>
    <p:sldId id="319" r:id="rId4"/>
    <p:sldId id="315" r:id="rId5"/>
    <p:sldId id="318" r:id="rId6"/>
    <p:sldId id="320" r:id="rId7"/>
    <p:sldId id="325" r:id="rId8"/>
    <p:sldId id="324" r:id="rId9"/>
    <p:sldId id="322" r:id="rId10"/>
    <p:sldId id="326" r:id="rId11"/>
    <p:sldId id="323" r:id="rId12"/>
    <p:sldId id="327" r:id="rId13"/>
    <p:sldId id="330" r:id="rId14"/>
    <p:sldId id="329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1"/>
    <a:srgbClr val="000F7E"/>
    <a:srgbClr val="09198D"/>
    <a:srgbClr val="FF9129"/>
    <a:srgbClr val="00AA64"/>
    <a:srgbClr val="1A70B8"/>
    <a:srgbClr val="0A197E"/>
    <a:srgbClr val="000000"/>
    <a:srgbClr val="69C3FF"/>
    <a:srgbClr val="EB0F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/>
    <p:restoredTop sz="94960"/>
  </p:normalViewPr>
  <p:slideViewPr>
    <p:cSldViewPr snapToGrid="0" snapToObjects="1" showGuides="1">
      <p:cViewPr varScale="1">
        <p:scale>
          <a:sx n="194" d="100"/>
          <a:sy n="194" d="100"/>
        </p:scale>
        <p:origin x="200" y="640"/>
      </p:cViewPr>
      <p:guideLst>
        <p:guide/>
        <p:guide orient="horz" pos="1620"/>
      </p:guideLst>
    </p:cSldViewPr>
  </p:slideViewPr>
  <p:outlineViewPr>
    <p:cViewPr>
      <p:scale>
        <a:sx n="33" d="100"/>
        <a:sy n="33" d="100"/>
      </p:scale>
      <p:origin x="0" y="-381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 showGuides="1">
      <p:cViewPr varScale="1">
        <p:scale>
          <a:sx n="90" d="100"/>
          <a:sy n="90" d="100"/>
        </p:scale>
        <p:origin x="384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CE6B804-3E45-364D-A045-BB358CB8E6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8BAC92-B99D-FF4D-A990-D686745CA7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5749E-04CE-F245-A958-C4F030697BC8}" type="datetimeFigureOut">
              <a:rPr lang="en-US" smtClean="0"/>
              <a:t>10/4/24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D6A46C-39E5-FF4C-9921-815AC4BE943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EFC7B7-2133-5C4A-AC28-C1AA9FF1AC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CEA21-F2A0-454B-B622-7D3A8835A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69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F264E-8066-E947-B6B5-B5BD434D7B6B}" type="datetimeFigureOut">
              <a:rPr lang="en-US" smtClean="0"/>
              <a:t>10/4/24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8D52D-A3F1-4B43-9554-93E43582D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3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8D52D-A3F1-4B43-9554-93E43582DB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34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8D52D-A3F1-4B43-9554-93E43582DB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28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0F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A78D693-BA62-1E4A-A3D2-53CDC72AAE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560" y="190440"/>
            <a:ext cx="8805439" cy="4953060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374" y="1486403"/>
            <a:ext cx="3830320" cy="1169551"/>
          </a:xfrm>
        </p:spPr>
        <p:txBody>
          <a:bodyPr lIns="0" tIns="0" rIns="0" bIns="0" anchor="t" anchorCtr="0">
            <a:normAutofit/>
          </a:bodyPr>
          <a:lstStyle>
            <a:lvl1pPr algn="l" fontAlgn="t">
              <a:lnSpc>
                <a:spcPct val="100000"/>
              </a:lnSpc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671309"/>
            <a:ext cx="3830320" cy="485140"/>
          </a:xfrm>
        </p:spPr>
        <p:txBody>
          <a:bodyPr lIns="0" tIns="0" rIns="0" bIns="0"/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add presenter or presenting org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D57AE5-8F4A-FA4E-90E4-E2EE525E9D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58373"/>
            <a:ext cx="3331464" cy="1529754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000446-DC24-2642-A21F-0BEA007314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297127"/>
            <a:ext cx="2714105" cy="243609"/>
          </a:xfrm>
        </p:spPr>
        <p:txBody>
          <a:bodyPr lIns="0" tIns="0" rIns="0" bIns="0"/>
          <a:lstStyle>
            <a:lvl1pPr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the date of the presentation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85AE9854-7A76-C34E-9D7F-DE749A698C73}"/>
              </a:ext>
            </a:extLst>
          </p:cNvPr>
          <p:cNvSpPr txBox="1">
            <a:spLocks/>
          </p:cNvSpPr>
          <p:nvPr userDrawn="1"/>
        </p:nvSpPr>
        <p:spPr>
          <a:xfrm>
            <a:off x="8705088" y="4849122"/>
            <a:ext cx="220485" cy="2028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DD9D28ED-2D06-3A46-9727-8A9B2D7E7F63}"/>
              </a:ext>
            </a:extLst>
          </p:cNvPr>
          <p:cNvSpPr txBox="1">
            <a:spLocks/>
          </p:cNvSpPr>
          <p:nvPr userDrawn="1"/>
        </p:nvSpPr>
        <p:spPr>
          <a:xfrm>
            <a:off x="8074152" y="4846002"/>
            <a:ext cx="609914" cy="1485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39BF0A-C635-544F-850F-946AD8E7975B}" type="datetime1">
              <a:rPr lang="en-US" smtClean="0"/>
              <a:pPr/>
              <a:t>10/4/24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15BFA-90C1-0F46-AAA7-8C67D48F46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140122"/>
            <a:ext cx="2597150" cy="379412"/>
          </a:xfrm>
        </p:spPr>
        <p:txBody>
          <a:bodyPr lIns="0" tIns="0" rIns="0" bIns="0" anchor="t" anchorCtr="0"/>
          <a:lstStyle>
            <a:lvl1pPr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2pPr>
            <a:lvl3pPr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3pPr>
            <a:lvl4pPr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4pPr>
            <a:lvl5pPr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LA-UR number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414CA33-8F7C-674C-8C40-9D83B5A1C5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6401" y="4751400"/>
            <a:ext cx="598099" cy="27463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45E8F88-2F04-A24D-B64D-D31A64C16106}"/>
              </a:ext>
            </a:extLst>
          </p:cNvPr>
          <p:cNvSpPr txBox="1"/>
          <p:nvPr userDrawn="1"/>
        </p:nvSpPr>
        <p:spPr>
          <a:xfrm>
            <a:off x="918682" y="4859907"/>
            <a:ext cx="388825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Managed by Triad National Security, LLC, for the U.S. Department of Energy’s NNSA.</a:t>
            </a:r>
          </a:p>
        </p:txBody>
      </p:sp>
    </p:spTree>
    <p:extLst>
      <p:ext uri="{BB962C8B-B14F-4D97-AF65-F5344CB8AC3E}">
        <p14:creationId xmlns:p14="http://schemas.microsoft.com/office/powerpoint/2010/main" val="11320531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Areas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D46214E2-32D4-424B-9DE1-4EDE442968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143000"/>
            <a:ext cx="3840480" cy="272381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240E4E95-1B27-5348-9471-7BB69800ED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8229600" cy="66751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1B65E676-959E-0E41-8EAD-45D6F7E076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46320" y="1143000"/>
            <a:ext cx="3840480" cy="272381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81900B1-3D44-764E-9A42-70386E05E5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1508760"/>
            <a:ext cx="3840480" cy="3034768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8685422-C0F4-174C-BFA6-015246A3D42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46320" y="1508760"/>
            <a:ext cx="3840480" cy="3034768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781090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 and Text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84D7D689-7F2D-0348-816C-97C77A8DA1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667512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DB2A39F7-5A62-2B4C-A657-BD57B5768EF5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57200" y="1143000"/>
            <a:ext cx="3685032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6CCEB416-B433-8F46-8DFF-FFAC7ACCA5F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7200" y="3520440"/>
            <a:ext cx="3685032" cy="181084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66B16311-DD9F-7D43-964B-E92B217DC39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57200" y="3840480"/>
            <a:ext cx="3685032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023AA45D-8199-F644-847B-E64A5EC3FB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3246120"/>
            <a:ext cx="368503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33" name="Picture Placeholder 9">
            <a:extLst>
              <a:ext uri="{FF2B5EF4-FFF2-40B4-BE49-F238E27FC236}">
                <a16:creationId xmlns:a16="http://schemas.microsoft.com/office/drawing/2014/main" id="{2652C890-3579-2E47-9AB6-1D78A5E47643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5001768" y="1143000"/>
            <a:ext cx="3685032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DD1D0C09-D811-144F-BEBD-275B6A12072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001768" y="3520440"/>
            <a:ext cx="3685032" cy="181084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2213ED2D-D77F-7D49-9E2D-96B09A5A751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01768" y="3840480"/>
            <a:ext cx="3685032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6" name="Text Placeholder 13">
            <a:extLst>
              <a:ext uri="{FF2B5EF4-FFF2-40B4-BE49-F238E27FC236}">
                <a16:creationId xmlns:a16="http://schemas.microsoft.com/office/drawing/2014/main" id="{5AA83665-F240-0345-B903-C8950DEFAF0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001768" y="3246120"/>
            <a:ext cx="368503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</p:spTree>
    <p:extLst>
      <p:ext uri="{BB962C8B-B14F-4D97-AF65-F5344CB8AC3E}">
        <p14:creationId xmlns:p14="http://schemas.microsoft.com/office/powerpoint/2010/main" val="33520646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13F276B-7B5E-4A45-AB9F-2B475F2AEA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1143000"/>
            <a:ext cx="2493282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225D86E-8C5D-1841-9FAC-7F27816076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3520440"/>
            <a:ext cx="249631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3F0E9DEE-404F-3B49-8159-94FE1CD3739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7200" y="3840480"/>
            <a:ext cx="2496312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7A3DBA4-BE0E-254D-B5C0-8A64DDD66A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667512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41D2BBC2-2746-3640-A719-673E2A8446C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7200" y="3246120"/>
            <a:ext cx="249631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34" name="Picture Placeholder 9">
            <a:extLst>
              <a:ext uri="{FF2B5EF4-FFF2-40B4-BE49-F238E27FC236}">
                <a16:creationId xmlns:a16="http://schemas.microsoft.com/office/drawing/2014/main" id="{89502A4B-C79D-094E-AB5C-63DF6E12EF81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327400" y="1143000"/>
            <a:ext cx="2496312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5EAC29D9-3DBA-0242-8290-359D5CA84B6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335992" y="3520440"/>
            <a:ext cx="249631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3F9A309D-AA80-C54C-9A92-012D53D91C2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35992" y="3840480"/>
            <a:ext cx="2496312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03EA5BB2-66F6-4F44-964B-E9F9D73F216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35991" y="3246120"/>
            <a:ext cx="249631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38" name="Picture Placeholder 9">
            <a:extLst>
              <a:ext uri="{FF2B5EF4-FFF2-40B4-BE49-F238E27FC236}">
                <a16:creationId xmlns:a16="http://schemas.microsoft.com/office/drawing/2014/main" id="{898309A4-718B-084E-8229-17E4D40AEA4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188617" y="1143000"/>
            <a:ext cx="2496312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36A0BC0D-8996-364B-A361-13CBBB9B478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98777" y="3520440"/>
            <a:ext cx="249631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919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8D60D97D-2394-F140-9FBA-975ED64074F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99632" y="3840480"/>
            <a:ext cx="2496312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5AA90BFA-AE15-3049-88D8-EA2FDB94E71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198067" y="3246120"/>
            <a:ext cx="249631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</p:spTree>
    <p:extLst>
      <p:ext uri="{BB962C8B-B14F-4D97-AF65-F5344CB8AC3E}">
        <p14:creationId xmlns:p14="http://schemas.microsoft.com/office/powerpoint/2010/main" val="2929323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" userDrawn="1">
          <p15:clr>
            <a:srgbClr val="FBAE40"/>
          </p15:clr>
        </p15:guide>
        <p15:guide id="2" pos="4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61FE822B-AC64-EF4D-8FBA-F5A67DA6075B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457200" y="1143000"/>
            <a:ext cx="1828800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55F05C8A-25A6-8743-93FA-19E18F32CEE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57200" y="352044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5FCE87CD-A10E-D049-9E39-8C800BEF41A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7200" y="3840480"/>
            <a:ext cx="1828800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50" name="Text Placeholder 13">
            <a:extLst>
              <a:ext uri="{FF2B5EF4-FFF2-40B4-BE49-F238E27FC236}">
                <a16:creationId xmlns:a16="http://schemas.microsoft.com/office/drawing/2014/main" id="{7B382B21-A741-2447-9794-C4BAAA2A34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7200" y="324612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819E2C4F-8306-5F45-9827-3921D5E3EB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667512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D4247F89-81E5-374A-93B4-95F0EBEEB198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2600960" y="1143000"/>
            <a:ext cx="1828800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F7F65FAA-0013-D547-8E1C-08509B0C975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2600960" y="352044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E0CC8275-50BB-9D46-8CBD-03E17397C17B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600960" y="3840480"/>
            <a:ext cx="1828800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657B4D06-BD92-7545-B5A7-8502A750427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600960" y="324612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CF4ED884-6C25-824B-BDBF-AF0431A6640B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4734560" y="1143000"/>
            <a:ext cx="1828800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AA0BC496-BA6C-7C4D-AC5E-A59885AE42AF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734560" y="352044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07D1AADA-118E-BE41-B80B-51BBD18F656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734560" y="3840480"/>
            <a:ext cx="1828800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E24E11C2-3904-B24A-8E60-8EA03D6D30B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734560" y="324612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28" name="Picture Placeholder 9">
            <a:extLst>
              <a:ext uri="{FF2B5EF4-FFF2-40B4-BE49-F238E27FC236}">
                <a16:creationId xmlns:a16="http://schemas.microsoft.com/office/drawing/2014/main" id="{17E6B775-F183-E24D-B8C8-C5A9D75E35BE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6858000" y="1143000"/>
            <a:ext cx="1828800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7BA052C5-1320-4341-BC7F-17F881F3CCB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858000" y="352044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2BD7FEF4-B67E-064E-B1C5-49DA8EA6851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858000" y="3840480"/>
            <a:ext cx="1828800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EF1030E4-D0AC-614F-A18A-38721222865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858000" y="324612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</p:spTree>
    <p:extLst>
      <p:ext uri="{BB962C8B-B14F-4D97-AF65-F5344CB8AC3E}">
        <p14:creationId xmlns:p14="http://schemas.microsoft.com/office/powerpoint/2010/main" val="26194956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White_Visual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0C70A86-A745-E949-B1D0-41B5D2173B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667512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374AFBB-4A85-9144-9EB0-15F9294B61F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" y="1143000"/>
            <a:ext cx="8229600" cy="3106216"/>
          </a:xfrm>
        </p:spPr>
        <p:txBody>
          <a:bodyPr/>
          <a:lstStyle>
            <a:lvl1pPr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graph, photo, or data visualization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F0B3C679-22DF-8940-B381-273549871C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4396742"/>
            <a:ext cx="82296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71237F-D7E9-904A-BC33-1E69BDE7303D}"/>
              </a:ext>
            </a:extLst>
          </p:cNvPr>
          <p:cNvSpPr/>
          <p:nvPr userDrawn="1"/>
        </p:nvSpPr>
        <p:spPr>
          <a:xfrm>
            <a:off x="-832136" y="0"/>
            <a:ext cx="565609" cy="565609"/>
          </a:xfrm>
          <a:prstGeom prst="rect">
            <a:avLst/>
          </a:prstGeom>
          <a:solidFill>
            <a:srgbClr val="0A19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7B0030-82A1-3149-AAC5-8B912D85AC60}"/>
              </a:ext>
            </a:extLst>
          </p:cNvPr>
          <p:cNvSpPr/>
          <p:nvPr userDrawn="1"/>
        </p:nvSpPr>
        <p:spPr>
          <a:xfrm>
            <a:off x="-832136" y="999242"/>
            <a:ext cx="565609" cy="565609"/>
          </a:xfrm>
          <a:prstGeom prst="rect">
            <a:avLst/>
          </a:prstGeom>
          <a:solidFill>
            <a:srgbClr val="1A70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678108-D8E6-6F48-9E71-79B4060AB9EF}"/>
              </a:ext>
            </a:extLst>
          </p:cNvPr>
          <p:cNvSpPr/>
          <p:nvPr userDrawn="1"/>
        </p:nvSpPr>
        <p:spPr>
          <a:xfrm>
            <a:off x="-832136" y="2036191"/>
            <a:ext cx="565609" cy="565609"/>
          </a:xfrm>
          <a:prstGeom prst="rect">
            <a:avLst/>
          </a:prstGeom>
          <a:solidFill>
            <a:srgbClr val="00AA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500438-DFE5-1541-A57C-CCDAE308867C}"/>
              </a:ext>
            </a:extLst>
          </p:cNvPr>
          <p:cNvSpPr/>
          <p:nvPr userDrawn="1"/>
        </p:nvSpPr>
        <p:spPr>
          <a:xfrm>
            <a:off x="-832136" y="3073140"/>
            <a:ext cx="565609" cy="565609"/>
          </a:xfrm>
          <a:prstGeom prst="rect">
            <a:avLst/>
          </a:prstGeom>
          <a:solidFill>
            <a:srgbClr val="FF91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A0A870-4CCE-B041-ADAA-FFD498F6B5DE}"/>
              </a:ext>
            </a:extLst>
          </p:cNvPr>
          <p:cNvSpPr txBox="1"/>
          <p:nvPr userDrawn="1"/>
        </p:nvSpPr>
        <p:spPr>
          <a:xfrm>
            <a:off x="-1784645" y="-715416"/>
            <a:ext cx="1518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LANL-APPROVED </a:t>
            </a:r>
          </a:p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 PALETTE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BAD157-F0FF-E841-B877-5FF726EE6DB4}"/>
              </a:ext>
            </a:extLst>
          </p:cNvPr>
          <p:cNvSpPr txBox="1"/>
          <p:nvPr userDrawn="1"/>
        </p:nvSpPr>
        <p:spPr>
          <a:xfrm>
            <a:off x="-2109430" y="-2497"/>
            <a:ext cx="130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COLOR: ULTRAMARINE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EF9DA1-1206-D94F-936A-8C56D3FA0437}"/>
              </a:ext>
            </a:extLst>
          </p:cNvPr>
          <p:cNvSpPr txBox="1"/>
          <p:nvPr userDrawn="1"/>
        </p:nvSpPr>
        <p:spPr>
          <a:xfrm>
            <a:off x="-2109430" y="987317"/>
            <a:ext cx="130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COLOR: BLUE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18CEFD-1271-3F43-A3DB-664C3A2A6F61}"/>
              </a:ext>
            </a:extLst>
          </p:cNvPr>
          <p:cNvSpPr txBox="1"/>
          <p:nvPr userDrawn="1"/>
        </p:nvSpPr>
        <p:spPr>
          <a:xfrm>
            <a:off x="-2109430" y="2033693"/>
            <a:ext cx="130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 PALETTE: GREEN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2C2957-98B7-7447-A979-8F5F9439F931}"/>
              </a:ext>
            </a:extLst>
          </p:cNvPr>
          <p:cNvSpPr txBox="1"/>
          <p:nvPr userDrawn="1"/>
        </p:nvSpPr>
        <p:spPr>
          <a:xfrm>
            <a:off x="-2109430" y="3080068"/>
            <a:ext cx="130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 PALETTE: ORANGE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7D5F0D-5C60-5143-BF1E-4A0546C4287F}"/>
              </a:ext>
            </a:extLst>
          </p:cNvPr>
          <p:cNvSpPr/>
          <p:nvPr userDrawn="1"/>
        </p:nvSpPr>
        <p:spPr>
          <a:xfrm>
            <a:off x="-832136" y="4156183"/>
            <a:ext cx="565609" cy="56560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CA6A2F-D5F2-CB4B-A618-B3021CB6FE30}"/>
              </a:ext>
            </a:extLst>
          </p:cNvPr>
          <p:cNvSpPr txBox="1"/>
          <p:nvPr userDrawn="1"/>
        </p:nvSpPr>
        <p:spPr>
          <a:xfrm>
            <a:off x="-2109430" y="4163111"/>
            <a:ext cx="130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MONOCHROMATIC: GREY</a:t>
            </a:r>
          </a:p>
        </p:txBody>
      </p:sp>
    </p:spTree>
    <p:extLst>
      <p:ext uri="{BB962C8B-B14F-4D97-AF65-F5344CB8AC3E}">
        <p14:creationId xmlns:p14="http://schemas.microsoft.com/office/powerpoint/2010/main" val="41638762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Background 2_TOC or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49708-8F60-B848-8CBD-C589BF8C17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8229600" cy="685800"/>
          </a:xfrm>
        </p:spPr>
        <p:txBody>
          <a:bodyPr anchor="t" anchorCtr="0"/>
          <a:lstStyle>
            <a:lvl1pPr algn="l">
              <a:defRPr sz="240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add Title, Table of Contents, or Agenda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7BDE90-6843-5841-BCCB-3479AD558E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229600" cy="3200400"/>
          </a:xfrm>
        </p:spPr>
        <p:txBody>
          <a:bodyPr/>
          <a:lstStyle>
            <a:lvl1pPr marL="228600" indent="-217488">
              <a:buClr>
                <a:srgbClr val="3296DC"/>
              </a:buClr>
              <a:buFont typeface="+mj-lt"/>
              <a:buAutoNum type="arabicPeriod"/>
              <a:tabLst/>
              <a:defRPr/>
            </a:lvl1pPr>
            <a:lvl2pPr marL="458788" indent="-230188">
              <a:buClr>
                <a:srgbClr val="3296DC"/>
              </a:buClr>
              <a:buFont typeface="+mj-lt"/>
              <a:buAutoNum type="arabicPeriod"/>
              <a:tabLst/>
              <a:defRPr/>
            </a:lvl2pPr>
            <a:lvl3pPr marL="687388" indent="-228600">
              <a:buClr>
                <a:srgbClr val="3296DC"/>
              </a:buClr>
              <a:buFont typeface="+mj-lt"/>
              <a:buAutoNum type="arabicPeriod"/>
              <a:tabLst/>
              <a:defRPr/>
            </a:lvl3pPr>
            <a:lvl4pPr marL="1546225" indent="-174625">
              <a:tabLst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1284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or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C25BDFE-288F-694A-8F3E-5EA7C70FB2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66751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Table of Contents, or Agenda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543AE689-5E80-EF4B-BEB2-12EB7E2E75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3671" y="2035380"/>
            <a:ext cx="1098804" cy="843802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F08DEE9-E8E9-294E-AFDB-272348017E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97816" y="2035380"/>
            <a:ext cx="1098804" cy="843802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515D795-953A-8047-83C7-D0752DBDB0F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11063" y="2035380"/>
            <a:ext cx="1098804" cy="843802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EC01086B-B4A6-8A48-849F-4A810C93BB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51419" y="2035380"/>
            <a:ext cx="1098804" cy="843802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C2E775BD-5F42-B44F-98CB-85BE7A979F1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76589" y="2035380"/>
            <a:ext cx="1098804" cy="843802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9266F9AF-0547-674E-8536-FB560908A4E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603643" y="2035380"/>
            <a:ext cx="1098804" cy="843802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1F14FC34-4139-5E42-8B4C-3D14628AB15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73671" y="1589748"/>
            <a:ext cx="248625" cy="21348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9" name="Text Placeholder 37">
            <a:extLst>
              <a:ext uri="{FF2B5EF4-FFF2-40B4-BE49-F238E27FC236}">
                <a16:creationId xmlns:a16="http://schemas.microsoft.com/office/drawing/2014/main" id="{9C51006D-405B-1540-844A-A08EDAFBA83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17717" y="1589748"/>
            <a:ext cx="248625" cy="21348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40" name="Text Placeholder 37">
            <a:extLst>
              <a:ext uri="{FF2B5EF4-FFF2-40B4-BE49-F238E27FC236}">
                <a16:creationId xmlns:a16="http://schemas.microsoft.com/office/drawing/2014/main" id="{B91A61BE-01BD-F145-9B92-D20E78E3DAB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21193" y="1589748"/>
            <a:ext cx="248625" cy="21348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D5F2828C-B1EF-364B-8D48-33FAC26A311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745412" y="1589748"/>
            <a:ext cx="248625" cy="21348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42" name="Text Placeholder 37">
            <a:extLst>
              <a:ext uri="{FF2B5EF4-FFF2-40B4-BE49-F238E27FC236}">
                <a16:creationId xmlns:a16="http://schemas.microsoft.com/office/drawing/2014/main" id="{0D5B74BE-11D4-3E4C-AA8A-16543EABA18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00883" y="1589748"/>
            <a:ext cx="248625" cy="21348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43" name="Text Placeholder 37">
            <a:extLst>
              <a:ext uri="{FF2B5EF4-FFF2-40B4-BE49-F238E27FC236}">
                <a16:creationId xmlns:a16="http://schemas.microsoft.com/office/drawing/2014/main" id="{A61A0372-A989-7542-8743-212304AD19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600235" y="1589748"/>
            <a:ext cx="248625" cy="21348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F70A5-083D-2649-B16E-E603A2ACAC1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57519" y="3042072"/>
            <a:ext cx="1097280" cy="1289050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E60BD62F-9DEA-AD47-9777-0410E222A0E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868606" y="3044952"/>
            <a:ext cx="1130626" cy="1289050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6520748F-3B1C-7D44-9F74-07C77A95BDF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298553" y="3044952"/>
            <a:ext cx="1130626" cy="1289050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41F05B3B-46BF-E34A-B6EB-3B5C40F9DF4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743305" y="3044952"/>
            <a:ext cx="1130626" cy="1289050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70A64131-E697-7142-892C-FECA1AF2C56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172200" y="3044952"/>
            <a:ext cx="1130626" cy="1289050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EF72F97E-E60E-FB4D-82AA-CB9ACA474A8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596233" y="3044952"/>
            <a:ext cx="1130626" cy="1289050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521331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nly-No Subhead">
    <p:bg>
      <p:bgPr>
        <a:solidFill>
          <a:srgbClr val="000F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FC89D9-A95D-984D-AA31-A11221C38E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8229600" cy="6691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24F4C0B-8E0E-D247-8998-89B0F977E90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143000"/>
            <a:ext cx="12463272" cy="3195638"/>
          </a:xfrm>
        </p:spPr>
        <p:txBody>
          <a:bodyPr wrap="square" lIns="0" tIns="0" rIns="0" bIns="0">
            <a:no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tabLst/>
              <a:defRPr>
                <a:solidFill>
                  <a:schemeClr val="bg1"/>
                </a:solidFill>
              </a:defRPr>
            </a:lvl1pPr>
            <a:lvl2pPr marL="460375" indent="-230188">
              <a:tabLst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914400" indent="-227013">
              <a:tabLst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689557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_TOC or 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49708-8F60-B848-8CBD-C589BF8C17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8229600" cy="685800"/>
          </a:xfrm>
        </p:spPr>
        <p:txBody>
          <a:bodyPr anchor="t" anchorCtr="0"/>
          <a:lstStyle>
            <a:lvl1pPr algn="l">
              <a:defRPr sz="240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add Title, Table of Contents, or Agenda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7BDE90-6843-5841-BCCB-3479AD558E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229600" cy="3200400"/>
          </a:xfrm>
        </p:spPr>
        <p:txBody>
          <a:bodyPr/>
          <a:lstStyle>
            <a:lvl1pPr marL="228600" indent="-228600">
              <a:buClr>
                <a:schemeClr val="bg1"/>
              </a:buClr>
              <a:tabLst/>
              <a:defRPr/>
            </a:lvl1pPr>
            <a:lvl2pPr marL="458788" indent="-230188">
              <a:buClr>
                <a:schemeClr val="bg1"/>
              </a:buClr>
              <a:buFont typeface="System Font Regular"/>
              <a:buChar char="⁃"/>
              <a:tabLst/>
              <a:defRPr/>
            </a:lvl2pPr>
            <a:lvl3pPr marL="687388" indent="-228600">
              <a:buClr>
                <a:schemeClr val="bg1"/>
              </a:buClr>
              <a:tabLst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60208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 2_TOC or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49708-8F60-B848-8CBD-C589BF8C17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8229600" cy="685800"/>
          </a:xfrm>
        </p:spPr>
        <p:txBody>
          <a:bodyPr anchor="t" anchorCtr="0"/>
          <a:lstStyle>
            <a:lvl1pPr algn="l">
              <a:defRPr sz="240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add Title, Table of Contents, or Agenda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7BDE90-6843-5841-BCCB-3479AD558E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229600" cy="3200400"/>
          </a:xfrm>
        </p:spPr>
        <p:txBody>
          <a:bodyPr/>
          <a:lstStyle>
            <a:lvl1pPr marL="228600" indent="-217488">
              <a:buClr>
                <a:srgbClr val="3296DC"/>
              </a:buClr>
              <a:buFont typeface="+mj-lt"/>
              <a:buAutoNum type="arabicPeriod"/>
              <a:tabLst/>
              <a:defRPr/>
            </a:lvl1pPr>
            <a:lvl2pPr marL="458788" indent="-230188">
              <a:buClr>
                <a:srgbClr val="3296DC"/>
              </a:buClr>
              <a:buFont typeface="+mj-lt"/>
              <a:buAutoNum type="arabicPeriod"/>
              <a:tabLst/>
              <a:defRPr/>
            </a:lvl2pPr>
            <a:lvl3pPr marL="687388" indent="-228600">
              <a:buClr>
                <a:srgbClr val="3296DC"/>
              </a:buClr>
              <a:buFont typeface="+mj-lt"/>
              <a:buAutoNum type="arabicPeriod"/>
              <a:tabLst/>
              <a:defRPr/>
            </a:lvl3pPr>
            <a:lvl4pPr marL="1546225" indent="-174625">
              <a:tabLst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82987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Statement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CF9DAC-DCA3-AD4A-B1B3-5725742FC1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6672" y="0"/>
            <a:ext cx="3767327" cy="5143500"/>
          </a:xfrm>
          <a:noFill/>
          <a:ln>
            <a:noFill/>
          </a:ln>
        </p:spPr>
        <p:txBody>
          <a:bodyPr/>
          <a:lstStyle>
            <a:lvl1pPr>
              <a:buFontTx/>
              <a:buNone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3296A8-807F-5647-9E27-81056A8089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4526280" cy="6691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66E7E14-724D-564D-8C8A-AA19AF322B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71609" y="4420821"/>
            <a:ext cx="1505063" cy="4251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950A1-C470-5C48-B92A-282D2269A9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143000"/>
            <a:ext cx="4525963" cy="3195638"/>
          </a:xfrm>
        </p:spPr>
        <p:txBody>
          <a:bodyPr lIns="0" tIns="0" rIns="0" bIns="0">
            <a:no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tabLst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559495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-No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FC89D9-A95D-984D-AA31-A11221C38E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8229600" cy="6691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24F4C0B-8E0E-D247-8998-89B0F977E90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143000"/>
            <a:ext cx="8229600" cy="3195638"/>
          </a:xfrm>
        </p:spPr>
        <p:txBody>
          <a:bodyPr wrap="square" lIns="0" tIns="0" rIns="0" bIns="0">
            <a:no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tabLst/>
              <a:defRPr>
                <a:solidFill>
                  <a:schemeClr val="tx1"/>
                </a:solidFill>
              </a:defRPr>
            </a:lvl1pPr>
            <a:lvl2pPr marL="460375" indent="-230188">
              <a:tabLst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 marL="914400" indent="-227013">
              <a:tabLst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77655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_w logo wtrm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1CB73A-3EB2-0F4B-A749-FE602CE5F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867" t="3208" r="30052" b="19629"/>
          <a:stretch/>
        </p:blipFill>
        <p:spPr>
          <a:xfrm>
            <a:off x="3064933" y="-141546"/>
            <a:ext cx="6079068" cy="5285046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FC89D9-A95D-984D-AA31-A11221C38E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8226054" cy="6691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90429E5-795A-8A43-A273-2BC100111C0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142999"/>
            <a:ext cx="8226054" cy="3200400"/>
          </a:xfrm>
        </p:spPr>
        <p:txBody>
          <a:bodyPr lIns="0" tIns="0" rIns="0" bIns="0">
            <a:no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tabLst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51EB0E6-A70D-CE45-BB73-DE0110A910ED}"/>
              </a:ext>
            </a:extLst>
          </p:cNvPr>
          <p:cNvSpPr txBox="1">
            <a:spLocks/>
          </p:cNvSpPr>
          <p:nvPr userDrawn="1"/>
        </p:nvSpPr>
        <p:spPr>
          <a:xfrm>
            <a:off x="8705088" y="4846001"/>
            <a:ext cx="220485" cy="2028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7AA508B-E60F-E649-B511-759C564E884D}"/>
              </a:ext>
            </a:extLst>
          </p:cNvPr>
          <p:cNvSpPr txBox="1">
            <a:spLocks/>
          </p:cNvSpPr>
          <p:nvPr userDrawn="1"/>
        </p:nvSpPr>
        <p:spPr>
          <a:xfrm>
            <a:off x="8074152" y="4846320"/>
            <a:ext cx="609914" cy="1485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39BF0A-C635-544F-850F-946AD8E7975B}" type="datetime1">
              <a:rPr lang="en-US" smtClean="0"/>
              <a:pPr/>
              <a:t>10/4/24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979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225D86E-8C5D-1841-9FAC-7F27816076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143000"/>
            <a:ext cx="8226055" cy="272381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FC89D9-A95D-984D-AA31-A11221C38E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8226054" cy="6691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90429E5-795A-8A43-A273-2BC100111C0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508760"/>
            <a:ext cx="8226054" cy="2906613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50234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08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Whit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7828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 userDrawn="1">
          <p15:clr>
            <a:srgbClr val="FBAE40"/>
          </p15:clr>
        </p15:guide>
        <p15:guide id="2" pos="28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nt with Text and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CF9DAC-DCA3-AD4A-B1B3-5725742FC1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6672" y="0"/>
            <a:ext cx="3767327" cy="5143500"/>
          </a:xfrm>
          <a:noFill/>
          <a:ln>
            <a:noFill/>
          </a:ln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1DBF6C-0676-5247-8404-7764B27D9124}"/>
              </a:ext>
            </a:extLst>
          </p:cNvPr>
          <p:cNvSpPr/>
          <p:nvPr userDrawn="1"/>
        </p:nvSpPr>
        <p:spPr>
          <a:xfrm>
            <a:off x="0" y="0"/>
            <a:ext cx="5376672" cy="5143500"/>
          </a:xfrm>
          <a:prstGeom prst="rect">
            <a:avLst/>
          </a:prstGeom>
          <a:solidFill>
            <a:srgbClr val="000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DF54824-3A03-A745-AD49-C744B2A21D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4523368" cy="6691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2709C09F-8C0C-7248-AEB2-1C7859F51F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71609" y="4420821"/>
            <a:ext cx="1505254" cy="4251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E94CDEA-D510-9F45-84BD-82CAA8464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143000"/>
            <a:ext cx="4525963" cy="3195638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44A7A8-335B-174E-9471-7B8989F429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184" y="4809234"/>
            <a:ext cx="1037332" cy="20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9255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Photos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856035B-8130-D844-B0F2-44CBE0D286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76673" y="2571750"/>
            <a:ext cx="3767327" cy="2571750"/>
          </a:xfrm>
          <a:noFill/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CF9DAC-DCA3-AD4A-B1B3-5725742FC1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6672" y="0"/>
            <a:ext cx="3767328" cy="2571750"/>
          </a:xfrm>
          <a:noFill/>
          <a:ln>
            <a:noFill/>
          </a:ln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B4117486-5C49-E242-8CBE-03C8F87112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4523368" cy="66751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FE409C5D-AFD1-7745-A713-F12280BE810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71609" y="4420821"/>
            <a:ext cx="1505254" cy="4251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E46F9CE-9C02-284E-A17F-0C31F82B2F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1143000"/>
            <a:ext cx="4525963" cy="3195638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/>
            </a:lvl1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967738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nt with 2 Photos and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856035B-8130-D844-B0F2-44CBE0D286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76673" y="2571750"/>
            <a:ext cx="3767328" cy="2571750"/>
          </a:xfrm>
          <a:noFill/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919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1DBF6C-0676-5247-8404-7764B27D9124}"/>
              </a:ext>
            </a:extLst>
          </p:cNvPr>
          <p:cNvSpPr/>
          <p:nvPr userDrawn="1"/>
        </p:nvSpPr>
        <p:spPr>
          <a:xfrm>
            <a:off x="0" y="0"/>
            <a:ext cx="5376672" cy="5143500"/>
          </a:xfrm>
          <a:prstGeom prst="rect">
            <a:avLst/>
          </a:prstGeom>
          <a:solidFill>
            <a:srgbClr val="000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CF9DAC-DCA3-AD4A-B1B3-5725742FC1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6672" y="0"/>
            <a:ext cx="3767328" cy="2571750"/>
          </a:xfrm>
          <a:noFill/>
          <a:ln>
            <a:noFill/>
          </a:ln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919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225C079B-5F34-5149-9937-5E0A7D1910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4523368" cy="66751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2C113B2A-25B6-4D4F-BE66-8FD128DADFB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71609" y="4420821"/>
            <a:ext cx="1505254" cy="4251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4511911-ADCF-3F4A-9C7A-1469A5E0746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1143000"/>
            <a:ext cx="4525963" cy="3195638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BC7184-67F4-D44E-A683-638A4BD086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184" y="4809234"/>
            <a:ext cx="1037332" cy="20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022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6627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33284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53C9D7-E9D0-FF4B-A8C0-A88200BA90FB}"/>
              </a:ext>
            </a:extLst>
          </p:cNvPr>
          <p:cNvSpPr txBox="1">
            <a:spLocks/>
          </p:cNvSpPr>
          <p:nvPr userDrawn="1"/>
        </p:nvSpPr>
        <p:spPr>
          <a:xfrm>
            <a:off x="8708182" y="4846001"/>
            <a:ext cx="220485" cy="2028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D9D28ED-2D06-3A46-9727-8A9B2D7E7F63}"/>
              </a:ext>
            </a:extLst>
          </p:cNvPr>
          <p:cNvSpPr txBox="1">
            <a:spLocks/>
          </p:cNvSpPr>
          <p:nvPr userDrawn="1"/>
        </p:nvSpPr>
        <p:spPr>
          <a:xfrm>
            <a:off x="8076886" y="4846002"/>
            <a:ext cx="609914" cy="1485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39BF0A-C635-544F-850F-946AD8E7975B}" type="datetime1">
              <a:rPr lang="en-US" smtClean="0"/>
              <a:pPr/>
              <a:t>10/4/24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DDB747-6C5D-1648-A189-AC12B7E1788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329184" y="4811397"/>
            <a:ext cx="1033271" cy="20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6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7" r:id="rId2"/>
    <p:sldLayoutId id="2147483692" r:id="rId3"/>
    <p:sldLayoutId id="2147483707" r:id="rId4"/>
    <p:sldLayoutId id="2147483686" r:id="rId5"/>
    <p:sldLayoutId id="2147483690" r:id="rId6"/>
    <p:sldLayoutId id="2147483667" r:id="rId7"/>
    <p:sldLayoutId id="2147483688" r:id="rId8"/>
    <p:sldLayoutId id="2147483674" r:id="rId9"/>
    <p:sldLayoutId id="2147483684" r:id="rId10"/>
    <p:sldLayoutId id="2147483678" r:id="rId11"/>
    <p:sldLayoutId id="2147483680" r:id="rId12"/>
    <p:sldLayoutId id="2147483682" r:id="rId13"/>
    <p:sldLayoutId id="2147483689" r:id="rId14"/>
    <p:sldLayoutId id="2147483724" r:id="rId15"/>
  </p:sldLayoutIdLst>
  <p:hf hdr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rgbClr val="000F7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30188" indent="-22225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60375" indent="-230188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−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8975" indent="-231775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4400" indent="-22701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−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08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F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39A08365-AEEB-3D48-A287-0A6C23C5D3D6}"/>
              </a:ext>
            </a:extLst>
          </p:cNvPr>
          <p:cNvSpPr txBox="1">
            <a:spLocks/>
          </p:cNvSpPr>
          <p:nvPr userDrawn="1"/>
        </p:nvSpPr>
        <p:spPr>
          <a:xfrm>
            <a:off x="8705088" y="4849122"/>
            <a:ext cx="220485" cy="2028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198D408-451C-7649-B63F-9BB20EE7A64E}"/>
              </a:ext>
            </a:extLst>
          </p:cNvPr>
          <p:cNvSpPr txBox="1">
            <a:spLocks/>
          </p:cNvSpPr>
          <p:nvPr userDrawn="1"/>
        </p:nvSpPr>
        <p:spPr>
          <a:xfrm>
            <a:off x="8074152" y="4846002"/>
            <a:ext cx="609914" cy="1485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39BF0A-C635-544F-850F-946AD8E7975B}" type="datetime1">
              <a:rPr lang="en-US" smtClean="0"/>
              <a:pPr/>
              <a:t>10/4/24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99391D-1BCF-B249-A015-254233AEC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7886700" cy="6675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82BBD0-F847-394A-96EA-C2F6C3D00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7886700" cy="32623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50E74A-F632-C648-A3E6-DE91F970873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29184" y="4809234"/>
            <a:ext cx="1037332" cy="20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708" r:id="rId2"/>
    <p:sldLayoutId id="2147483694" r:id="rId3"/>
    <p:sldLayoutId id="2147483705" r:id="rId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0663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Font typeface="Arial" panose="020B0604020202020204" pitchFamily="34" charset="0"/>
        <a:buChar char="•"/>
        <a:tabLst/>
        <a:defRPr sz="18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8788" indent="-230188" algn="l" defTabSz="914400" rtl="0" eaLnBrk="1" latinLnBrk="0" hangingPunct="1">
        <a:lnSpc>
          <a:spcPct val="90000"/>
        </a:lnSpc>
        <a:spcBef>
          <a:spcPts val="375"/>
        </a:spcBef>
        <a:buClr>
          <a:schemeClr val="bg1"/>
        </a:buClr>
        <a:buSzPct val="100000"/>
        <a:buFont typeface="System Font Regular"/>
        <a:buChar char="–"/>
        <a:tabLst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7388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itchFamily="2" charset="2"/>
        <a:buChar char="§"/>
        <a:tabLst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7575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SzPct val="100000"/>
        <a:buFont typeface="System Font Regular"/>
        <a:buChar char="–"/>
        <a:tabLst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q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08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4F3B99C6-D0D0-D441-BB88-E3B30F0BF5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327543"/>
            <a:ext cx="7870838" cy="948589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  <a:latin typeface="Helvetica" pitchFamily="2" charset="0"/>
              </a:rPr>
              <a:t>Regional infrasound detections of the Osiris Rex capsule re-entry</a:t>
            </a:r>
            <a:br>
              <a:rPr lang="en-US" dirty="0">
                <a:effectLst/>
                <a:latin typeface="Helvetica" pitchFamily="2" charset="0"/>
              </a:rPr>
            </a:br>
            <a:br>
              <a:rPr lang="en-US" dirty="0"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7859A57D-2C14-6348-B5C3-04566EA082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207145"/>
            <a:ext cx="4643718" cy="485140"/>
          </a:xfrm>
        </p:spPr>
        <p:txBody>
          <a:bodyPr>
            <a:normAutofit/>
          </a:bodyPr>
          <a:lstStyle/>
          <a:p>
            <a:r>
              <a:rPr lang="en-US" dirty="0"/>
              <a:t>Jeremy Webster, Jordan W. Bishop, Phil Blom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397A665-BC2C-524C-A7EC-3526226D8D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3708135"/>
            <a:ext cx="2714105" cy="243609"/>
          </a:xfrm>
        </p:spPr>
        <p:txBody>
          <a:bodyPr/>
          <a:lstStyle/>
          <a:p>
            <a:r>
              <a:rPr lang="en-US" dirty="0"/>
              <a:t>September 18, 2024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944ADC2-4BBE-A04E-9F43-2E4E7BE0DB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ROSY: cccf1bf8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5CAF8E-E8A4-67E7-6620-832A4C41035B}"/>
              </a:ext>
            </a:extLst>
          </p:cNvPr>
          <p:cNvSpPr txBox="1"/>
          <p:nvPr/>
        </p:nvSpPr>
        <p:spPr>
          <a:xfrm>
            <a:off x="6902507" y="4701472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623624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united states&#10;&#10;Description automatically generated">
            <a:extLst>
              <a:ext uri="{FF2B5EF4-FFF2-40B4-BE49-F238E27FC236}">
                <a16:creationId xmlns:a16="http://schemas.microsoft.com/office/drawing/2014/main" id="{3DB1964A-F8AA-936A-B8B1-C6D8E7DB9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643" y="917899"/>
            <a:ext cx="4415972" cy="3311979"/>
          </a:xfrm>
          <a:prstGeom prst="rect">
            <a:avLst/>
          </a:prstGeom>
        </p:spPr>
      </p:pic>
      <p:sp>
        <p:nvSpPr>
          <p:cNvPr id="4" name="5-Point Star 3">
            <a:extLst>
              <a:ext uri="{FF2B5EF4-FFF2-40B4-BE49-F238E27FC236}">
                <a16:creationId xmlns:a16="http://schemas.microsoft.com/office/drawing/2014/main" id="{315828E0-ED78-9B72-F68E-D799CBCAE138}"/>
              </a:ext>
            </a:extLst>
          </p:cNvPr>
          <p:cNvSpPr/>
          <p:nvPr/>
        </p:nvSpPr>
        <p:spPr>
          <a:xfrm>
            <a:off x="3834881" y="2700823"/>
            <a:ext cx="167951" cy="186612"/>
          </a:xfrm>
          <a:prstGeom prst="star5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>
            <a:extLst>
              <a:ext uri="{FF2B5EF4-FFF2-40B4-BE49-F238E27FC236}">
                <a16:creationId xmlns:a16="http://schemas.microsoft.com/office/drawing/2014/main" id="{50F1159F-0319-B8FB-13B0-B1891719D72B}"/>
              </a:ext>
            </a:extLst>
          </p:cNvPr>
          <p:cNvSpPr/>
          <p:nvPr/>
        </p:nvSpPr>
        <p:spPr>
          <a:xfrm>
            <a:off x="4146678" y="2700823"/>
            <a:ext cx="167951" cy="186612"/>
          </a:xfrm>
          <a:prstGeom prst="star5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>
            <a:extLst>
              <a:ext uri="{FF2B5EF4-FFF2-40B4-BE49-F238E27FC236}">
                <a16:creationId xmlns:a16="http://schemas.microsoft.com/office/drawing/2014/main" id="{D17EBAB1-1495-A756-4477-76B008EE28E6}"/>
              </a:ext>
            </a:extLst>
          </p:cNvPr>
          <p:cNvSpPr/>
          <p:nvPr/>
        </p:nvSpPr>
        <p:spPr>
          <a:xfrm>
            <a:off x="4512909" y="2417490"/>
            <a:ext cx="167951" cy="186612"/>
          </a:xfrm>
          <a:prstGeom prst="star5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25D56C43-98C3-C2D8-3C7E-79C0C826D3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3179" y="211280"/>
            <a:ext cx="8201608" cy="702342"/>
          </a:xfrm>
        </p:spPr>
        <p:txBody>
          <a:bodyPr/>
          <a:lstStyle/>
          <a:p>
            <a:pPr algn="ctr"/>
            <a:r>
              <a:rPr lang="en-US" dirty="0" err="1"/>
              <a:t>InfraGA</a:t>
            </a:r>
            <a:r>
              <a:rPr lang="en-US" dirty="0"/>
              <a:t> predictions using expected trajectory from NASA and the atmosphere from 9/24/2023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37DB50-C8F8-9D9A-1CDB-5CB9EBA06151}"/>
              </a:ext>
            </a:extLst>
          </p:cNvPr>
          <p:cNvSpPr txBox="1"/>
          <p:nvPr/>
        </p:nvSpPr>
        <p:spPr>
          <a:xfrm>
            <a:off x="1618077" y="4387026"/>
            <a:ext cx="5716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 that the Price Utah array is now is the shadow zone.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D4C181-2223-C2C0-FAED-2A5938552EBE}"/>
              </a:ext>
            </a:extLst>
          </p:cNvPr>
          <p:cNvSpPr txBox="1"/>
          <p:nvPr/>
        </p:nvSpPr>
        <p:spPr>
          <a:xfrm>
            <a:off x="6902507" y="4701472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851174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map with different colored circles&#10;&#10;Description automatically generated">
            <a:extLst>
              <a:ext uri="{FF2B5EF4-FFF2-40B4-BE49-F238E27FC236}">
                <a16:creationId xmlns:a16="http://schemas.microsoft.com/office/drawing/2014/main" id="{5D3A3E76-6DE8-E32E-1008-10FC765B9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524" y="89170"/>
            <a:ext cx="5934951" cy="4622260"/>
          </a:xfrm>
          <a:prstGeom prst="rect">
            <a:avLst/>
          </a:prstGeom>
        </p:spPr>
      </p:pic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1489AD21-8AEA-0F09-1B0A-8C8B8871CF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4654" y="180655"/>
            <a:ext cx="8154692" cy="470462"/>
          </a:xfrm>
        </p:spPr>
        <p:txBody>
          <a:bodyPr/>
          <a:lstStyle/>
          <a:p>
            <a:pPr algn="ctr"/>
            <a:r>
              <a:rPr lang="en-US" dirty="0"/>
              <a:t>Beam Analysis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41172D-0A82-7F8E-8DAE-74ED9255427B}"/>
              </a:ext>
            </a:extLst>
          </p:cNvPr>
          <p:cNvSpPr txBox="1"/>
          <p:nvPr/>
        </p:nvSpPr>
        <p:spPr>
          <a:xfrm>
            <a:off x="6658704" y="651117"/>
            <a:ext cx="19906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Blue: NNSS</a:t>
            </a:r>
          </a:p>
          <a:p>
            <a:r>
              <a:rPr lang="en-US" dirty="0"/>
              <a:t>Green: St George</a:t>
            </a:r>
          </a:p>
          <a:p>
            <a:r>
              <a:rPr lang="en-US" dirty="0"/>
              <a:t>Purple: Boise 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B64D6C-896D-9E2B-A88F-D8229295DECD}"/>
              </a:ext>
            </a:extLst>
          </p:cNvPr>
          <p:cNvSpPr txBox="1"/>
          <p:nvPr/>
        </p:nvSpPr>
        <p:spPr>
          <a:xfrm>
            <a:off x="6902507" y="4701472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68253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81A464-7CB5-E432-2E77-C7C78B1107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4637" y="689819"/>
            <a:ext cx="8226054" cy="3511692"/>
          </a:xfrm>
        </p:spPr>
        <p:txBody>
          <a:bodyPr/>
          <a:lstStyle/>
          <a:p>
            <a:r>
              <a:rPr lang="en-US" dirty="0"/>
              <a:t>CONCLUSIONS</a:t>
            </a:r>
            <a:br>
              <a:rPr lang="en-US" dirty="0"/>
            </a:br>
            <a:endParaRPr lang="en-US" dirty="0"/>
          </a:p>
          <a:p>
            <a:r>
              <a:rPr lang="en-US" b="0" dirty="0"/>
              <a:t>We were able to detect the acoustic signal from a hypersonic object with size &lt; 1^3 m at an altitude of 60 km and an over-ground distance &gt; 300 km.</a:t>
            </a:r>
          </a:p>
          <a:p>
            <a:endParaRPr lang="en-US" b="0" dirty="0"/>
          </a:p>
          <a:p>
            <a:r>
              <a:rPr lang="en-US" b="0" dirty="0" err="1"/>
              <a:t>InfraGA’s</a:t>
            </a:r>
            <a:r>
              <a:rPr lang="en-US" b="0" dirty="0"/>
              <a:t> </a:t>
            </a:r>
            <a:r>
              <a:rPr lang="en-US" b="0" dirty="0" err="1"/>
              <a:t>mach</a:t>
            </a:r>
            <a:r>
              <a:rPr lang="en-US" b="0" dirty="0"/>
              <a:t> cone propagation estimates seems to work.</a:t>
            </a:r>
          </a:p>
          <a:p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60FC5D-195D-EA5A-2520-D95C234A99B8}"/>
              </a:ext>
            </a:extLst>
          </p:cNvPr>
          <p:cNvSpPr txBox="1"/>
          <p:nvPr/>
        </p:nvSpPr>
        <p:spPr>
          <a:xfrm>
            <a:off x="6902507" y="4701472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756575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64468645-8EE3-3568-66AD-D72B62164E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2034" y="287018"/>
            <a:ext cx="8154692" cy="470462"/>
          </a:xfrm>
        </p:spPr>
        <p:txBody>
          <a:bodyPr/>
          <a:lstStyle/>
          <a:p>
            <a:pPr algn="ctr"/>
            <a:r>
              <a:rPr lang="en-US" dirty="0"/>
              <a:t>ACKNOWLEGEMENTS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EBBD02-A2AB-454C-D44F-75D8E2DE533A}"/>
              </a:ext>
            </a:extLst>
          </p:cNvPr>
          <p:cNvSpPr txBox="1"/>
          <p:nvPr/>
        </p:nvSpPr>
        <p:spPr>
          <a:xfrm>
            <a:off x="2755311" y="18106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774CF8-DC2D-52DC-4704-A11C5DC48145}"/>
              </a:ext>
            </a:extLst>
          </p:cNvPr>
          <p:cNvSpPr txBox="1"/>
          <p:nvPr/>
        </p:nvSpPr>
        <p:spPr>
          <a:xfrm>
            <a:off x="530757" y="2040747"/>
            <a:ext cx="775939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Arial" panose="020B0604020202020204" pitchFamily="34" charset="0"/>
              </a:rPr>
              <a:t>This work gratefully acknowledges support from LDRD DR </a:t>
            </a:r>
            <a:r>
              <a:rPr lang="en-US" sz="1800" dirty="0" err="1">
                <a:effectLst/>
                <a:latin typeface="Arial" panose="020B0604020202020204" pitchFamily="34" charset="0"/>
              </a:rPr>
              <a:t>iNDD</a:t>
            </a:r>
            <a:r>
              <a:rPr lang="en-US" sz="1800" dirty="0">
                <a:effectLst/>
                <a:latin typeface="Arial" panose="020B0604020202020204" pitchFamily="34" charset="0"/>
              </a:rPr>
              <a:t> (2020188DR) and LDRD DR </a:t>
            </a:r>
            <a:r>
              <a:rPr lang="en-US" sz="1800" dirty="0" err="1">
                <a:effectLst/>
                <a:latin typeface="Arial" panose="020B0604020202020204" pitchFamily="34" charset="0"/>
              </a:rPr>
              <a:t>DIIComms</a:t>
            </a:r>
            <a:r>
              <a:rPr lang="en-US" sz="1800" dirty="0">
                <a:effectLst/>
                <a:latin typeface="Arial" panose="020B0604020202020204" pitchFamily="34" charset="0"/>
              </a:rPr>
              <a:t> (20230120DR).</a:t>
            </a:r>
          </a:p>
          <a:p>
            <a:br>
              <a:rPr lang="en-US" dirty="0"/>
            </a:br>
            <a:r>
              <a:rPr lang="en-US" sz="2000" dirty="0">
                <a:effectLst/>
                <a:latin typeface="Arial" panose="020B0604020202020204" pitchFamily="34" charset="0"/>
              </a:rPr>
              <a:t>Infrasound data from arrays JDSA and JDNB was provided by a team lead by Dr. Jacob Anderson at Boise State University.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B0ABBE-3856-E325-4188-070E9D78436B}"/>
              </a:ext>
            </a:extLst>
          </p:cNvPr>
          <p:cNvSpPr txBox="1"/>
          <p:nvPr/>
        </p:nvSpPr>
        <p:spPr>
          <a:xfrm>
            <a:off x="6902507" y="4701472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548429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ext&#10;&#10;Description automatically generated">
            <a:extLst>
              <a:ext uri="{FF2B5EF4-FFF2-40B4-BE49-F238E27FC236}">
                <a16:creationId xmlns:a16="http://schemas.microsoft.com/office/drawing/2014/main" id="{328937FB-D25E-C2F6-7943-776AEC900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395" y="1012813"/>
            <a:ext cx="5966133" cy="31178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985C33-346E-0B66-E72A-6AFC50E63D54}"/>
              </a:ext>
            </a:extLst>
          </p:cNvPr>
          <p:cNvSpPr txBox="1"/>
          <p:nvPr/>
        </p:nvSpPr>
        <p:spPr>
          <a:xfrm>
            <a:off x="6902507" y="4701472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856595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iagonal Stripe 19">
            <a:extLst>
              <a:ext uri="{FF2B5EF4-FFF2-40B4-BE49-F238E27FC236}">
                <a16:creationId xmlns:a16="http://schemas.microsoft.com/office/drawing/2014/main" id="{04BED4F9-5064-AB6D-C52B-90070E5B8084}"/>
              </a:ext>
            </a:extLst>
          </p:cNvPr>
          <p:cNvSpPr/>
          <p:nvPr/>
        </p:nvSpPr>
        <p:spPr>
          <a:xfrm rot="9214754">
            <a:off x="5397146" y="3375172"/>
            <a:ext cx="276930" cy="316126"/>
          </a:xfrm>
          <a:prstGeom prst="diagStrip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F045C30-1E1C-BEC6-1BAE-90AB2CEB0970}"/>
              </a:ext>
            </a:extLst>
          </p:cNvPr>
          <p:cNvCxnSpPr>
            <a:cxnSpLocks/>
            <a:endCxn id="25" idx="0"/>
          </p:cNvCxnSpPr>
          <p:nvPr/>
        </p:nvCxnSpPr>
        <p:spPr>
          <a:xfrm flipH="1" flipV="1">
            <a:off x="2928649" y="574443"/>
            <a:ext cx="2662359" cy="27540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6873C5A-66C9-0D39-A877-D285401239E9}"/>
              </a:ext>
            </a:extLst>
          </p:cNvPr>
          <p:cNvCxnSpPr>
            <a:cxnSpLocks/>
          </p:cNvCxnSpPr>
          <p:nvPr/>
        </p:nvCxnSpPr>
        <p:spPr>
          <a:xfrm flipH="1">
            <a:off x="1725797" y="3737951"/>
            <a:ext cx="3754416" cy="5707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D9A3317-9C64-C708-8476-74914DF040B2}"/>
              </a:ext>
            </a:extLst>
          </p:cNvPr>
          <p:cNvCxnSpPr>
            <a:cxnSpLocks/>
          </p:cNvCxnSpPr>
          <p:nvPr/>
        </p:nvCxnSpPr>
        <p:spPr>
          <a:xfrm flipV="1">
            <a:off x="5627663" y="2778190"/>
            <a:ext cx="626677" cy="5112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8F1332B-A557-0507-8044-A02A67A957C1}"/>
              </a:ext>
            </a:extLst>
          </p:cNvPr>
          <p:cNvCxnSpPr/>
          <p:nvPr/>
        </p:nvCxnSpPr>
        <p:spPr>
          <a:xfrm>
            <a:off x="5484788" y="3797348"/>
            <a:ext cx="106220" cy="771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E5416FEC-D4E7-162F-D97D-08AFC8E7F828}"/>
              </a:ext>
            </a:extLst>
          </p:cNvPr>
          <p:cNvSpPr/>
          <p:nvPr/>
        </p:nvSpPr>
        <p:spPr>
          <a:xfrm rot="1133920">
            <a:off x="1951883" y="468186"/>
            <a:ext cx="708001" cy="394225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FE1BEB8-2C24-A7C9-5E8C-ECE194F2F602}"/>
              </a:ext>
            </a:extLst>
          </p:cNvPr>
          <p:cNvCxnSpPr>
            <a:cxnSpLocks/>
          </p:cNvCxnSpPr>
          <p:nvPr/>
        </p:nvCxnSpPr>
        <p:spPr>
          <a:xfrm>
            <a:off x="1650521" y="2149031"/>
            <a:ext cx="5212898" cy="1851811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B5223B6-3219-17E0-FCC2-8257F72FF903}"/>
              </a:ext>
            </a:extLst>
          </p:cNvPr>
          <p:cNvSpPr txBox="1"/>
          <p:nvPr/>
        </p:nvSpPr>
        <p:spPr>
          <a:xfrm>
            <a:off x="3475914" y="914276"/>
            <a:ext cx="1430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Mach Cone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7E82E8D-4A11-BE00-2DE6-E818BC0E7B78}"/>
              </a:ext>
            </a:extLst>
          </p:cNvPr>
          <p:cNvSpPr txBox="1"/>
          <p:nvPr/>
        </p:nvSpPr>
        <p:spPr>
          <a:xfrm>
            <a:off x="5164573" y="2067787"/>
            <a:ext cx="2671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Ray paths normal to cone surface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61CC651-9FAF-9B76-7281-02E0C12BFE6A}"/>
                  </a:ext>
                </a:extLst>
              </p:cNvPr>
              <p:cNvSpPr txBox="1"/>
              <p:nvPr/>
            </p:nvSpPr>
            <p:spPr>
              <a:xfrm rot="996229">
                <a:off x="3784743" y="2620643"/>
                <a:ext cx="1337417" cy="4678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61CC651-9FAF-9B76-7281-02E0C12BF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996229">
                <a:off x="3784743" y="2620643"/>
                <a:ext cx="1337417" cy="467820"/>
              </a:xfrm>
              <a:prstGeom prst="rect">
                <a:avLst/>
              </a:prstGeom>
              <a:blipFill>
                <a:blip r:embed="rId2"/>
                <a:stretch>
                  <a:fillRect l="-885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B82884F0-F426-C150-4386-8105A3FC7E24}"/>
              </a:ext>
            </a:extLst>
          </p:cNvPr>
          <p:cNvSpPr txBox="1"/>
          <p:nvPr/>
        </p:nvSpPr>
        <p:spPr>
          <a:xfrm>
            <a:off x="6902507" y="4701472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771803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E30A98-7669-1166-746B-872DC351D4C6}"/>
              </a:ext>
            </a:extLst>
          </p:cNvPr>
          <p:cNvSpPr txBox="1"/>
          <p:nvPr/>
        </p:nvSpPr>
        <p:spPr>
          <a:xfrm>
            <a:off x="914400" y="413922"/>
            <a:ext cx="73151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The re-entry of the OSIRIS-</a:t>
            </a:r>
            <a:r>
              <a:rPr lang="en-US" dirty="0" err="1">
                <a:effectLst/>
                <a:latin typeface="Arial" panose="020B0604020202020204" pitchFamily="34" charset="0"/>
              </a:rPr>
              <a:t>REx</a:t>
            </a:r>
            <a:r>
              <a:rPr lang="en-US" dirty="0">
                <a:effectLst/>
                <a:latin typeface="Arial" panose="020B0604020202020204" pitchFamily="34" charset="0"/>
              </a:rPr>
              <a:t> sample return capsule</a:t>
            </a:r>
            <a:r>
              <a:rPr lang="en-US" dirty="0">
                <a:latin typeface="Courier New" panose="02070309020205020404" pitchFamily="49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</a:rPr>
              <a:t>presented a rare opportunity to test the </a:t>
            </a:r>
            <a:r>
              <a:rPr lang="en-US" dirty="0" err="1">
                <a:effectLst/>
                <a:latin typeface="Arial" panose="020B0604020202020204" pitchFamily="34" charset="0"/>
              </a:rPr>
              <a:t>InfraGA</a:t>
            </a:r>
            <a:r>
              <a:rPr lang="en-US" dirty="0">
                <a:effectLst/>
                <a:latin typeface="Arial" panose="020B0604020202020204" pitchFamily="34" charset="0"/>
              </a:rPr>
              <a:t> predictions against a known source trajectory.</a:t>
            </a:r>
            <a:endParaRPr lang="en-US" dirty="0"/>
          </a:p>
        </p:txBody>
      </p:sp>
      <p:pic>
        <p:nvPicPr>
          <p:cNvPr id="5" name="Picture 4" descr="A diagram of a pyramid&#10;&#10;Description automatically generated">
            <a:extLst>
              <a:ext uri="{FF2B5EF4-FFF2-40B4-BE49-F238E27FC236}">
                <a16:creationId xmlns:a16="http://schemas.microsoft.com/office/drawing/2014/main" id="{A490D3B0-6686-0C5A-2BA3-3E6ABBFBC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858" y="1530727"/>
            <a:ext cx="2332999" cy="29250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FF935D-4B64-D660-7BDF-816F57DF4CB8}"/>
              </a:ext>
            </a:extLst>
          </p:cNvPr>
          <p:cNvSpPr txBox="1"/>
          <p:nvPr/>
        </p:nvSpPr>
        <p:spPr>
          <a:xfrm>
            <a:off x="6902507" y="4701472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1202858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and a diagram&#10;&#10;Description automatically generated">
            <a:extLst>
              <a:ext uri="{FF2B5EF4-FFF2-40B4-BE49-F238E27FC236}">
                <a16:creationId xmlns:a16="http://schemas.microsoft.com/office/drawing/2014/main" id="{22345927-24A4-8A04-D910-4F64070A8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584" y="668639"/>
            <a:ext cx="6778743" cy="3376114"/>
          </a:xfrm>
          <a:prstGeom prst="rect">
            <a:avLst/>
          </a:prstGeom>
        </p:spPr>
      </p:pic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CAE19748-19F3-7697-7789-87882E7AFC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139138"/>
            <a:ext cx="8226054" cy="457200"/>
          </a:xfrm>
        </p:spPr>
        <p:txBody>
          <a:bodyPr/>
          <a:lstStyle/>
          <a:p>
            <a:pPr algn="ctr"/>
            <a:r>
              <a:rPr lang="en-US" dirty="0"/>
              <a:t>Plots from NASA’s re-entry predictions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CCFDEA-D24F-16D8-DED2-CE9C88CC0EF5}"/>
              </a:ext>
            </a:extLst>
          </p:cNvPr>
          <p:cNvSpPr txBox="1"/>
          <p:nvPr/>
        </p:nvSpPr>
        <p:spPr>
          <a:xfrm>
            <a:off x="1581486" y="3470723"/>
            <a:ext cx="2841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Trajectory, Mach Number (radius) and heating (color)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EB12FD-4C8B-D034-B277-5443C80B6724}"/>
              </a:ext>
            </a:extLst>
          </p:cNvPr>
          <p:cNvSpPr txBox="1"/>
          <p:nvPr/>
        </p:nvSpPr>
        <p:spPr>
          <a:xfrm>
            <a:off x="5005821" y="4044753"/>
            <a:ext cx="2841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Altitude (blue) and Dynamic Pressure (green)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452D79-F302-EC32-E30C-A4BBF5A2327B}"/>
              </a:ext>
            </a:extLst>
          </p:cNvPr>
          <p:cNvSpPr txBox="1"/>
          <p:nvPr/>
        </p:nvSpPr>
        <p:spPr>
          <a:xfrm>
            <a:off x="6902507" y="4701472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4128627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90BE4330-3790-96D4-7433-B5AA1D5D97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139138"/>
            <a:ext cx="8226054" cy="457200"/>
          </a:xfrm>
        </p:spPr>
        <p:txBody>
          <a:bodyPr/>
          <a:lstStyle/>
          <a:p>
            <a:pPr algn="ctr"/>
            <a:r>
              <a:rPr lang="en-US" dirty="0"/>
              <a:t>Plots from NASA’s re-entry predictions</a:t>
            </a:r>
          </a:p>
        </p:txBody>
      </p:sp>
      <p:pic>
        <p:nvPicPr>
          <p:cNvPr id="4" name="Picture 3" descr="A graph of 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1D25ACD3-CD0B-7E49-784B-E9F49666B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392" y="833774"/>
            <a:ext cx="5905312" cy="29487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2AD2B3-7551-5092-BF80-DB45EC92279A}"/>
              </a:ext>
            </a:extLst>
          </p:cNvPr>
          <p:cNvSpPr txBox="1"/>
          <p:nvPr/>
        </p:nvSpPr>
        <p:spPr>
          <a:xfrm>
            <a:off x="1364843" y="3955028"/>
            <a:ext cx="6657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velocity (left, blue) is so fast, and the Mach Cone angle (right) is so small, this could almost be considered a line source.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613A8C-D2C8-24FB-CA12-B00D53EC7B12}"/>
              </a:ext>
            </a:extLst>
          </p:cNvPr>
          <p:cNvSpPr txBox="1"/>
          <p:nvPr/>
        </p:nvSpPr>
        <p:spPr>
          <a:xfrm>
            <a:off x="6902507" y="4701472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474176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the sun&#10;&#10;Description automatically generated">
            <a:extLst>
              <a:ext uri="{FF2B5EF4-FFF2-40B4-BE49-F238E27FC236}">
                <a16:creationId xmlns:a16="http://schemas.microsoft.com/office/drawing/2014/main" id="{9939AD1B-C715-F66B-098A-318FB6A98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274" y="765648"/>
            <a:ext cx="4715163" cy="3536372"/>
          </a:xfrm>
          <a:prstGeom prst="rect">
            <a:avLst/>
          </a:prstGeom>
        </p:spPr>
      </p:pic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7839DC29-3CA5-D76A-FA1F-800A2BAC0C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139138"/>
            <a:ext cx="8201608" cy="702342"/>
          </a:xfrm>
        </p:spPr>
        <p:txBody>
          <a:bodyPr/>
          <a:lstStyle/>
          <a:p>
            <a:pPr algn="ctr"/>
            <a:r>
              <a:rPr lang="en-US" dirty="0" err="1"/>
              <a:t>InfraGA</a:t>
            </a:r>
            <a:r>
              <a:rPr lang="en-US" dirty="0"/>
              <a:t> predictions using expected trajectory from NASA and the atmosphere from 9/24/2019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32E55B-CBA5-CA91-BE88-13776D563F48}"/>
              </a:ext>
            </a:extLst>
          </p:cNvPr>
          <p:cNvSpPr txBox="1"/>
          <p:nvPr/>
        </p:nvSpPr>
        <p:spPr>
          <a:xfrm>
            <a:off x="1331118" y="4226627"/>
            <a:ext cx="6376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Stars indicate locations of arrays that were deployed for this event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AF5790-21C0-B473-39AE-CFE10937E820}"/>
              </a:ext>
            </a:extLst>
          </p:cNvPr>
          <p:cNvSpPr txBox="1"/>
          <p:nvPr/>
        </p:nvSpPr>
        <p:spPr>
          <a:xfrm>
            <a:off x="6902507" y="4701472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709905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64468645-8EE3-3568-66AD-D72B62164E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2034" y="287018"/>
            <a:ext cx="8154692" cy="470462"/>
          </a:xfrm>
        </p:spPr>
        <p:txBody>
          <a:bodyPr/>
          <a:lstStyle/>
          <a:p>
            <a:pPr algn="ctr"/>
            <a:r>
              <a:rPr lang="en-US" dirty="0"/>
              <a:t>Beamforming results from NNSS array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7534D59E-3890-32D6-C86E-DD92E093C3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70" t="9897" b="17035"/>
          <a:stretch/>
        </p:blipFill>
        <p:spPr>
          <a:xfrm>
            <a:off x="1301572" y="757480"/>
            <a:ext cx="7305154" cy="40087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3420F7-63FD-D286-8E0D-834115F6B964}"/>
              </a:ext>
            </a:extLst>
          </p:cNvPr>
          <p:cNvSpPr txBox="1"/>
          <p:nvPr/>
        </p:nvSpPr>
        <p:spPr>
          <a:xfrm>
            <a:off x="6902507" y="4701472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234093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982A86EB-94F9-9EE9-DC3E-3BA7C5BE48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52" t="9926" r="1403" b="17121"/>
          <a:stretch/>
        </p:blipFill>
        <p:spPr>
          <a:xfrm>
            <a:off x="1035781" y="757480"/>
            <a:ext cx="6878230" cy="3807108"/>
          </a:xfrm>
          <a:prstGeom prst="rect">
            <a:avLst/>
          </a:prstGeom>
        </p:spPr>
      </p:pic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1489AD21-8AEA-0F09-1B0A-8C8B8871CF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2034" y="287018"/>
            <a:ext cx="8154692" cy="470462"/>
          </a:xfrm>
        </p:spPr>
        <p:txBody>
          <a:bodyPr/>
          <a:lstStyle/>
          <a:p>
            <a:pPr algn="ctr"/>
            <a:r>
              <a:rPr lang="en-US" dirty="0"/>
              <a:t>Beamforming results from St George array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A15F67-29C3-40A1-23A1-8A10F79D7263}"/>
              </a:ext>
            </a:extLst>
          </p:cNvPr>
          <p:cNvSpPr txBox="1"/>
          <p:nvPr/>
        </p:nvSpPr>
        <p:spPr>
          <a:xfrm>
            <a:off x="6902507" y="4701472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688632367"/>
      </p:ext>
    </p:extLst>
  </p:cSld>
  <p:clrMapOvr>
    <a:masterClrMapping/>
  </p:clrMapOvr>
</p:sld>
</file>

<file path=ppt/theme/theme1.xml><?xml version="1.0" encoding="utf-8"?>
<a:theme xmlns:a="http://schemas.openxmlformats.org/drawingml/2006/main" name="Mai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1">
      <a:dk1>
        <a:srgbClr val="000000"/>
      </a:dk1>
      <a:lt1>
        <a:srgbClr val="FFFFFF"/>
      </a:lt1>
      <a:dk2>
        <a:srgbClr val="000E7E"/>
      </a:dk2>
      <a:lt2>
        <a:srgbClr val="E7E6E6"/>
      </a:lt2>
      <a:accent1>
        <a:srgbClr val="0070C1"/>
      </a:accent1>
      <a:accent2>
        <a:srgbClr val="FF9128"/>
      </a:accent2>
      <a:accent3>
        <a:srgbClr val="CCD0E1"/>
      </a:accent3>
      <a:accent4>
        <a:srgbClr val="00A963"/>
      </a:accent4>
      <a:accent5>
        <a:srgbClr val="69C3FF"/>
      </a:accent5>
      <a:accent6>
        <a:srgbClr val="EB0E1D"/>
      </a:accent6>
      <a:hlink>
        <a:srgbClr val="69C3F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18264</TotalTime>
  <Words>302</Words>
  <Application>Microsoft Macintosh PowerPoint</Application>
  <PresentationFormat>On-screen Show (16:9)</PresentationFormat>
  <Paragraphs>46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Acumin Pro</vt:lpstr>
      <vt:lpstr>Arial</vt:lpstr>
      <vt:lpstr>Calibri</vt:lpstr>
      <vt:lpstr>Cambria Math</vt:lpstr>
      <vt:lpstr>Courier New</vt:lpstr>
      <vt:lpstr>Helvetica</vt:lpstr>
      <vt:lpstr>System Font Regular</vt:lpstr>
      <vt:lpstr>Wingdings</vt:lpstr>
      <vt:lpstr>Main</vt:lpstr>
      <vt:lpstr>Custom Design</vt:lpstr>
      <vt:lpstr>Regional infrasound detections of the Osiris Rex capsule re-entry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Webster, Jeremy David</cp:lastModifiedBy>
  <cp:revision>241</cp:revision>
  <dcterms:created xsi:type="dcterms:W3CDTF">2020-12-17T00:35:24Z</dcterms:created>
  <dcterms:modified xsi:type="dcterms:W3CDTF">2024-10-05T02:38:59Z</dcterms:modified>
</cp:coreProperties>
</file>