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81" r:id="rId6"/>
    <p:sldId id="261" r:id="rId7"/>
    <p:sldId id="262" r:id="rId8"/>
    <p:sldId id="263" r:id="rId9"/>
    <p:sldId id="282" r:id="rId10"/>
    <p:sldId id="264" r:id="rId11"/>
    <p:sldId id="265" r:id="rId12"/>
    <p:sldId id="266" r:id="rId13"/>
    <p:sldId id="267" r:id="rId14"/>
    <p:sldId id="280" r:id="rId15"/>
    <p:sldId id="268" r:id="rId16"/>
    <p:sldId id="269" r:id="rId17"/>
    <p:sldId id="270" r:id="rId18"/>
    <p:sldId id="271" r:id="rId19"/>
    <p:sldId id="272" r:id="rId20"/>
    <p:sldId id="274" r:id="rId21"/>
    <p:sldId id="275" r:id="rId22"/>
    <p:sldId id="276" r:id="rId23"/>
    <p:sldId id="273" r:id="rId24"/>
    <p:sldId id="277" r:id="rId25"/>
    <p:sldId id="278" r:id="rId26"/>
    <p:sldId id="279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2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5283E-AA4D-4297-A678-9E9ED66E7820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6B1C4-9BE7-451C-8380-9D157B855B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026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541179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38495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8446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193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0174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624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2980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227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367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6104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320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42130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886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646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900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76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237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996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5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764952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191682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72837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903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3710266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1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9345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3849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119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985275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781890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76267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90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540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556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4756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5728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9356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7B482E74-098C-4DE3-89CE-25EA023C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5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1/1.5120183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doi.org/10.1093/gji/ggac377" TargetMode="Externa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29/2002JD003135" TargetMode="External"/><Relationship Id="rId2" Type="http://schemas.openxmlformats.org/officeDocument/2006/relationships/hyperlink" Target="https://doi.org/10.1175/JAS3483.1" TargetMode="Externa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doi.org/10.1121/1.5120183" TargetMode="External"/><Relationship Id="rId4" Type="http://schemas.openxmlformats.org/officeDocument/2006/relationships/hyperlink" Target="https://doi.org/10.1093/gji/ggac377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5/JAS3483.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dx.doi.org/10.1029/2002JD003135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731837" y="2654299"/>
            <a:ext cx="10322605" cy="1587501"/>
          </a:xfrm>
        </p:spPr>
        <p:txBody>
          <a:bodyPr>
            <a:normAutofit/>
          </a:bodyPr>
          <a:lstStyle/>
          <a:p>
            <a:r>
              <a:rPr lang="en-GB" dirty="0"/>
              <a:t>Studying infrasound propagation in the middle atmosphere with ICON and UA-ICON: comparison with the IFS and ground-based remote sensing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smtClean="0"/>
              <a:t>Samuel Kristoffersen</a:t>
            </a:r>
            <a:r>
              <a:rPr lang="fr-FR" baseline="30000" dirty="0" smtClean="0"/>
              <a:t>1</a:t>
            </a:r>
            <a:r>
              <a:rPr lang="fr-FR" dirty="0" smtClean="0"/>
              <a:t>, Constantino Listowski</a:t>
            </a:r>
            <a:r>
              <a:rPr lang="fr-FR" baseline="30000" dirty="0" smtClean="0"/>
              <a:t>1</a:t>
            </a:r>
            <a:r>
              <a:rPr lang="fr-FR" dirty="0" smtClean="0"/>
              <a:t>, Robin Wing</a:t>
            </a:r>
            <a:r>
              <a:rPr lang="fr-FR" baseline="30000" dirty="0" smtClean="0"/>
              <a:t>2</a:t>
            </a:r>
            <a:r>
              <a:rPr lang="fr-FR" dirty="0" smtClean="0"/>
              <a:t>, Gerd Baumgarten</a:t>
            </a:r>
            <a:r>
              <a:rPr lang="fr-FR" baseline="30000" dirty="0" smtClean="0"/>
              <a:t>2</a:t>
            </a:r>
            <a:r>
              <a:rPr lang="fr-FR" dirty="0" smtClean="0"/>
              <a:t>, </a:t>
            </a:r>
            <a:r>
              <a:rPr lang="fr-FR" dirty="0" err="1" smtClean="0"/>
              <a:t>Sergey</a:t>
            </a:r>
            <a:r>
              <a:rPr lang="fr-FR" dirty="0" smtClean="0"/>
              <a:t> Khaykin</a:t>
            </a:r>
            <a:r>
              <a:rPr lang="fr-FR" baseline="30000" dirty="0" smtClean="0"/>
              <a:t>3</a:t>
            </a:r>
            <a:r>
              <a:rPr lang="fr-FR" dirty="0" smtClean="0"/>
              <a:t>, Alain Hauchecorne</a:t>
            </a:r>
            <a:r>
              <a:rPr lang="fr-FR" baseline="30000" dirty="0" smtClean="0"/>
              <a:t>3</a:t>
            </a:r>
            <a:r>
              <a:rPr lang="fr-FR" dirty="0" smtClean="0"/>
              <a:t>, Julien Vergoz</a:t>
            </a:r>
            <a:r>
              <a:rPr lang="fr-FR" baseline="30000" dirty="0" smtClean="0"/>
              <a:t>1</a:t>
            </a:r>
            <a:r>
              <a:rPr lang="fr-FR" dirty="0" smtClean="0"/>
              <a:t>, and Alexis Le Pichon</a:t>
            </a:r>
            <a:r>
              <a:rPr lang="fr-FR" baseline="30000" dirty="0" smtClean="0"/>
              <a:t>1</a:t>
            </a:r>
          </a:p>
          <a:p>
            <a:pPr>
              <a:lnSpc>
                <a:spcPct val="120000"/>
              </a:lnSpc>
            </a:pPr>
            <a:r>
              <a:rPr lang="fr-FR" sz="1400" baseline="30000" dirty="0" smtClean="0"/>
              <a:t>1</a:t>
            </a:r>
            <a:r>
              <a:rPr lang="fr-FR" sz="1400" dirty="0" smtClean="0"/>
              <a:t>CEA, DAM, DIF, F-91297 Arpajon, France</a:t>
            </a:r>
            <a:br>
              <a:rPr lang="fr-FR" sz="1400" dirty="0" smtClean="0"/>
            </a:br>
            <a:r>
              <a:rPr lang="fr-FR" sz="1400" baseline="30000" dirty="0" smtClean="0"/>
              <a:t>2</a:t>
            </a:r>
            <a:r>
              <a:rPr lang="fr-FR" sz="1400" dirty="0" smtClean="0"/>
              <a:t>Leibniz Institute for </a:t>
            </a:r>
            <a:r>
              <a:rPr lang="fr-FR" sz="1400" dirty="0" err="1" smtClean="0"/>
              <a:t>Atmospheric</a:t>
            </a:r>
            <a:r>
              <a:rPr lang="fr-FR" sz="1400" dirty="0" smtClean="0"/>
              <a:t> </a:t>
            </a:r>
            <a:r>
              <a:rPr lang="fr-FR" sz="1400" dirty="0" err="1" smtClean="0"/>
              <a:t>Physics</a:t>
            </a:r>
            <a:r>
              <a:rPr lang="fr-FR" sz="1400" dirty="0" smtClean="0"/>
              <a:t>, </a:t>
            </a:r>
            <a:r>
              <a:rPr lang="fr-FR" sz="1400" dirty="0" err="1" smtClean="0"/>
              <a:t>Kühlungsborn</a:t>
            </a:r>
            <a:r>
              <a:rPr lang="fr-FR" sz="1400" dirty="0" smtClean="0"/>
              <a:t>, Germany</a:t>
            </a:r>
            <a:br>
              <a:rPr lang="fr-FR" sz="1400" dirty="0" smtClean="0"/>
            </a:br>
            <a:r>
              <a:rPr lang="fr-FR" sz="1400" baseline="30000" dirty="0" smtClean="0"/>
              <a:t>3</a:t>
            </a:r>
            <a:r>
              <a:rPr lang="fr-FR" sz="1400" dirty="0" smtClean="0"/>
              <a:t>Latmos, Guyancourt, France</a:t>
            </a:r>
            <a:endParaRPr lang="fr-FR" sz="1400" baseline="300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714" y="804861"/>
            <a:ext cx="2112875" cy="15907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766" y="649972"/>
            <a:ext cx="1854768" cy="174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8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36" y="723641"/>
            <a:ext cx="6814036" cy="3663271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381125"/>
            <a:ext cx="3317648" cy="45323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Rayleigh/Mie/Raman Lidars </a:t>
            </a:r>
            <a:r>
              <a:rPr lang="fr-FR" dirty="0" err="1" smtClean="0"/>
              <a:t>measure</a:t>
            </a:r>
            <a:r>
              <a:rPr lang="fr-FR" dirty="0" smtClean="0"/>
              <a:t> </a:t>
            </a:r>
            <a:r>
              <a:rPr lang="fr-FR" dirty="0" err="1" smtClean="0"/>
              <a:t>wind</a:t>
            </a:r>
            <a:r>
              <a:rPr lang="fr-FR" dirty="0" smtClean="0"/>
              <a:t> and </a:t>
            </a:r>
            <a:r>
              <a:rPr lang="fr-FR" dirty="0" err="1" smtClean="0"/>
              <a:t>temperature</a:t>
            </a:r>
            <a:r>
              <a:rPr lang="fr-FR" dirty="0" smtClean="0"/>
              <a:t> profiles in the middle </a:t>
            </a:r>
            <a:r>
              <a:rPr lang="fr-FR" dirty="0" err="1" smtClean="0"/>
              <a:t>atmosphere</a:t>
            </a:r>
            <a:r>
              <a:rPr lang="fr-FR" dirty="0" smtClean="0"/>
              <a:t> (30-100 km).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High vertical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  <a:r>
              <a:rPr lang="fr-FR" dirty="0" err="1" smtClean="0"/>
              <a:t>allows</a:t>
            </a:r>
            <a:r>
              <a:rPr lang="fr-FR" dirty="0" smtClean="0"/>
              <a:t> for </a:t>
            </a:r>
            <a:r>
              <a:rPr lang="fr-FR" b="1" dirty="0" smtClean="0"/>
              <a:t>model validation, and </a:t>
            </a:r>
            <a:r>
              <a:rPr lang="fr-FR" b="1" dirty="0" err="1" smtClean="0"/>
              <a:t>resolution</a:t>
            </a:r>
            <a:r>
              <a:rPr lang="fr-FR" b="1" dirty="0" smtClean="0"/>
              <a:t> of </a:t>
            </a:r>
            <a:r>
              <a:rPr lang="fr-FR" b="1" dirty="0" err="1" smtClean="0"/>
              <a:t>atmospheric</a:t>
            </a:r>
            <a:r>
              <a:rPr lang="fr-FR" b="1" dirty="0" smtClean="0"/>
              <a:t> </a:t>
            </a:r>
            <a:r>
              <a:rPr lang="fr-FR" b="1" dirty="0" err="1" smtClean="0"/>
              <a:t>gravity</a:t>
            </a:r>
            <a:r>
              <a:rPr lang="fr-FR" b="1" dirty="0" smtClean="0"/>
              <a:t> </a:t>
            </a:r>
            <a:r>
              <a:rPr lang="fr-FR" b="1" dirty="0" err="1" smtClean="0"/>
              <a:t>waves</a:t>
            </a:r>
            <a:r>
              <a:rPr lang="fr-F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These</a:t>
            </a:r>
            <a:r>
              <a:rPr lang="fr-FR" dirty="0" smtClean="0"/>
              <a:t> four locations </a:t>
            </a:r>
            <a:r>
              <a:rPr lang="fr-FR" dirty="0" err="1" smtClean="0"/>
              <a:t>provide</a:t>
            </a:r>
            <a:r>
              <a:rPr lang="fr-FR" dirty="0" smtClean="0"/>
              <a:t> high latitude, </a:t>
            </a:r>
            <a:r>
              <a:rPr lang="fr-FR" dirty="0" err="1" smtClean="0"/>
              <a:t>mid</a:t>
            </a:r>
            <a:r>
              <a:rPr lang="fr-FR" dirty="0" smtClean="0"/>
              <a:t>-latitude, and tropical </a:t>
            </a:r>
            <a:r>
              <a:rPr lang="fr-FR" dirty="0" err="1" smtClean="0"/>
              <a:t>comparisons</a:t>
            </a:r>
            <a:r>
              <a:rPr lang="fr-F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Lidar </a:t>
            </a:r>
            <a:r>
              <a:rPr lang="fr-FR" dirty="0" err="1" smtClean="0"/>
              <a:t>Atmospheric</a:t>
            </a:r>
            <a:r>
              <a:rPr lang="fr-FR" dirty="0" smtClean="0"/>
              <a:t> profiles</a:t>
            </a:r>
            <a:endParaRPr lang="fr-FR" dirty="0"/>
          </a:p>
        </p:txBody>
      </p:sp>
      <p:pic>
        <p:nvPicPr>
          <p:cNvPr id="2050" name="Picture 2" descr="https://www.iap-kborn.de/fileadmin/_processed_/4/6/csm_I-1-5_Bild_1_02_07c478920b.jpg"/>
          <p:cNvPicPr>
            <a:picLocks noGrp="1" noChangeAspect="1" noChangeArrowheads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036" y="4386912"/>
            <a:ext cx="3661682" cy="244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540718" y="4897775"/>
            <a:ext cx="3215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https://www.iap-kborn.de/en/research/department-optical-soundings-and-sounding-rockets/instruments-and-models/alomar-rmr-lidar/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24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Model </a:t>
            </a:r>
            <a:r>
              <a:rPr lang="fr-FR" dirty="0" err="1" smtClean="0"/>
              <a:t>comparisons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Lidar at </a:t>
            </a:r>
            <a:r>
              <a:rPr lang="fr-FR" dirty="0" err="1" smtClean="0"/>
              <a:t>Kühlungsborn</a:t>
            </a:r>
            <a:r>
              <a:rPr lang="fr-FR" dirty="0" smtClean="0"/>
              <a:t>, Germany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1838" y="1381125"/>
            <a:ext cx="2996765" cy="45323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Models</a:t>
            </a:r>
            <a:r>
              <a:rPr lang="fr-FR" dirty="0" smtClean="0"/>
              <a:t> </a:t>
            </a:r>
            <a:r>
              <a:rPr lang="fr-FR" dirty="0" err="1" smtClean="0"/>
              <a:t>provide</a:t>
            </a:r>
            <a:r>
              <a:rPr lang="fr-FR" dirty="0" smtClean="0"/>
              <a:t> </a:t>
            </a:r>
            <a:r>
              <a:rPr lang="fr-FR" dirty="0" err="1" smtClean="0"/>
              <a:t>similar</a:t>
            </a:r>
            <a:r>
              <a:rPr lang="fr-FR" dirty="0" smtClean="0"/>
              <a:t> profiles up to about 50-60 km.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Notable </a:t>
            </a:r>
            <a:r>
              <a:rPr lang="fr-FR" dirty="0" err="1" smtClean="0"/>
              <a:t>deviations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temperature</a:t>
            </a:r>
            <a:r>
              <a:rPr lang="fr-FR" dirty="0" smtClean="0"/>
              <a:t> are </a:t>
            </a:r>
            <a:r>
              <a:rPr lang="fr-FR" dirty="0" err="1" smtClean="0"/>
              <a:t>observed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IFS and </a:t>
            </a:r>
            <a:r>
              <a:rPr lang="fr-FR" dirty="0" err="1" smtClean="0"/>
              <a:t>operational</a:t>
            </a:r>
            <a:r>
              <a:rPr lang="fr-FR" dirty="0" smtClean="0"/>
              <a:t> ICON </a:t>
            </a:r>
            <a:r>
              <a:rPr lang="fr-FR" dirty="0" err="1" smtClean="0"/>
              <a:t>products</a:t>
            </a:r>
            <a:r>
              <a:rPr lang="fr-F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Increasing</a:t>
            </a:r>
            <a:r>
              <a:rPr lang="fr-FR" dirty="0" smtClean="0"/>
              <a:t> C* to 20 </a:t>
            </a:r>
            <a:r>
              <a:rPr lang="fr-FR" dirty="0" err="1" smtClean="0"/>
              <a:t>provides</a:t>
            </a:r>
            <a:r>
              <a:rPr lang="fr-FR" dirty="0" smtClean="0"/>
              <a:t> a </a:t>
            </a:r>
            <a:r>
              <a:rPr lang="fr-FR" dirty="0" err="1" smtClean="0"/>
              <a:t>much</a:t>
            </a:r>
            <a:r>
              <a:rPr lang="fr-FR" dirty="0" smtClean="0"/>
              <a:t> </a:t>
            </a:r>
            <a:r>
              <a:rPr lang="fr-FR" dirty="0" err="1" smtClean="0"/>
              <a:t>better</a:t>
            </a:r>
            <a:r>
              <a:rPr lang="fr-FR" dirty="0" smtClean="0"/>
              <a:t> fit to </a:t>
            </a:r>
            <a:r>
              <a:rPr lang="fr-FR" dirty="0" err="1" smtClean="0"/>
              <a:t>temperature</a:t>
            </a:r>
            <a:r>
              <a:rPr lang="fr-FR" dirty="0" smtClean="0"/>
              <a:t> (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mesopause</a:t>
            </a:r>
            <a:r>
              <a:rPr lang="fr-FR" dirty="0" smtClean="0"/>
              <a:t> </a:t>
            </a:r>
            <a:r>
              <a:rPr lang="fr-FR" dirty="0" err="1" smtClean="0"/>
              <a:t>temperature</a:t>
            </a:r>
            <a:r>
              <a:rPr lang="fr-FR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Meridional</a:t>
            </a:r>
            <a:r>
              <a:rPr lang="fr-FR" dirty="0" smtClean="0"/>
              <a:t> and zonal </a:t>
            </a:r>
            <a:r>
              <a:rPr lang="fr-FR" dirty="0" err="1" smtClean="0"/>
              <a:t>wind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are </a:t>
            </a:r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clear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6" name="Espace réservé du contenu 6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" b="4145"/>
          <a:stretch/>
        </p:blipFill>
        <p:spPr>
          <a:xfrm>
            <a:off x="3986973" y="1185863"/>
            <a:ext cx="8117127" cy="5157787"/>
          </a:xfrm>
        </p:spPr>
      </p:pic>
      <p:sp>
        <p:nvSpPr>
          <p:cNvPr id="2" name="ZoneTexte 1"/>
          <p:cNvSpPr txBox="1"/>
          <p:nvPr/>
        </p:nvSpPr>
        <p:spPr>
          <a:xfrm>
            <a:off x="6711043" y="816531"/>
            <a:ext cx="266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June</a:t>
            </a:r>
            <a:r>
              <a:rPr lang="fr-FR" dirty="0" smtClean="0"/>
              <a:t> 2 to </a:t>
            </a:r>
            <a:r>
              <a:rPr lang="fr-FR" dirty="0" err="1" smtClean="0"/>
              <a:t>June</a:t>
            </a:r>
            <a:r>
              <a:rPr lang="fr-FR" dirty="0" smtClean="0"/>
              <a:t> 15, 2023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55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Infrasound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Hukkakero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99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1838" y="1381125"/>
            <a:ext cx="4460649" cy="453231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At </a:t>
            </a:r>
            <a:r>
              <a:rPr lang="fr-FR" dirty="0" err="1" smtClean="0"/>
              <a:t>Hukkakero</a:t>
            </a:r>
            <a:r>
              <a:rPr lang="fr-FR" dirty="0" smtClean="0"/>
              <a:t> </a:t>
            </a:r>
            <a:r>
              <a:rPr lang="fr-FR" dirty="0" err="1" smtClean="0"/>
              <a:t>Finland</a:t>
            </a:r>
            <a:r>
              <a:rPr lang="fr-FR" dirty="0" smtClean="0"/>
              <a:t> munitions are </a:t>
            </a:r>
            <a:r>
              <a:rPr lang="fr-FR" dirty="0" err="1" smtClean="0"/>
              <a:t>destroyed</a:t>
            </a:r>
            <a:r>
              <a:rPr lang="fr-FR" dirty="0" smtClean="0"/>
              <a:t> </a:t>
            </a:r>
            <a:r>
              <a:rPr lang="fr-FR" dirty="0" err="1" smtClean="0"/>
              <a:t>every</a:t>
            </a:r>
            <a:r>
              <a:rPr lang="fr-FR" dirty="0" smtClean="0"/>
              <a:t> August.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ground-truth</a:t>
            </a:r>
            <a:r>
              <a:rPr lang="fr-FR" dirty="0" smtClean="0"/>
              <a:t> </a:t>
            </a:r>
            <a:r>
              <a:rPr lang="fr-FR" dirty="0" err="1" smtClean="0"/>
              <a:t>events</a:t>
            </a:r>
            <a:r>
              <a:rPr lang="fr-FR" dirty="0" smtClean="0"/>
              <a:t> </a:t>
            </a:r>
            <a:r>
              <a:rPr lang="fr-FR" dirty="0" err="1" smtClean="0"/>
              <a:t>provide</a:t>
            </a:r>
            <a:r>
              <a:rPr lang="fr-FR" dirty="0" smtClean="0"/>
              <a:t> an excellent </a:t>
            </a:r>
            <a:r>
              <a:rPr lang="fr-FR" dirty="0" err="1" smtClean="0"/>
              <a:t>reference</a:t>
            </a:r>
            <a:r>
              <a:rPr lang="fr-FR" dirty="0" smtClean="0"/>
              <a:t> for </a:t>
            </a:r>
            <a:r>
              <a:rPr lang="fr-FR" dirty="0" err="1" smtClean="0"/>
              <a:t>infrasound</a:t>
            </a:r>
            <a:r>
              <a:rPr lang="fr-FR" dirty="0" smtClean="0"/>
              <a:t> calibration.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IS37 (69.1N 18.6E)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located</a:t>
            </a:r>
            <a:r>
              <a:rPr lang="fr-FR" dirty="0" smtClean="0"/>
              <a:t> </a:t>
            </a:r>
            <a:r>
              <a:rPr lang="fr-FR" dirty="0" err="1" smtClean="0"/>
              <a:t>approximately</a:t>
            </a:r>
            <a:r>
              <a:rPr lang="fr-FR" dirty="0" smtClean="0"/>
              <a:t> 320 km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Signal and </a:t>
            </a:r>
            <a:r>
              <a:rPr lang="fr-FR" dirty="0" err="1" smtClean="0"/>
              <a:t>arrival</a:t>
            </a:r>
            <a:r>
              <a:rPr lang="fr-FR" dirty="0" smtClean="0"/>
              <a:t> time </a:t>
            </a:r>
            <a:r>
              <a:rPr lang="fr-FR" dirty="0" err="1" smtClean="0"/>
              <a:t>predictions</a:t>
            </a:r>
            <a:r>
              <a:rPr lang="fr-FR" dirty="0" smtClean="0"/>
              <a:t> </a:t>
            </a:r>
            <a:r>
              <a:rPr lang="fr-FR" dirty="0" err="1" smtClean="0"/>
              <a:t>were</a:t>
            </a:r>
            <a:r>
              <a:rPr lang="fr-FR" dirty="0" smtClean="0"/>
              <a:t> made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several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atmospheric</a:t>
            </a:r>
            <a:r>
              <a:rPr lang="fr-FR" dirty="0" smtClean="0"/>
              <a:t> model configurations (</a:t>
            </a:r>
            <a:r>
              <a:rPr lang="fr-FR" dirty="0" err="1" smtClean="0"/>
              <a:t>notably</a:t>
            </a:r>
            <a:r>
              <a:rPr lang="fr-FR" dirty="0" smtClean="0"/>
              <a:t> UA-ICON).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Different</a:t>
            </a:r>
            <a:r>
              <a:rPr lang="fr-FR" dirty="0" smtClean="0"/>
              <a:t> C* values </a:t>
            </a:r>
            <a:r>
              <a:rPr lang="fr-FR" dirty="0" err="1" smtClean="0"/>
              <a:t>were</a:t>
            </a:r>
            <a:r>
              <a:rPr lang="fr-FR" dirty="0" smtClean="0"/>
              <a:t> </a:t>
            </a:r>
            <a:r>
              <a:rPr lang="fr-FR" dirty="0" err="1" smtClean="0"/>
              <a:t>tested</a:t>
            </a:r>
            <a:r>
              <a:rPr lang="fr-FR" dirty="0" smtClean="0"/>
              <a:t> to 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provided</a:t>
            </a:r>
            <a:r>
              <a:rPr lang="fr-FR" dirty="0" smtClean="0"/>
              <a:t> the </a:t>
            </a:r>
            <a:r>
              <a:rPr lang="fr-FR" dirty="0" err="1" smtClean="0"/>
              <a:t>closest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to the observations.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11802" r="33589"/>
          <a:stretch/>
        </p:blipFill>
        <p:spPr>
          <a:xfrm>
            <a:off x="5366542" y="885094"/>
            <a:ext cx="6602302" cy="5434059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Infrasound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r>
              <a:rPr lang="fr-FR" dirty="0" smtClean="0"/>
              <a:t> – </a:t>
            </a:r>
            <a:r>
              <a:rPr lang="fr-FR" dirty="0" err="1" smtClean="0"/>
              <a:t>Hukkakero</a:t>
            </a:r>
            <a:r>
              <a:rPr lang="fr-FR" dirty="0" smtClean="0"/>
              <a:t>, </a:t>
            </a:r>
            <a:r>
              <a:rPr lang="fr-FR" dirty="0" err="1" smtClean="0"/>
              <a:t>Finland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0482942" y="6011376"/>
            <a:ext cx="4425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accent3"/>
                </a:solidFill>
              </a:rPr>
              <a:t>Google </a:t>
            </a:r>
            <a:r>
              <a:rPr lang="fr-FR" sz="1400" dirty="0" err="1" smtClean="0">
                <a:solidFill>
                  <a:schemeClr val="accent3"/>
                </a:solidFill>
              </a:rPr>
              <a:t>Earth</a:t>
            </a:r>
            <a:endParaRPr lang="fr-FR" sz="1400" dirty="0">
              <a:solidFill>
                <a:schemeClr val="accent3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31838" y="5834231"/>
            <a:ext cx="4183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Blixt</a:t>
            </a:r>
            <a:r>
              <a:rPr lang="fr-FR" sz="1400" dirty="0" smtClean="0"/>
              <a:t> </a:t>
            </a:r>
            <a:r>
              <a:rPr lang="fr-FR" sz="1400" i="1" dirty="0" smtClean="0"/>
              <a:t>et al.</a:t>
            </a:r>
            <a:r>
              <a:rPr lang="fr-FR" sz="1400" dirty="0" smtClean="0"/>
              <a:t> 2019 </a:t>
            </a:r>
            <a:r>
              <a:rPr lang="fr-FR" sz="1400" dirty="0" smtClean="0">
                <a:hlinkClick r:id="rId3"/>
              </a:rPr>
              <a:t>https</a:t>
            </a:r>
            <a:r>
              <a:rPr lang="fr-FR" sz="1400" dirty="0">
                <a:hlinkClick r:id="rId3"/>
              </a:rPr>
              <a:t>://doi.org/10.1121/1.5120183</a:t>
            </a:r>
            <a:endParaRPr lang="fr-FR" sz="1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ITW 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6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381125"/>
            <a:ext cx="4670687" cy="45323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 smtClean="0"/>
              <a:t>NCPAProp</a:t>
            </a:r>
            <a:r>
              <a:rPr lang="en-CA" dirty="0" smtClean="0"/>
              <a:t> calculates attenuation for a range dependent atmosphere as a function of frequency. (</a:t>
            </a:r>
            <a:r>
              <a:rPr lang="en-CA" dirty="0" err="1" smtClean="0"/>
              <a:t>Waxler</a:t>
            </a:r>
            <a:r>
              <a:rPr lang="en-CA" dirty="0" smtClean="0"/>
              <a:t> </a:t>
            </a:r>
            <a:r>
              <a:rPr lang="en-CA" i="1" dirty="0" smtClean="0"/>
              <a:t>et al.,</a:t>
            </a:r>
            <a:r>
              <a:rPr lang="en-CA" dirty="0" smtClean="0"/>
              <a:t> 2020, 10.5281/zenodo.4477089)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Complex gain can be determined at station for all the frequencies of interest.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Waveform is created by convolving the gain at the station with a source signal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A simple sinusoidal impulse was used, but other more complicated sources could </a:t>
            </a:r>
            <a:r>
              <a:rPr lang="en-CA" smtClean="0"/>
              <a:t>be chosen.</a:t>
            </a:r>
            <a:endParaRPr lang="en-CA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t="7643" r="7772" b="4929"/>
          <a:stretch/>
        </p:blipFill>
        <p:spPr>
          <a:xfrm>
            <a:off x="5402525" y="1086550"/>
            <a:ext cx="6290547" cy="5257100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14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Waveform from parabolic equations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8564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6164"/>
            <a:ext cx="5951538" cy="4608981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62" y="1626165"/>
            <a:ext cx="5951537" cy="4608980"/>
          </a:xfr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Infrasound</a:t>
            </a:r>
            <a:r>
              <a:rPr lang="fr-FR" dirty="0"/>
              <a:t> observations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atmospheres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174649" y="1399451"/>
            <a:ext cx="1570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ICON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878764" y="1399451"/>
            <a:ext cx="108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IFS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914" y="2057410"/>
            <a:ext cx="737735" cy="3816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7683840" y="2074704"/>
            <a:ext cx="737735" cy="3816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2438410" y="2062849"/>
            <a:ext cx="288000" cy="3816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8648728" y="2084617"/>
            <a:ext cx="288000" cy="3816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825892" y="2055312"/>
            <a:ext cx="288000" cy="3816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9072230" y="2095507"/>
            <a:ext cx="288000" cy="3816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7" name="ZoneTexte 16"/>
          <p:cNvSpPr txBox="1"/>
          <p:nvPr/>
        </p:nvSpPr>
        <p:spPr>
          <a:xfrm>
            <a:off x="2929080" y="6244675"/>
            <a:ext cx="1512292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Stratosphere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617628" y="5611270"/>
            <a:ext cx="148733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B050"/>
                </a:solidFill>
              </a:rPr>
              <a:t>Mesosphere</a:t>
            </a:r>
            <a:endParaRPr lang="fr-FR" dirty="0">
              <a:solidFill>
                <a:srgbClr val="00B050"/>
              </a:solidFill>
            </a:endParaRPr>
          </a:p>
        </p:txBody>
      </p:sp>
      <p:cxnSp>
        <p:nvCxnSpPr>
          <p:cNvPr id="20" name="Connecteur droit avec flèche 19"/>
          <p:cNvCxnSpPr>
            <a:stCxn id="18" idx="1"/>
            <a:endCxn id="13" idx="2"/>
          </p:cNvCxnSpPr>
          <p:nvPr/>
        </p:nvCxnSpPr>
        <p:spPr>
          <a:xfrm flipH="1">
            <a:off x="2582410" y="5795936"/>
            <a:ext cx="2035218" cy="8291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7" idx="1"/>
            <a:endCxn id="3" idx="2"/>
          </p:cNvCxnSpPr>
          <p:nvPr/>
        </p:nvCxnSpPr>
        <p:spPr>
          <a:xfrm flipH="1" flipV="1">
            <a:off x="1805782" y="5873410"/>
            <a:ext cx="1123298" cy="55593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17" idx="3"/>
            <a:endCxn id="12" idx="2"/>
          </p:cNvCxnSpPr>
          <p:nvPr/>
        </p:nvCxnSpPr>
        <p:spPr>
          <a:xfrm flipV="1">
            <a:off x="4441372" y="5890704"/>
            <a:ext cx="3611336" cy="53863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18" idx="3"/>
            <a:endCxn id="14" idx="2"/>
          </p:cNvCxnSpPr>
          <p:nvPr/>
        </p:nvCxnSpPr>
        <p:spPr>
          <a:xfrm>
            <a:off x="6104960" y="5795936"/>
            <a:ext cx="2687768" cy="104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7116429" y="6190195"/>
            <a:ext cx="1676299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7030A0"/>
                </a:solidFill>
              </a:rPr>
              <a:t>Thermosphere</a:t>
            </a:r>
            <a:endParaRPr lang="fr-FR" dirty="0">
              <a:solidFill>
                <a:srgbClr val="7030A0"/>
              </a:solidFill>
            </a:endParaRPr>
          </a:p>
        </p:txBody>
      </p:sp>
      <p:cxnSp>
        <p:nvCxnSpPr>
          <p:cNvPr id="39" name="Connecteur droit avec flèche 38"/>
          <p:cNvCxnSpPr>
            <a:stCxn id="37" idx="1"/>
            <a:endCxn id="15" idx="2"/>
          </p:cNvCxnSpPr>
          <p:nvPr/>
        </p:nvCxnSpPr>
        <p:spPr>
          <a:xfrm flipH="1" flipV="1">
            <a:off x="2969892" y="5871312"/>
            <a:ext cx="4146537" cy="503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stCxn id="37" idx="3"/>
            <a:endCxn id="16" idx="2"/>
          </p:cNvCxnSpPr>
          <p:nvPr/>
        </p:nvCxnSpPr>
        <p:spPr>
          <a:xfrm flipV="1">
            <a:off x="8792728" y="5911507"/>
            <a:ext cx="423502" cy="463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5299151" y="2936901"/>
            <a:ext cx="140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Simulations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4766797" y="4712516"/>
            <a:ext cx="175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Observations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60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6164"/>
            <a:ext cx="5951538" cy="4608981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62" y="1626165"/>
            <a:ext cx="5951537" cy="4608980"/>
          </a:xfr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Effects</a:t>
            </a:r>
            <a:r>
              <a:rPr lang="fr-FR" dirty="0"/>
              <a:t> of C* on IS signal propagation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805783" y="1399451"/>
            <a:ext cx="2586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UA-ICON – C*=1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394349" y="1395332"/>
            <a:ext cx="3248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IUA-CON – C*=20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36914" y="2057410"/>
            <a:ext cx="737735" cy="3816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7683840" y="2074704"/>
            <a:ext cx="737735" cy="3816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2438410" y="2062849"/>
            <a:ext cx="288000" cy="3816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8648728" y="2084617"/>
            <a:ext cx="288000" cy="3816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2825892" y="2055312"/>
            <a:ext cx="288000" cy="3816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9072230" y="2095507"/>
            <a:ext cx="288000" cy="3816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8" name="ZoneTexte 17"/>
          <p:cNvSpPr txBox="1"/>
          <p:nvPr/>
        </p:nvSpPr>
        <p:spPr>
          <a:xfrm>
            <a:off x="2929080" y="6244675"/>
            <a:ext cx="1512292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Stratosphere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617628" y="5611270"/>
            <a:ext cx="148733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B050"/>
                </a:solidFill>
              </a:rPr>
              <a:t>Mesosphere</a:t>
            </a:r>
            <a:endParaRPr lang="fr-FR" dirty="0">
              <a:solidFill>
                <a:srgbClr val="00B050"/>
              </a:solidFill>
            </a:endParaRPr>
          </a:p>
        </p:txBody>
      </p:sp>
      <p:cxnSp>
        <p:nvCxnSpPr>
          <p:cNvPr id="20" name="Connecteur droit avec flèche 19"/>
          <p:cNvCxnSpPr>
            <a:stCxn id="19" idx="1"/>
            <a:endCxn id="14" idx="2"/>
          </p:cNvCxnSpPr>
          <p:nvPr/>
        </p:nvCxnSpPr>
        <p:spPr>
          <a:xfrm flipH="1">
            <a:off x="2582410" y="5795936"/>
            <a:ext cx="2035218" cy="8291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8" idx="1"/>
            <a:endCxn id="12" idx="2"/>
          </p:cNvCxnSpPr>
          <p:nvPr/>
        </p:nvCxnSpPr>
        <p:spPr>
          <a:xfrm flipH="1" flipV="1">
            <a:off x="1805782" y="5873410"/>
            <a:ext cx="1123298" cy="55593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8" idx="3"/>
            <a:endCxn id="13" idx="2"/>
          </p:cNvCxnSpPr>
          <p:nvPr/>
        </p:nvCxnSpPr>
        <p:spPr>
          <a:xfrm flipV="1">
            <a:off x="4441372" y="5890704"/>
            <a:ext cx="3611336" cy="53863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19" idx="3"/>
            <a:endCxn id="15" idx="2"/>
          </p:cNvCxnSpPr>
          <p:nvPr/>
        </p:nvCxnSpPr>
        <p:spPr>
          <a:xfrm>
            <a:off x="6104960" y="5795936"/>
            <a:ext cx="2687768" cy="104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7116429" y="6190195"/>
            <a:ext cx="1676299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7030A0"/>
                </a:solidFill>
              </a:rPr>
              <a:t>Thermosphere</a:t>
            </a:r>
            <a:endParaRPr lang="fr-FR" dirty="0">
              <a:solidFill>
                <a:srgbClr val="7030A0"/>
              </a:solidFill>
            </a:endParaRPr>
          </a:p>
        </p:txBody>
      </p:sp>
      <p:cxnSp>
        <p:nvCxnSpPr>
          <p:cNvPr id="25" name="Connecteur droit avec flèche 24"/>
          <p:cNvCxnSpPr>
            <a:stCxn id="24" idx="1"/>
            <a:endCxn id="16" idx="2"/>
          </p:cNvCxnSpPr>
          <p:nvPr/>
        </p:nvCxnSpPr>
        <p:spPr>
          <a:xfrm flipH="1" flipV="1">
            <a:off x="2969892" y="5871312"/>
            <a:ext cx="4146537" cy="503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24" idx="3"/>
            <a:endCxn id="17" idx="2"/>
          </p:cNvCxnSpPr>
          <p:nvPr/>
        </p:nvCxnSpPr>
        <p:spPr>
          <a:xfrm flipV="1">
            <a:off x="8792728" y="5911507"/>
            <a:ext cx="423502" cy="463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5299151" y="2936901"/>
            <a:ext cx="140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Simulations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4925785" y="4687939"/>
            <a:ext cx="167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Observations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51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 t="6634" r="15046" b="2938"/>
          <a:stretch/>
        </p:blipFill>
        <p:spPr>
          <a:xfrm>
            <a:off x="1604602" y="1185863"/>
            <a:ext cx="8982795" cy="5207116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ICON C*=1 – Ray </a:t>
            </a:r>
            <a:r>
              <a:rPr lang="fr-FR" dirty="0" err="1" smtClean="0"/>
              <a:t>tracing</a:t>
            </a:r>
            <a:endParaRPr lang="fr-FR" dirty="0"/>
          </a:p>
        </p:txBody>
      </p:sp>
      <p:sp>
        <p:nvSpPr>
          <p:cNvPr id="2" name="Étoile à 4 branches 1"/>
          <p:cNvSpPr/>
          <p:nvPr/>
        </p:nvSpPr>
        <p:spPr>
          <a:xfrm>
            <a:off x="8049985" y="3226084"/>
            <a:ext cx="391886" cy="375558"/>
          </a:xfrm>
          <a:prstGeom prst="star4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5" name="Rectangle 4"/>
          <p:cNvSpPr/>
          <p:nvPr/>
        </p:nvSpPr>
        <p:spPr>
          <a:xfrm>
            <a:off x="6515100" y="3918857"/>
            <a:ext cx="261257" cy="2024743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540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t="5914" r="15229" b="2217"/>
          <a:stretch/>
        </p:blipFill>
        <p:spPr>
          <a:xfrm>
            <a:off x="1646464" y="1185863"/>
            <a:ext cx="8899071" cy="5240794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ICON C*=20, 13 km </a:t>
            </a:r>
            <a:r>
              <a:rPr lang="fr-FR" dirty="0" err="1" smtClean="0"/>
              <a:t>resolution</a:t>
            </a:r>
            <a:r>
              <a:rPr lang="fr-FR" dirty="0" smtClean="0"/>
              <a:t> – Ray </a:t>
            </a:r>
            <a:r>
              <a:rPr lang="fr-FR" dirty="0" err="1" smtClean="0"/>
              <a:t>tracing</a:t>
            </a:r>
            <a:endParaRPr lang="fr-FR" dirty="0"/>
          </a:p>
        </p:txBody>
      </p:sp>
      <p:sp>
        <p:nvSpPr>
          <p:cNvPr id="5" name="Étoile à 4 branches 4"/>
          <p:cNvSpPr/>
          <p:nvPr/>
        </p:nvSpPr>
        <p:spPr>
          <a:xfrm>
            <a:off x="8033656" y="3226084"/>
            <a:ext cx="391886" cy="375558"/>
          </a:xfrm>
          <a:prstGeom prst="star4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6" name="Rectangle 5"/>
          <p:cNvSpPr/>
          <p:nvPr/>
        </p:nvSpPr>
        <p:spPr>
          <a:xfrm>
            <a:off x="6515100" y="3918857"/>
            <a:ext cx="261257" cy="2024743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14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6995" r="14313" b="3297"/>
          <a:stretch/>
        </p:blipFill>
        <p:spPr>
          <a:xfrm>
            <a:off x="1579717" y="1185863"/>
            <a:ext cx="9032566" cy="5182280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ICON C*=20, 3 km </a:t>
            </a:r>
            <a:r>
              <a:rPr lang="fr-FR" dirty="0" err="1" smtClean="0"/>
              <a:t>resolution</a:t>
            </a:r>
            <a:r>
              <a:rPr lang="fr-FR" dirty="0" smtClean="0"/>
              <a:t> – Ray </a:t>
            </a:r>
            <a:r>
              <a:rPr lang="fr-FR" dirty="0" err="1" smtClean="0"/>
              <a:t>tracing</a:t>
            </a:r>
            <a:endParaRPr lang="fr-FR" dirty="0"/>
          </a:p>
        </p:txBody>
      </p:sp>
      <p:sp>
        <p:nvSpPr>
          <p:cNvPr id="5" name="Étoile à 4 branches 4"/>
          <p:cNvSpPr/>
          <p:nvPr/>
        </p:nvSpPr>
        <p:spPr>
          <a:xfrm>
            <a:off x="7984671" y="3209755"/>
            <a:ext cx="391886" cy="375558"/>
          </a:xfrm>
          <a:prstGeom prst="star4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6" name="Rectangle 5"/>
          <p:cNvSpPr/>
          <p:nvPr/>
        </p:nvSpPr>
        <p:spPr>
          <a:xfrm>
            <a:off x="6172194" y="3902528"/>
            <a:ext cx="261257" cy="2024743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63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9" y="1185863"/>
            <a:ext cx="4836276" cy="4964152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Integrated Forecast System (IFS)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CA" dirty="0" smtClean="0"/>
              <a:t>6-hourly forecast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CA" b="1" dirty="0" smtClean="0"/>
              <a:t>80 km model top/137 levels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CA" dirty="0" smtClean="0"/>
              <a:t>~9 km resolution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CA" dirty="0" smtClean="0"/>
              <a:t>CEA has access to degraded version (~50 km resolution), once per 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 smtClean="0"/>
              <a:t>ICOsahedral</a:t>
            </a:r>
            <a:r>
              <a:rPr lang="en-CA" dirty="0" smtClean="0"/>
              <a:t> Non-hydrostatic (ICON)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CA" dirty="0" smtClean="0"/>
              <a:t>6-hourly forecast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CA" b="1" dirty="0" smtClean="0"/>
              <a:t>75 km model top/120 levels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CA" dirty="0" smtClean="0"/>
              <a:t>~13 km resolution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CA" dirty="0" smtClean="0"/>
              <a:t>Non-hydrostatic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Upper Atmosphere (UA) – ICON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CA" b="1" dirty="0" smtClean="0"/>
              <a:t>150 km model top/240 levels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CA" b="1" dirty="0" smtClean="0"/>
              <a:t>Sponge layer above 110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 smtClean="0"/>
              <a:t>UA-ICON provides much better resolution of waves (e.g. GWs) through use of the non-hydrostatic atmosphere, and higher model top</a:t>
            </a:r>
            <a:r>
              <a:rPr lang="en-CA" dirty="0" smtClean="0"/>
              <a:t>.</a:t>
            </a:r>
          </a:p>
          <a:p>
            <a:endParaRPr lang="en-CA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Atmospheric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r>
              <a:rPr lang="fr-FR" dirty="0" smtClean="0"/>
              <a:t> (IFS and ICON)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r="33300" b="53356"/>
          <a:stretch/>
        </p:blipFill>
        <p:spPr>
          <a:xfrm>
            <a:off x="5745106" y="2650127"/>
            <a:ext cx="6240161" cy="319211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782" y="170710"/>
            <a:ext cx="1637167" cy="162369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865187" y="1933270"/>
            <a:ext cx="2736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Borchert, </a:t>
            </a:r>
            <a:r>
              <a:rPr lang="fr-FR" sz="1400" dirty="0" smtClean="0"/>
              <a:t>S. et al. (2019) https</a:t>
            </a:r>
            <a:r>
              <a:rPr lang="fr-FR" sz="1400" dirty="0"/>
              <a:t>://doi.org/10.5194/gmd-12-3541-2019, 2019. 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ITW 2024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66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514" y="804060"/>
            <a:ext cx="7723415" cy="5909311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IS25 - Kourou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contenu 3"/>
              <p:cNvSpPr>
                <a:spLocks noGrp="1"/>
              </p:cNvSpPr>
              <p:nvPr>
                <p:ph idx="1"/>
              </p:nvPr>
            </p:nvSpPr>
            <p:spPr>
              <a:xfrm>
                <a:off x="489857" y="947057"/>
                <a:ext cx="3788229" cy="4966381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dirty="0" smtClean="0"/>
                  <a:t>Signal duration – 10 minutes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140.2±3.0°</m:t>
                    </m:r>
                  </m:oMath>
                </a14:m>
                <a:r>
                  <a:rPr lang="en-CA" dirty="0"/>
                  <a:t> (direct – 142°)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=366±8</m:t>
                    </m:r>
                  </m:oMath>
                </a14:m>
                <a:r>
                  <a:rPr lang="en-CA" dirty="0"/>
                  <a:t> </a:t>
                </a:r>
                <a:r>
                  <a:rPr lang="en-CA" dirty="0" smtClean="0"/>
                  <a:t>m/s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dirty="0" smtClean="0"/>
                  <a:t>Celerity</a:t>
                </a:r>
                <a:r>
                  <a:rPr lang="en-CA" dirty="0"/>
                  <a:t> </a:t>
                </a:r>
                <a:r>
                  <a:rPr lang="en-CA" dirty="0" smtClean="0"/>
                  <a:t>-&gt; 267 to 300 m/s consistent with stratospheric and mesospheric returns</a:t>
                </a:r>
                <a:endParaRPr lang="en-CA" dirty="0"/>
              </a:p>
            </p:txBody>
          </p:sp>
        </mc:Choice>
        <mc:Fallback xmlns="">
          <p:sp>
            <p:nvSpPr>
              <p:cNvPr id="4" name="Espace réservé du conten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9857" y="947057"/>
                <a:ext cx="3788229" cy="4966381"/>
              </a:xfrm>
              <a:blipFill>
                <a:blip r:embed="rId3"/>
                <a:stretch>
                  <a:fillRect l="-3055" t="-613" r="-4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7" t="11681" r="19401" b="10937"/>
          <a:stretch/>
        </p:blipFill>
        <p:spPr>
          <a:xfrm>
            <a:off x="731838" y="3136788"/>
            <a:ext cx="3219676" cy="31766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03572" y="698015"/>
            <a:ext cx="2062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MCML </a:t>
            </a:r>
            <a:r>
              <a:rPr lang="fr-FR" sz="2000" dirty="0" err="1" smtClean="0">
                <a:solidFill>
                  <a:srgbClr val="FF0000"/>
                </a:solidFill>
              </a:rPr>
              <a:t>analysis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20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8739074" y="610277"/>
            <a:ext cx="260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Poste </a:t>
            </a:r>
            <a:r>
              <a:rPr lang="fr-FR" sz="1200" i="1" dirty="0" smtClean="0"/>
              <a:t>et al.</a:t>
            </a:r>
            <a:r>
              <a:rPr lang="fr-FR" sz="1200" dirty="0" smtClean="0"/>
              <a:t> 2023,</a:t>
            </a:r>
            <a:r>
              <a:rPr lang="fr-FR" sz="1200" dirty="0"/>
              <a:t> , </a:t>
            </a:r>
            <a:r>
              <a:rPr lang="fr-FR" sz="1200" dirty="0">
                <a:hlinkClick r:id="rId5"/>
              </a:rPr>
              <a:t>https://doi.org/10.1093/gji/ggac377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78620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8059" r="3720" b="48220"/>
          <a:stretch/>
        </p:blipFill>
        <p:spPr>
          <a:xfrm>
            <a:off x="4032465" y="3565636"/>
            <a:ext cx="7560819" cy="2835162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Kourou – 3D ray </a:t>
            </a:r>
            <a:r>
              <a:rPr lang="fr-FR" dirty="0" err="1" smtClean="0"/>
              <a:t>tracing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381125"/>
            <a:ext cx="3300627" cy="45323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Notable mesospheric waveguide in UA-ICON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Only </a:t>
            </a:r>
            <a:r>
              <a:rPr lang="en-CA" dirty="0" err="1" smtClean="0"/>
              <a:t>thermospheric</a:t>
            </a:r>
            <a:r>
              <a:rPr lang="en-CA" dirty="0" smtClean="0"/>
              <a:t> returns with 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UA-ICON could explain later returns observed with low celerity (267 m/s)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Ray tracing fails to predict stratospheric observations.</a:t>
            </a:r>
            <a:endParaRPr lang="en-CA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8223" r="4947" b="48276"/>
          <a:stretch/>
        </p:blipFill>
        <p:spPr>
          <a:xfrm>
            <a:off x="4032465" y="757119"/>
            <a:ext cx="7427698" cy="280677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212286" y="1905479"/>
            <a:ext cx="97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IFS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999334" y="4490839"/>
            <a:ext cx="1192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UA-ICON</a:t>
            </a:r>
          </a:p>
          <a:p>
            <a:r>
              <a:rPr lang="fr-FR" sz="2400" dirty="0" smtClean="0">
                <a:solidFill>
                  <a:srgbClr val="FF0000"/>
                </a:solidFill>
              </a:rPr>
              <a:t>C*=20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21</a:t>
            </a:fld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8399206" y="3443748"/>
            <a:ext cx="1533833" cy="176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26541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381125"/>
            <a:ext cx="3981685" cy="45323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Predicted waveforms shown in pressure relative to 1 Pa at 1 km from the source.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UA-ICON waveform amplitude is considerably larger than that of IFS.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Arrival time, and signal duration using UA-ICON are consistent with MCML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Predicted </a:t>
            </a:r>
            <a:r>
              <a:rPr lang="en-CA" dirty="0" err="1" smtClean="0"/>
              <a:t>celerities</a:t>
            </a:r>
            <a:r>
              <a:rPr lang="en-CA" dirty="0" smtClean="0"/>
              <a:t> are consistent with stratospheric and mesospheric returns observed with UA-ICON.</a:t>
            </a:r>
            <a:endParaRPr lang="en-CA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" t="7032" r="2455" b="5494"/>
          <a:stretch/>
        </p:blipFill>
        <p:spPr>
          <a:xfrm>
            <a:off x="4713523" y="920404"/>
            <a:ext cx="7287978" cy="5349767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Waveforms from parabolic equations</a:t>
            </a:r>
            <a:endParaRPr lang="en-CA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9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Infrasound propagation is highly dependent on atmospheric conditions (temperature, wind etc.) in the middle atmosphere.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CA" dirty="0" smtClean="0"/>
              <a:t>Currently at CEA, operational (IFS) model is used with a climatology for the Mesosphere and Lower Thermosphere (MLT).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0000"/>
                </a:solidFill>
              </a:rPr>
              <a:t>UA-ICON</a:t>
            </a:r>
            <a:r>
              <a:rPr lang="en-CA" dirty="0" smtClean="0"/>
              <a:t> provides these </a:t>
            </a:r>
            <a:r>
              <a:rPr lang="en-CA" dirty="0" smtClean="0">
                <a:solidFill>
                  <a:srgbClr val="FF0000"/>
                </a:solidFill>
              </a:rPr>
              <a:t>atmospheric parameters up to the MLT</a:t>
            </a:r>
            <a:r>
              <a:rPr lang="en-CA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There remains the need to fully calibrate the UA-ICON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0000"/>
                </a:solidFill>
              </a:rPr>
              <a:t>Current GW parameterisations</a:t>
            </a:r>
            <a:r>
              <a:rPr lang="en-CA" dirty="0" smtClean="0"/>
              <a:t> (e.g. C*) </a:t>
            </a:r>
            <a:r>
              <a:rPr lang="en-CA" dirty="0" smtClean="0">
                <a:solidFill>
                  <a:srgbClr val="FF0000"/>
                </a:solidFill>
              </a:rPr>
              <a:t>do not properly estimate MLT winds and temperatures.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0000"/>
                </a:solidFill>
              </a:rPr>
              <a:t>Lidar comparisons </a:t>
            </a:r>
            <a:r>
              <a:rPr lang="en-CA" dirty="0" smtClean="0"/>
              <a:t>during the summer of 2023 show </a:t>
            </a:r>
            <a:r>
              <a:rPr lang="en-CA" dirty="0" smtClean="0">
                <a:solidFill>
                  <a:srgbClr val="FF0000"/>
                </a:solidFill>
              </a:rPr>
              <a:t>good agreement with UA-ICON – C*=20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The </a:t>
            </a:r>
            <a:r>
              <a:rPr lang="en-CA" dirty="0" err="1" smtClean="0"/>
              <a:t>Hukkakero</a:t>
            </a:r>
            <a:r>
              <a:rPr lang="en-CA" dirty="0" smtClean="0"/>
              <a:t> reference event further demonstrates the importance of correct MLT model predictions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CA" dirty="0" smtClean="0"/>
              <a:t>With C*=20 again providing the best results, especially at very high (3 km) horizontal resolution.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 smtClean="0">
                <a:solidFill>
                  <a:srgbClr val="FF0000"/>
                </a:solidFill>
              </a:rPr>
              <a:t>Kourou</a:t>
            </a:r>
            <a:r>
              <a:rPr lang="en-CA" dirty="0" smtClean="0">
                <a:solidFill>
                  <a:srgbClr val="FF0000"/>
                </a:solidFill>
              </a:rPr>
              <a:t> event consistent with UA-ICON results</a:t>
            </a:r>
            <a:r>
              <a:rPr lang="en-CA" dirty="0" smtClean="0"/>
              <a:t>, in particular due to </a:t>
            </a:r>
            <a:r>
              <a:rPr lang="en-CA" dirty="0" smtClean="0">
                <a:solidFill>
                  <a:srgbClr val="FF0000"/>
                </a:solidFill>
              </a:rPr>
              <a:t>the large mesospheric winds not observed in IFS/climatology</a:t>
            </a:r>
            <a:r>
              <a:rPr lang="en-CA" dirty="0" smtClean="0"/>
              <a:t> and </a:t>
            </a:r>
            <a:r>
              <a:rPr lang="en-CA" dirty="0" smtClean="0">
                <a:solidFill>
                  <a:srgbClr val="FF0000"/>
                </a:solidFill>
              </a:rPr>
              <a:t>the increased vertical resolution </a:t>
            </a:r>
            <a:r>
              <a:rPr lang="en-CA" dirty="0" smtClean="0"/>
              <a:t>of UA-ICON.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Further Lidar comparisons are necessary to better tune GW parameterisations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r>
              <a:rPr lang="fr-FR" dirty="0" smtClean="0"/>
              <a:t>/Conclusions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65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CA" sz="2400" dirty="0" smtClean="0"/>
              <a:t>References</a:t>
            </a:r>
            <a:endParaRPr lang="en-CA" dirty="0" smtClean="0"/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Borchert, S., Zhou, G., </a:t>
            </a:r>
            <a:r>
              <a:rPr lang="fr-FR" dirty="0" err="1"/>
              <a:t>Baldauf</a:t>
            </a:r>
            <a:r>
              <a:rPr lang="fr-FR" dirty="0"/>
              <a:t>, M., Schmidt, H., </a:t>
            </a:r>
            <a:r>
              <a:rPr lang="fr-FR" dirty="0" err="1"/>
              <a:t>Zängl</a:t>
            </a:r>
            <a:r>
              <a:rPr lang="fr-FR" dirty="0"/>
              <a:t>, G., and </a:t>
            </a:r>
            <a:r>
              <a:rPr lang="fr-FR" dirty="0" err="1"/>
              <a:t>Reinert</a:t>
            </a:r>
            <a:r>
              <a:rPr lang="fr-FR" dirty="0"/>
              <a:t>, D.: The </a:t>
            </a:r>
            <a:r>
              <a:rPr lang="fr-FR" dirty="0" err="1"/>
              <a:t>upper-atmosphere</a:t>
            </a:r>
            <a:r>
              <a:rPr lang="fr-FR" dirty="0"/>
              <a:t> extension of the ICON </a:t>
            </a:r>
            <a:r>
              <a:rPr lang="fr-FR" dirty="0" err="1"/>
              <a:t>general</a:t>
            </a:r>
            <a:r>
              <a:rPr lang="fr-FR" dirty="0"/>
              <a:t> circulation model (version: ua-icon-1.0), </a:t>
            </a:r>
            <a:r>
              <a:rPr lang="fr-FR" dirty="0" err="1"/>
              <a:t>Geosci</a:t>
            </a:r>
            <a:r>
              <a:rPr lang="fr-FR" dirty="0"/>
              <a:t>. Model Dev., 12, 3541–3569, https://doi.org/10.5194/gmd-12-3541-2019, 2019</a:t>
            </a:r>
            <a:r>
              <a:rPr lang="fr-FR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McLandress</a:t>
            </a:r>
            <a:r>
              <a:rPr lang="en-US" dirty="0"/>
              <a:t>, C., and J. F. </a:t>
            </a:r>
            <a:r>
              <a:rPr lang="en-US" dirty="0" err="1"/>
              <a:t>Scinocca</a:t>
            </a:r>
            <a:r>
              <a:rPr lang="en-US" dirty="0"/>
              <a:t>, 2005: The GCM Response to Current Parameterizations of </a:t>
            </a:r>
            <a:r>
              <a:rPr lang="en-US" dirty="0" err="1"/>
              <a:t>Nonorographic</a:t>
            </a:r>
            <a:r>
              <a:rPr lang="en-US" dirty="0"/>
              <a:t> Gravity Wave Drag. </a:t>
            </a:r>
            <a:r>
              <a:rPr lang="en-US" i="1" dirty="0"/>
              <a:t>J. Atmos. Sci.</a:t>
            </a:r>
            <a:r>
              <a:rPr lang="en-US" dirty="0"/>
              <a:t>, </a:t>
            </a:r>
            <a:r>
              <a:rPr lang="en-US" b="1" dirty="0"/>
              <a:t>62</a:t>
            </a:r>
            <a:r>
              <a:rPr lang="en-US" dirty="0"/>
              <a:t>, 2394–2413, </a:t>
            </a:r>
            <a:r>
              <a:rPr lang="en-US" dirty="0">
                <a:hlinkClick r:id="rId2"/>
              </a:rPr>
              <a:t>https://doi.org/10.1175/JAS3483.1</a:t>
            </a:r>
            <a:r>
              <a:rPr lang="en-US" dirty="0"/>
              <a:t>.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Swinbank</a:t>
            </a:r>
            <a:r>
              <a:rPr lang="en-US" dirty="0"/>
              <a:t>, R. and D. A. </a:t>
            </a:r>
            <a:r>
              <a:rPr lang="en-US" dirty="0" err="1"/>
              <a:t>Ortland</a:t>
            </a:r>
            <a:r>
              <a:rPr lang="en-US" dirty="0"/>
              <a:t> (2003), Compilation of wind data for the (UARS) Reference Atmosphere Project, </a:t>
            </a:r>
            <a:r>
              <a:rPr lang="en-US" i="1" dirty="0"/>
              <a:t>J. </a:t>
            </a:r>
            <a:r>
              <a:rPr lang="en-US" i="1" dirty="0" err="1"/>
              <a:t>Geophys</a:t>
            </a:r>
            <a:r>
              <a:rPr lang="en-US" i="1" dirty="0"/>
              <a:t>. Res.</a:t>
            </a:r>
            <a:r>
              <a:rPr lang="en-US" dirty="0"/>
              <a:t>, </a:t>
            </a:r>
            <a:r>
              <a:rPr lang="en-US" b="1" dirty="0"/>
              <a:t>108</a:t>
            </a:r>
            <a:r>
              <a:rPr lang="en-US" dirty="0"/>
              <a:t>, D19, 4615, </a:t>
            </a:r>
            <a:r>
              <a:rPr lang="en-US" dirty="0">
                <a:hlinkClick r:id="rId3" tooltip="doi:10.1029/2002JD003135"/>
              </a:rPr>
              <a:t>doi:10.1029/2002JD003135</a:t>
            </a:r>
            <a:r>
              <a:rPr lang="en-US" dirty="0"/>
              <a:t>.</a:t>
            </a:r>
            <a:endParaRPr lang="fr-FR" dirty="0" smtClean="0"/>
          </a:p>
          <a:p>
            <a:pPr marL="342900" indent="-342900">
              <a:buFont typeface="+mj-lt"/>
              <a:buAutoNum type="arabicPeriod"/>
            </a:pPr>
            <a:r>
              <a:rPr lang="fr-FR" dirty="0" smtClean="0"/>
              <a:t>B </a:t>
            </a:r>
            <a:r>
              <a:rPr lang="fr-FR" dirty="0"/>
              <a:t>Poste, M Charbit, A Le Pichon, C </a:t>
            </a:r>
            <a:r>
              <a:rPr lang="fr-FR" dirty="0" err="1"/>
              <a:t>Listowski</a:t>
            </a:r>
            <a:r>
              <a:rPr lang="fr-FR" dirty="0"/>
              <a:t>, F </a:t>
            </a:r>
            <a:r>
              <a:rPr lang="fr-FR" dirty="0" err="1"/>
              <a:t>Roueff</a:t>
            </a:r>
            <a:r>
              <a:rPr lang="fr-FR" dirty="0"/>
              <a:t>, J </a:t>
            </a:r>
            <a:r>
              <a:rPr lang="fr-FR" dirty="0" err="1"/>
              <a:t>Vergoz</a:t>
            </a:r>
            <a:r>
              <a:rPr lang="fr-FR" dirty="0"/>
              <a:t>, The </a:t>
            </a:r>
            <a:r>
              <a:rPr lang="fr-FR" dirty="0" err="1"/>
              <a:t>multichannel</a:t>
            </a:r>
            <a:r>
              <a:rPr lang="fr-FR" dirty="0"/>
              <a:t> maximum-</a:t>
            </a:r>
            <a:r>
              <a:rPr lang="fr-FR" dirty="0" err="1"/>
              <a:t>likelihood</a:t>
            </a:r>
            <a:r>
              <a:rPr lang="fr-FR" dirty="0"/>
              <a:t> (MCML) </a:t>
            </a:r>
            <a:r>
              <a:rPr lang="fr-FR" dirty="0" err="1"/>
              <a:t>method</a:t>
            </a:r>
            <a:r>
              <a:rPr lang="fr-FR" dirty="0"/>
              <a:t>: a new </a:t>
            </a:r>
            <a:r>
              <a:rPr lang="fr-FR" dirty="0" err="1"/>
              <a:t>approach</a:t>
            </a:r>
            <a:r>
              <a:rPr lang="fr-FR" dirty="0"/>
              <a:t> for </a:t>
            </a:r>
            <a:r>
              <a:rPr lang="fr-FR" dirty="0" err="1"/>
              <a:t>infrasound</a:t>
            </a:r>
            <a:r>
              <a:rPr lang="fr-FR" dirty="0"/>
              <a:t> </a:t>
            </a:r>
            <a:r>
              <a:rPr lang="fr-FR" dirty="0" err="1"/>
              <a:t>detection</a:t>
            </a:r>
            <a:r>
              <a:rPr lang="fr-FR" dirty="0"/>
              <a:t> and </a:t>
            </a:r>
            <a:r>
              <a:rPr lang="fr-FR" dirty="0" err="1"/>
              <a:t>wave</a:t>
            </a:r>
            <a:r>
              <a:rPr lang="fr-FR" dirty="0"/>
              <a:t> </a:t>
            </a:r>
            <a:r>
              <a:rPr lang="fr-FR" dirty="0" err="1"/>
              <a:t>parameter</a:t>
            </a:r>
            <a:r>
              <a:rPr lang="fr-FR" dirty="0"/>
              <a:t> estimation, </a:t>
            </a:r>
            <a:r>
              <a:rPr lang="fr-FR" i="1" dirty="0" err="1"/>
              <a:t>Geophysical</a:t>
            </a:r>
            <a:r>
              <a:rPr lang="fr-FR" i="1" dirty="0"/>
              <a:t> Journal International</a:t>
            </a:r>
            <a:r>
              <a:rPr lang="fr-FR" dirty="0"/>
              <a:t>, Volume 232, Issue 2, </a:t>
            </a:r>
            <a:r>
              <a:rPr lang="fr-FR" dirty="0" err="1"/>
              <a:t>February</a:t>
            </a:r>
            <a:r>
              <a:rPr lang="fr-FR" dirty="0"/>
              <a:t> 2023, Pages 1099–1112, </a:t>
            </a:r>
            <a:r>
              <a:rPr lang="fr-FR" dirty="0">
                <a:hlinkClick r:id="rId4"/>
              </a:rPr>
              <a:t>https://</a:t>
            </a:r>
            <a:r>
              <a:rPr lang="fr-FR" dirty="0" smtClean="0">
                <a:hlinkClick r:id="rId4"/>
              </a:rPr>
              <a:t>doi.org/10.1093/gji/ggac377</a:t>
            </a:r>
            <a:endParaRPr lang="fr-FR" dirty="0" smtClean="0"/>
          </a:p>
          <a:p>
            <a:pPr marL="342900" indent="-342900">
              <a:buFont typeface="+mj-lt"/>
              <a:buAutoNum type="arabicPeriod"/>
            </a:pPr>
            <a:r>
              <a:rPr lang="en-CA" dirty="0" err="1"/>
              <a:t>Waxler</a:t>
            </a:r>
            <a:r>
              <a:rPr lang="en-CA" dirty="0"/>
              <a:t>, Roger &amp; </a:t>
            </a:r>
            <a:r>
              <a:rPr lang="en-CA" dirty="0" err="1"/>
              <a:t>Hetzer</a:t>
            </a:r>
            <a:r>
              <a:rPr lang="en-CA" dirty="0"/>
              <a:t>, Claus &amp; Assink, Jelle &amp; </a:t>
            </a:r>
            <a:r>
              <a:rPr lang="en-CA" dirty="0" err="1"/>
              <a:t>Velea</a:t>
            </a:r>
            <a:r>
              <a:rPr lang="en-CA" dirty="0"/>
              <a:t>, </a:t>
            </a:r>
            <a:r>
              <a:rPr lang="en-CA" dirty="0" err="1"/>
              <a:t>Doru</a:t>
            </a:r>
            <a:r>
              <a:rPr lang="en-CA" dirty="0"/>
              <a:t>. (2020). </a:t>
            </a:r>
            <a:r>
              <a:rPr lang="en-CA" dirty="0" err="1"/>
              <a:t>ncpaprop</a:t>
            </a:r>
            <a:r>
              <a:rPr lang="en-CA" dirty="0"/>
              <a:t>: a software package for infrasound propagation modeling. 10.5281/zenodo.4477089. </a:t>
            </a:r>
            <a:endParaRPr lang="en-CA" dirty="0" smtClean="0"/>
          </a:p>
          <a:p>
            <a:pPr marL="342900" indent="-342900">
              <a:buFont typeface="+mj-lt"/>
              <a:buAutoNum type="arabicPeriod"/>
            </a:pPr>
            <a:r>
              <a:rPr lang="en-CA" dirty="0" smtClean="0"/>
              <a:t>Erik </a:t>
            </a:r>
            <a:r>
              <a:rPr lang="en-CA" dirty="0" err="1" smtClean="0"/>
              <a:t>Mårten</a:t>
            </a:r>
            <a:r>
              <a:rPr lang="en-CA" dirty="0" smtClean="0"/>
              <a:t> </a:t>
            </a:r>
            <a:r>
              <a:rPr lang="en-CA" dirty="0" err="1" smtClean="0"/>
              <a:t>Blixt</a:t>
            </a:r>
            <a:r>
              <a:rPr lang="en-CA" dirty="0" smtClean="0"/>
              <a:t>, Sven Peter </a:t>
            </a:r>
            <a:r>
              <a:rPr lang="en-CA" dirty="0" err="1" smtClean="0"/>
              <a:t>Näsholm</a:t>
            </a:r>
            <a:r>
              <a:rPr lang="en-CA" dirty="0" smtClean="0"/>
              <a:t>, Steven J. Gibbons, </a:t>
            </a:r>
            <a:r>
              <a:rPr lang="en-CA" dirty="0" err="1" smtClean="0"/>
              <a:t>Läslo</a:t>
            </a:r>
            <a:r>
              <a:rPr lang="en-CA" dirty="0" smtClean="0"/>
              <a:t> G. Evers, Andrew J. Charlton-Perez, </a:t>
            </a:r>
            <a:r>
              <a:rPr lang="en-CA" dirty="0" err="1" smtClean="0"/>
              <a:t>Yvan</a:t>
            </a:r>
            <a:r>
              <a:rPr lang="en-CA" dirty="0" smtClean="0"/>
              <a:t> J. </a:t>
            </a:r>
            <a:r>
              <a:rPr lang="en-CA" dirty="0" err="1" smtClean="0"/>
              <a:t>Orsolini</a:t>
            </a:r>
            <a:r>
              <a:rPr lang="en-CA" dirty="0" smtClean="0"/>
              <a:t>, </a:t>
            </a:r>
            <a:r>
              <a:rPr lang="en-CA" dirty="0" err="1" smtClean="0"/>
              <a:t>Tormod</a:t>
            </a:r>
            <a:r>
              <a:rPr lang="en-CA" dirty="0" smtClean="0"/>
              <a:t> </a:t>
            </a:r>
            <a:r>
              <a:rPr lang="en-CA" dirty="0" err="1" smtClean="0"/>
              <a:t>Kværna</a:t>
            </a:r>
            <a:r>
              <a:rPr lang="en-CA" dirty="0" smtClean="0"/>
              <a:t>; Estimating tropospheric and stratospheric winds using infrasound from explosions. </a:t>
            </a:r>
            <a:r>
              <a:rPr lang="en-CA" i="1" dirty="0" smtClean="0"/>
              <a:t>J. </a:t>
            </a:r>
            <a:r>
              <a:rPr lang="en-CA" i="1" dirty="0" err="1" smtClean="0"/>
              <a:t>Acoust</a:t>
            </a:r>
            <a:r>
              <a:rPr lang="en-CA" i="1" dirty="0" smtClean="0"/>
              <a:t>. Soc. Am.</a:t>
            </a:r>
            <a:r>
              <a:rPr lang="en-CA" dirty="0" smtClean="0"/>
              <a:t> 1 August 2019; 146 (2): 973–982. </a:t>
            </a:r>
            <a:r>
              <a:rPr lang="en-CA" dirty="0" smtClean="0">
                <a:hlinkClick r:id="rId5"/>
              </a:rPr>
              <a:t>https://doi.org/10.1121/1.5120183</a:t>
            </a:r>
            <a:endParaRPr lang="en-CA" dirty="0" smtClean="0"/>
          </a:p>
          <a:p>
            <a:pPr marL="342900" indent="-342900">
              <a:buFont typeface="+mj-lt"/>
              <a:buAutoNum type="arabicPeriod"/>
            </a:pPr>
            <a:r>
              <a:rPr lang="en-CA" dirty="0" smtClean="0"/>
              <a:t>Kristoffersen, Samuel, </a:t>
            </a:r>
            <a:r>
              <a:rPr lang="en-CA" dirty="0" err="1"/>
              <a:t>Listowski</a:t>
            </a:r>
            <a:r>
              <a:rPr lang="en-CA" dirty="0"/>
              <a:t>, </a:t>
            </a:r>
            <a:r>
              <a:rPr lang="en-CA" dirty="0" smtClean="0"/>
              <a:t>Constantino, Wing</a:t>
            </a:r>
            <a:r>
              <a:rPr lang="en-CA" dirty="0"/>
              <a:t>, </a:t>
            </a:r>
            <a:r>
              <a:rPr lang="en-CA" dirty="0" smtClean="0"/>
              <a:t>Robin, </a:t>
            </a:r>
            <a:r>
              <a:rPr lang="en-CA" dirty="0" err="1" smtClean="0"/>
              <a:t>Baumgarten</a:t>
            </a:r>
            <a:r>
              <a:rPr lang="en-CA" dirty="0" smtClean="0"/>
              <a:t>, </a:t>
            </a:r>
            <a:r>
              <a:rPr lang="en-CA" dirty="0" err="1" smtClean="0"/>
              <a:t>Gerd</a:t>
            </a:r>
            <a:r>
              <a:rPr lang="en-CA" dirty="0" smtClean="0"/>
              <a:t>, </a:t>
            </a:r>
            <a:r>
              <a:rPr lang="en-CA" dirty="0" err="1" smtClean="0"/>
              <a:t>Khaykin</a:t>
            </a:r>
            <a:r>
              <a:rPr lang="en-CA" dirty="0"/>
              <a:t>, </a:t>
            </a:r>
            <a:r>
              <a:rPr lang="en-CA" dirty="0" smtClean="0"/>
              <a:t>Sergey, </a:t>
            </a:r>
            <a:r>
              <a:rPr lang="en-CA" dirty="0"/>
              <a:t>Hauchecorne, </a:t>
            </a:r>
            <a:r>
              <a:rPr lang="en-CA" dirty="0" smtClean="0"/>
              <a:t>Alain, </a:t>
            </a:r>
            <a:r>
              <a:rPr lang="en-CA" dirty="0" err="1" smtClean="0"/>
              <a:t>Vergoz</a:t>
            </a:r>
            <a:r>
              <a:rPr lang="en-CA" dirty="0" smtClean="0"/>
              <a:t>, Julien, </a:t>
            </a:r>
            <a:r>
              <a:rPr lang="en-CA" dirty="0"/>
              <a:t>Le </a:t>
            </a:r>
            <a:r>
              <a:rPr lang="en-CA" dirty="0" err="1"/>
              <a:t>Pichon</a:t>
            </a:r>
            <a:r>
              <a:rPr lang="en-CA" dirty="0"/>
              <a:t>, Alexis. (2024). Studying infrasound propagation in the middle atmosphere with ICON and UA-ICON: comparison with the IFS and ground-based remote sensing. INTER-NOISE and NOISE-CON Congress and Conference Proceedings. 270. 3756-3764. 10.3397/IN_2024_3366.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ITW 2024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24</a:t>
            </a:fld>
            <a:endParaRPr lang="fr-FR"/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Thank you for your attention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753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Backup slides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4294967295"/>
          </p:nvPr>
        </p:nvSpPr>
        <p:spPr>
          <a:xfrm>
            <a:off x="11176000" y="6343650"/>
            <a:ext cx="1016000" cy="365125"/>
          </a:xfrm>
        </p:spPr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0" y="6343650"/>
            <a:ext cx="8839200" cy="365125"/>
          </a:xfrm>
        </p:spPr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1498263" y="6343650"/>
            <a:ext cx="693737" cy="365125"/>
          </a:xfrm>
        </p:spPr>
        <p:txBody>
          <a:bodyPr/>
          <a:lstStyle/>
          <a:p>
            <a:fld id="{7B482E74-098C-4DE3-89CE-25EA023CBBA1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79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381125"/>
            <a:ext cx="3981685" cy="453231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Predicted waveforms shown in pressure relative to 1 Pa at 1 km from the source.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UA-ICON C*=20 waveform amplitude is considerably larger than that of IFS and C*=1.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Both UA-ICON models better predict arrival times than 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Predicted </a:t>
            </a:r>
            <a:r>
              <a:rPr lang="en-CA" dirty="0" err="1" smtClean="0"/>
              <a:t>celerities</a:t>
            </a:r>
            <a:r>
              <a:rPr lang="en-CA" dirty="0" smtClean="0"/>
              <a:t> are consistent with stratospheric and mesospheric returns observed with UA-ICON.</a:t>
            </a:r>
            <a:endParaRPr lang="en-CA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7824" r="3396" b="6104"/>
          <a:stretch/>
        </p:blipFill>
        <p:spPr>
          <a:xfrm>
            <a:off x="4713523" y="876877"/>
            <a:ext cx="7478477" cy="5520761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Waveforms from parabolic equations</a:t>
            </a:r>
            <a:endParaRPr lang="en-CA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8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Upper</a:t>
            </a:r>
            <a:r>
              <a:rPr lang="fr-FR" dirty="0" smtClean="0"/>
              <a:t> </a:t>
            </a:r>
            <a:r>
              <a:rPr lang="fr-FR" dirty="0" err="1" smtClean="0"/>
              <a:t>Atmosphere</a:t>
            </a:r>
            <a:r>
              <a:rPr lang="fr-FR" dirty="0" smtClean="0"/>
              <a:t> ICON </a:t>
            </a:r>
            <a:r>
              <a:rPr lang="fr-FR" dirty="0" err="1" smtClean="0"/>
              <a:t>height</a:t>
            </a:r>
            <a:r>
              <a:rPr lang="fr-FR" dirty="0" smtClean="0"/>
              <a:t> profile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Atmosphere</a:t>
            </a:r>
            <a:r>
              <a:rPr lang="fr-FR" dirty="0" smtClean="0"/>
              <a:t> top = 150 km (240 ML)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Sponge</a:t>
            </a:r>
            <a:r>
              <a:rPr lang="fr-FR" dirty="0" smtClean="0"/>
              <a:t> layer = 110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Operational</a:t>
            </a:r>
            <a:r>
              <a:rPr lang="fr-FR" dirty="0" smtClean="0"/>
              <a:t> ICON </a:t>
            </a:r>
            <a:r>
              <a:rPr lang="fr-FR" dirty="0" err="1" smtClean="0"/>
              <a:t>height</a:t>
            </a:r>
            <a:r>
              <a:rPr lang="fr-FR" dirty="0" smtClean="0"/>
              <a:t> profile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Atmosphere</a:t>
            </a:r>
            <a:r>
              <a:rPr lang="fr-FR" dirty="0" smtClean="0"/>
              <a:t> top = 75 km (120 ML)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Sponge</a:t>
            </a:r>
            <a:r>
              <a:rPr lang="fr-FR" dirty="0" smtClean="0"/>
              <a:t> layer = 35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Time </a:t>
            </a:r>
            <a:r>
              <a:rPr lang="fr-FR" dirty="0" err="1" smtClean="0"/>
              <a:t>step</a:t>
            </a:r>
            <a:r>
              <a:rPr lang="fr-FR" dirty="0" smtClean="0"/>
              <a:t> – 40 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Horizontal </a:t>
            </a:r>
            <a:r>
              <a:rPr lang="fr-FR" dirty="0" err="1" smtClean="0"/>
              <a:t>resolution</a:t>
            </a:r>
            <a:r>
              <a:rPr lang="fr-FR" dirty="0" smtClean="0"/>
              <a:t> = 13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Nested</a:t>
            </a:r>
            <a:r>
              <a:rPr lang="fr-FR" dirty="0" smtClean="0"/>
              <a:t> </a:t>
            </a:r>
            <a:r>
              <a:rPr lang="fr-FR" dirty="0" err="1" smtClean="0"/>
              <a:t>domains</a:t>
            </a:r>
            <a:r>
              <a:rPr lang="fr-FR" dirty="0" smtClean="0"/>
              <a:t> are possible,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increase</a:t>
            </a:r>
            <a:r>
              <a:rPr lang="fr-FR" dirty="0" smtClean="0"/>
              <a:t> the </a:t>
            </a:r>
            <a:r>
              <a:rPr lang="fr-FR" dirty="0" err="1" smtClean="0"/>
              <a:t>resolution</a:t>
            </a:r>
            <a:r>
              <a:rPr lang="fr-FR" dirty="0" smtClean="0"/>
              <a:t> 2/4 times.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Default settings for </a:t>
            </a:r>
            <a:r>
              <a:rPr lang="fr-FR" dirty="0" smtClean="0"/>
              <a:t>UA-ICON</a:t>
            </a:r>
            <a:endParaRPr lang="fr-FR" dirty="0" smtClean="0"/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772" y="1185864"/>
            <a:ext cx="6303432" cy="4727574"/>
          </a:xfrm>
        </p:spPr>
      </p:pic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UA-ICON </a:t>
            </a:r>
            <a:r>
              <a:rPr lang="fr-FR" dirty="0" err="1" smtClean="0"/>
              <a:t>parameters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95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Standard UA-ICON GW parameterisations were used save for C*.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C* regulates the height at which GW momentum and energy are deposited into the mean flow.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GW momentum that is greater than the C* saturation level is deposited into the atmosphere at that level.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 smtClean="0"/>
              <a:t>Larger C* values increase the height at which momentum is deposited.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 smtClean="0"/>
              <a:t>The default C* value (1) and a value of 20 were tested.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C*=20 was chosen based on the work of </a:t>
            </a:r>
            <a:r>
              <a:rPr lang="en-CA" dirty="0" err="1" smtClean="0"/>
              <a:t>McLandress</a:t>
            </a:r>
            <a:r>
              <a:rPr lang="en-CA" dirty="0" smtClean="0"/>
              <a:t> and </a:t>
            </a:r>
            <a:r>
              <a:rPr lang="en-CA" dirty="0" err="1" smtClean="0"/>
              <a:t>Scinocca</a:t>
            </a:r>
            <a:r>
              <a:rPr lang="en-CA" dirty="0" smtClean="0"/>
              <a:t> (2005) and results presented by </a:t>
            </a:r>
            <a:r>
              <a:rPr lang="en-CA" dirty="0" err="1" smtClean="0"/>
              <a:t>Kunze</a:t>
            </a:r>
            <a:r>
              <a:rPr lang="en-CA" dirty="0" smtClean="0"/>
              <a:t> et al. (2023) from IAP at the last ICCARUS meeting.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b="33920"/>
          <a:stretch/>
        </p:blipFill>
        <p:spPr>
          <a:xfrm>
            <a:off x="7070271" y="870973"/>
            <a:ext cx="3837215" cy="5043201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Gravity</a:t>
            </a:r>
            <a:r>
              <a:rPr lang="fr-FR" dirty="0" smtClean="0"/>
              <a:t> </a:t>
            </a:r>
            <a:r>
              <a:rPr lang="fr-FR" dirty="0" err="1" smtClean="0"/>
              <a:t>wave</a:t>
            </a:r>
            <a:r>
              <a:rPr lang="fr-FR" dirty="0" smtClean="0"/>
              <a:t> </a:t>
            </a:r>
            <a:r>
              <a:rPr lang="fr-FR" dirty="0" err="1" smtClean="0"/>
              <a:t>parameterisation</a:t>
            </a:r>
            <a:r>
              <a:rPr lang="fr-FR" dirty="0" smtClean="0"/>
              <a:t> -&gt; C*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282542" y="5915233"/>
            <a:ext cx="403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McLandress</a:t>
            </a:r>
            <a:r>
              <a:rPr lang="en-US" sz="1400" dirty="0"/>
              <a:t>, C., and J. F. </a:t>
            </a:r>
            <a:r>
              <a:rPr lang="en-US" sz="1400" dirty="0" err="1"/>
              <a:t>Scinocca</a:t>
            </a:r>
            <a:r>
              <a:rPr lang="en-US" sz="1400" dirty="0"/>
              <a:t>, </a:t>
            </a:r>
            <a:r>
              <a:rPr lang="en-US" sz="1400" dirty="0" smtClean="0"/>
              <a:t>(2005) </a:t>
            </a:r>
            <a:r>
              <a:rPr lang="fr-FR" sz="1400" dirty="0">
                <a:hlinkClick r:id="rId3"/>
              </a:rPr>
              <a:t>https://doi.org/10.1175/JAS3483.1</a:t>
            </a:r>
            <a:endParaRPr lang="fr-FR" sz="1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ITW 2024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86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5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IFS and ICON comparisons</a:t>
            </a:r>
            <a:endParaRPr lang="en-CA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Wind and temperature comparisons</a:t>
            </a:r>
            <a:endParaRPr lang="en-CA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983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Global </a:t>
            </a:r>
            <a:r>
              <a:rPr lang="fr-FR" dirty="0" err="1" smtClean="0"/>
              <a:t>Maps</a:t>
            </a:r>
            <a:r>
              <a:rPr lang="fr-FR" dirty="0" smtClean="0"/>
              <a:t> at 60 km altitude – March 29, 2023</a:t>
            </a:r>
            <a:endParaRPr lang="fr-FR" dirty="0"/>
          </a:p>
        </p:txBody>
      </p:sp>
      <p:pic>
        <p:nvPicPr>
          <p:cNvPr id="6" name="Espace réservé pour une image 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" t="8772" r="9621" b="5724"/>
          <a:stretch/>
        </p:blipFill>
        <p:spPr>
          <a:xfrm>
            <a:off x="997290" y="1008243"/>
            <a:ext cx="10197420" cy="5555835"/>
          </a:xfrm>
        </p:spPr>
      </p:pic>
      <p:sp>
        <p:nvSpPr>
          <p:cNvPr id="2" name="ZoneTexte 1"/>
          <p:cNvSpPr txBox="1"/>
          <p:nvPr/>
        </p:nvSpPr>
        <p:spPr>
          <a:xfrm>
            <a:off x="2122711" y="720556"/>
            <a:ext cx="204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ICON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638174" y="687898"/>
            <a:ext cx="204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IFS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707008" y="704227"/>
            <a:ext cx="204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UA-ICON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6182" y="1735702"/>
            <a:ext cx="204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U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81686" y="3500048"/>
            <a:ext cx="204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81686" y="5270998"/>
            <a:ext cx="204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45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t="6740" r="10475" b="63075"/>
          <a:stretch/>
        </p:blipFill>
        <p:spPr>
          <a:xfrm>
            <a:off x="166935" y="885817"/>
            <a:ext cx="12025065" cy="2279648"/>
          </a:xfrm>
        </p:spPr>
      </p:pic>
      <p:pic>
        <p:nvPicPr>
          <p:cNvPr id="10" name="Espace réservé du contenu 9"/>
          <p:cNvPicPr>
            <a:picLocks noGrp="1" noChangeAspect="1"/>
          </p:cNvPicPr>
          <p:nvPr>
            <p:ph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9848" r="8410" b="7161"/>
          <a:stretch/>
        </p:blipFill>
        <p:spPr>
          <a:xfrm>
            <a:off x="6897914" y="3178855"/>
            <a:ext cx="4278086" cy="3347357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March 2023 zonal-</a:t>
            </a:r>
            <a:r>
              <a:rPr lang="fr-FR" dirty="0" err="1" smtClean="0"/>
              <a:t>mean</a:t>
            </a:r>
            <a:r>
              <a:rPr lang="fr-FR" dirty="0" smtClean="0"/>
              <a:t> zonal </a:t>
            </a:r>
            <a:r>
              <a:rPr lang="fr-FR" dirty="0" err="1" smtClean="0"/>
              <a:t>wind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57200" y="3512117"/>
            <a:ext cx="5421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dirty="0" smtClean="0"/>
              <a:t>Large zonal </a:t>
            </a:r>
            <a:r>
              <a:rPr lang="fr-FR" dirty="0" err="1" smtClean="0"/>
              <a:t>wind</a:t>
            </a:r>
            <a:r>
              <a:rPr lang="fr-FR" dirty="0" smtClean="0"/>
              <a:t> jet </a:t>
            </a:r>
            <a:r>
              <a:rPr lang="fr-FR" dirty="0" err="1" smtClean="0"/>
              <a:t>is</a:t>
            </a:r>
            <a:r>
              <a:rPr lang="fr-FR" dirty="0" smtClean="0"/>
              <a:t> apparent in IFS </a:t>
            </a:r>
            <a:r>
              <a:rPr lang="fr-FR" dirty="0" err="1" smtClean="0"/>
              <a:t>around</a:t>
            </a:r>
            <a:r>
              <a:rPr lang="fr-FR" dirty="0" smtClean="0"/>
              <a:t> 60 km.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dirty="0" smtClean="0"/>
              <a:t>The URAP zonal-</a:t>
            </a:r>
            <a:r>
              <a:rPr lang="fr-FR" dirty="0" err="1" smtClean="0"/>
              <a:t>mean</a:t>
            </a:r>
            <a:r>
              <a:rPr lang="fr-FR" dirty="0" smtClean="0"/>
              <a:t> zonal </a:t>
            </a:r>
            <a:r>
              <a:rPr lang="fr-FR" dirty="0" err="1" smtClean="0"/>
              <a:t>winds</a:t>
            </a:r>
            <a:r>
              <a:rPr lang="fr-FR" dirty="0" smtClean="0"/>
              <a:t> do not show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feature</a:t>
            </a:r>
            <a:r>
              <a:rPr lang="fr-FR" dirty="0" smtClean="0"/>
              <a:t>.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dirty="0" smtClean="0"/>
              <a:t>ICON, </a:t>
            </a:r>
            <a:r>
              <a:rPr lang="fr-FR" dirty="0" err="1" smtClean="0"/>
              <a:t>both</a:t>
            </a:r>
            <a:r>
              <a:rPr lang="fr-FR" dirty="0" smtClean="0"/>
              <a:t> the </a:t>
            </a:r>
            <a:r>
              <a:rPr lang="fr-FR" dirty="0" err="1" smtClean="0"/>
              <a:t>operationa</a:t>
            </a:r>
            <a:r>
              <a:rPr lang="fr-FR" dirty="0" smtClean="0"/>
              <a:t> (</a:t>
            </a:r>
            <a:r>
              <a:rPr lang="fr-FR" dirty="0" err="1" smtClean="0"/>
              <a:t>above</a:t>
            </a:r>
            <a:r>
              <a:rPr lang="fr-FR" dirty="0" smtClean="0"/>
              <a:t>) and UA (not </a:t>
            </a:r>
            <a:r>
              <a:rPr lang="fr-FR" dirty="0" err="1" smtClean="0"/>
              <a:t>shown</a:t>
            </a:r>
            <a:r>
              <a:rPr lang="fr-FR" dirty="0" smtClean="0"/>
              <a:t>) </a:t>
            </a:r>
            <a:r>
              <a:rPr lang="fr-FR" dirty="0" err="1" smtClean="0"/>
              <a:t>provide</a:t>
            </a:r>
            <a:r>
              <a:rPr lang="fr-FR" dirty="0" smtClean="0"/>
              <a:t> zonal-</a:t>
            </a:r>
            <a:r>
              <a:rPr lang="fr-FR" dirty="0" err="1" smtClean="0"/>
              <a:t>mean</a:t>
            </a:r>
            <a:r>
              <a:rPr lang="fr-FR" dirty="0" smtClean="0"/>
              <a:t> zonal </a:t>
            </a:r>
            <a:r>
              <a:rPr lang="fr-FR" dirty="0" err="1" smtClean="0"/>
              <a:t>winds</a:t>
            </a:r>
            <a:r>
              <a:rPr lang="fr-FR" dirty="0" smtClean="0"/>
              <a:t> in </a:t>
            </a:r>
            <a:r>
              <a:rPr lang="fr-FR" dirty="0" err="1" smtClean="0"/>
              <a:t>better</a:t>
            </a:r>
            <a:r>
              <a:rPr lang="fr-FR" dirty="0" smtClean="0"/>
              <a:t> agreement </a:t>
            </a:r>
            <a:r>
              <a:rPr lang="fr-FR" dirty="0" err="1" smtClean="0"/>
              <a:t>with</a:t>
            </a:r>
            <a:r>
              <a:rPr lang="fr-FR" dirty="0" smtClean="0"/>
              <a:t> observations </a:t>
            </a:r>
            <a:r>
              <a:rPr lang="fr-FR" dirty="0" err="1" smtClean="0"/>
              <a:t>during</a:t>
            </a:r>
            <a:r>
              <a:rPr lang="fr-FR" dirty="0" smtClean="0"/>
              <a:t> the </a:t>
            </a:r>
            <a:r>
              <a:rPr lang="fr-FR" dirty="0" err="1" smtClean="0"/>
              <a:t>spring</a:t>
            </a:r>
            <a:r>
              <a:rPr lang="fr-FR" dirty="0" smtClean="0"/>
              <a:t> and </a:t>
            </a:r>
            <a:r>
              <a:rPr lang="fr-FR" dirty="0" err="1" smtClean="0"/>
              <a:t>fall</a:t>
            </a:r>
            <a:r>
              <a:rPr lang="fr-FR" dirty="0" smtClean="0"/>
              <a:t>.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7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196443" y="5905483"/>
            <a:ext cx="303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Swinbank</a:t>
            </a:r>
            <a:r>
              <a:rPr lang="en-US" sz="1400" dirty="0"/>
              <a:t>, R. and D. A. </a:t>
            </a:r>
            <a:r>
              <a:rPr lang="en-US" sz="1400" dirty="0" err="1"/>
              <a:t>Ortland</a:t>
            </a:r>
            <a:r>
              <a:rPr lang="en-US" sz="1400" dirty="0"/>
              <a:t> (2003</a:t>
            </a:r>
            <a:r>
              <a:rPr lang="en-US" sz="1400" dirty="0" smtClean="0"/>
              <a:t>), </a:t>
            </a:r>
            <a:r>
              <a:rPr lang="en-US" sz="1400" dirty="0">
                <a:hlinkClick r:id="rId4" tooltip="doi:10.1029/2002JD003135"/>
              </a:rPr>
              <a:t>doi:10.1029/2002JD003135</a:t>
            </a:r>
            <a:r>
              <a:rPr lang="en-US" sz="1400" dirty="0"/>
              <a:t>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26121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C-effective is the speed of sound given the current wind conditions.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If the ratio of the effective speed of sound in the stratosphere and the surface is greater than 1, then a waveguide is formed.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ICON (blue) shows both easterly and westerly waveguide at IS32 (Kenya) in March, 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IFS shows very strong westerly waveguide, but no easterly waveguide.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This will result in </a:t>
            </a:r>
            <a:r>
              <a:rPr lang="en-CA" b="1" dirty="0" smtClean="0"/>
              <a:t>significantly different IS trajectories near the tropics/equator</a:t>
            </a:r>
            <a:r>
              <a:rPr lang="en-CA" dirty="0" smtClean="0"/>
              <a:t>.</a:t>
            </a:r>
            <a:endParaRPr lang="en-CA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7" t="5521" r="11990"/>
          <a:stretch/>
        </p:blipFill>
        <p:spPr>
          <a:xfrm>
            <a:off x="6678387" y="2057398"/>
            <a:ext cx="4781776" cy="4587997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Differences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IFS and ICON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8054783" y="889730"/>
            <a:ext cx="3446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C-effective ratio (April,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1313FF"/>
                </a:solidFill>
              </a:rPr>
              <a:t>Blue – ICON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rgbClr val="FF0000"/>
                </a:solidFill>
              </a:rPr>
              <a:t>Red</a:t>
            </a:r>
            <a:r>
              <a:rPr lang="fr-FR" dirty="0" smtClean="0">
                <a:solidFill>
                  <a:srgbClr val="FF0000"/>
                </a:solidFill>
              </a:rPr>
              <a:t> – 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Dashed</a:t>
            </a:r>
            <a:r>
              <a:rPr lang="fr-FR" dirty="0" smtClean="0"/>
              <a:t> line - surface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1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5/11/2024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ITW 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B482E74-098C-4DE3-89CE-25EA023CBBA1}" type="slidenum">
              <a:rPr lang="fr-FR" smtClean="0"/>
              <a:t>9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Lidar</a:t>
            </a:r>
            <a:r>
              <a:rPr lang="fr-FR" dirty="0" smtClean="0"/>
              <a:t> </a:t>
            </a:r>
            <a:r>
              <a:rPr lang="fr-FR" dirty="0" err="1" smtClean="0"/>
              <a:t>Comparisons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Investigation of C*</a:t>
            </a:r>
            <a:endParaRPr lang="en-CA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0844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CEA2023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èmeCEA2023" id="{38F21411-958D-4925-BC63-8AF63071413F}" vid="{D07EAB44-E144-4EB1-B084-116FE6CD718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ThèmeCEA2023</Template>
  <TotalTime>1964</TotalTime>
  <Words>1763</Words>
  <Application>Microsoft Office PowerPoint</Application>
  <PresentationFormat>Grand écran</PresentationFormat>
  <Paragraphs>230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Cambria Math</vt:lpstr>
      <vt:lpstr>Wingdings</vt:lpstr>
      <vt:lpstr>ThèmeCEA2023</vt:lpstr>
      <vt:lpstr>Studying infrasound propagation in the middle atmosphere with ICON and UA-ICON: comparison with the IFS and ground-based remote sensing</vt:lpstr>
      <vt:lpstr>Atmospheric models (IFS and ICON)</vt:lpstr>
      <vt:lpstr>UA-ICON parameters</vt:lpstr>
      <vt:lpstr>Gravity wave parameterisation -&gt; C*</vt:lpstr>
      <vt:lpstr>IFS and ICON comparisons</vt:lpstr>
      <vt:lpstr>Global Maps at 60 km altitude – March 29, 2023</vt:lpstr>
      <vt:lpstr>March 2023 zonal-mean zonal wind</vt:lpstr>
      <vt:lpstr>Differences between IFS and ICON</vt:lpstr>
      <vt:lpstr>Lidar Comparisons</vt:lpstr>
      <vt:lpstr>Lidar Atmospheric profiles</vt:lpstr>
      <vt:lpstr>Model comparisons with Lidar at Kühlungsborn, Germany</vt:lpstr>
      <vt:lpstr>Infrasound Results</vt:lpstr>
      <vt:lpstr>Infrasound measurements – Hukkakero, Finland</vt:lpstr>
      <vt:lpstr>Waveform from parabolic equations</vt:lpstr>
      <vt:lpstr>Infrasound observations with different atmospheres</vt:lpstr>
      <vt:lpstr>Effects of C* on IS signal propagation</vt:lpstr>
      <vt:lpstr>ICON C*=1 – Ray tracing</vt:lpstr>
      <vt:lpstr>ICON C*=20, 13 km resolution – Ray tracing</vt:lpstr>
      <vt:lpstr>ICON C*=20, 3 km resolution – Ray tracing</vt:lpstr>
      <vt:lpstr>IS25 - Kourou</vt:lpstr>
      <vt:lpstr>Kourou – 3D ray tracing</vt:lpstr>
      <vt:lpstr>Waveforms from parabolic equations</vt:lpstr>
      <vt:lpstr>Summary/Conclusions</vt:lpstr>
      <vt:lpstr>Thank you for your attention</vt:lpstr>
      <vt:lpstr>Backup slides</vt:lpstr>
      <vt:lpstr>Waveforms from parabolic equations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Studying infrasound propagation in the middle atmosphere with ICON and UA-ICON: comparison with the IFS and ground-based remote sensing</dc:title>
  <dc:creator>KRISTOFFERSEN Samuel 610700</dc:creator>
  <cp:lastModifiedBy>KRISTOFFERSEN Samuel 610700</cp:lastModifiedBy>
  <cp:revision>44</cp:revision>
  <dcterms:created xsi:type="dcterms:W3CDTF">2024-10-18T13:09:22Z</dcterms:created>
  <dcterms:modified xsi:type="dcterms:W3CDTF">2024-10-30T15:45:01Z</dcterms:modified>
</cp:coreProperties>
</file>