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9"/>
  </p:notesMasterIdLst>
  <p:sldIdLst>
    <p:sldId id="257" r:id="rId2"/>
    <p:sldId id="296" r:id="rId3"/>
    <p:sldId id="308" r:id="rId4"/>
    <p:sldId id="337" r:id="rId5"/>
    <p:sldId id="336" r:id="rId6"/>
    <p:sldId id="332" r:id="rId7"/>
    <p:sldId id="338" r:id="rId8"/>
    <p:sldId id="331" r:id="rId9"/>
    <p:sldId id="330" r:id="rId10"/>
    <p:sldId id="339" r:id="rId11"/>
    <p:sldId id="340" r:id="rId12"/>
    <p:sldId id="341" r:id="rId13"/>
    <p:sldId id="342" r:id="rId14"/>
    <p:sldId id="346" r:id="rId15"/>
    <p:sldId id="335" r:id="rId16"/>
    <p:sldId id="334" r:id="rId17"/>
    <p:sldId id="344" r:id="rId18"/>
    <p:sldId id="345" r:id="rId19"/>
    <p:sldId id="343" r:id="rId20"/>
    <p:sldId id="347" r:id="rId21"/>
    <p:sldId id="348" r:id="rId22"/>
    <p:sldId id="350" r:id="rId23"/>
    <p:sldId id="349" r:id="rId24"/>
    <p:sldId id="351" r:id="rId25"/>
    <p:sldId id="307" r:id="rId26"/>
    <p:sldId id="329" r:id="rId27"/>
    <p:sldId id="352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jk3aW/hzqRfTyBlk7a6MrwfyGA+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. McKee" initials="MOU" lastIdx="3" clrIdx="0">
    <p:extLst>
      <p:ext uri="{19B8F6BF-5375-455C-9EA6-DF929625EA0E}">
        <p15:presenceInfo xmlns:p15="http://schemas.microsoft.com/office/powerpoint/2012/main" userId="K. McKe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1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85"/>
    <p:restoredTop sz="95074"/>
  </p:normalViewPr>
  <p:slideViewPr>
    <p:cSldViewPr snapToGrid="0">
      <p:cViewPr varScale="1">
        <p:scale>
          <a:sx n="236" d="100"/>
          <a:sy n="236" d="100"/>
        </p:scale>
        <p:origin x="1200" y="200"/>
      </p:cViewPr>
      <p:guideLst>
        <p:guide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3" name="Google Shape;18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1931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1747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5733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88848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1972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08992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Note: cropping dims: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>
                <a:solidFill>
                  <a:srgbClr val="01007D"/>
                </a:solidFill>
                <a:effectLst/>
                <a:latin typeface="Menlo" panose="020B0609030804020204" pitchFamily="49" charset="0"/>
              </a:rPr>
              <a:t>convert Figure_1.png -crop 548x340+35+80 </a:t>
            </a:r>
            <a:r>
              <a:rPr lang="en-US" dirty="0" err="1">
                <a:solidFill>
                  <a:srgbClr val="01007D"/>
                </a:solidFill>
                <a:effectLst/>
                <a:latin typeface="Menlo" panose="020B0609030804020204" pitchFamily="49" charset="0"/>
              </a:rPr>
              <a:t>test.png</a:t>
            </a:r>
            <a:endParaRPr lang="en-US" dirty="0">
              <a:solidFill>
                <a:srgbClr val="01007D"/>
              </a:solidFill>
              <a:effectLst/>
              <a:latin typeface="Menlo" panose="020B060903080402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7" name="Google Shape;2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66624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Note: cropping dims: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>
                <a:solidFill>
                  <a:srgbClr val="01007D"/>
                </a:solidFill>
                <a:effectLst/>
                <a:latin typeface="Menlo" panose="020B0609030804020204" pitchFamily="49" charset="0"/>
              </a:rPr>
              <a:t>convert Figure_1.png -crop 548x340+35+80 </a:t>
            </a:r>
            <a:r>
              <a:rPr lang="en-US" dirty="0" err="1">
                <a:solidFill>
                  <a:srgbClr val="01007D"/>
                </a:solidFill>
                <a:effectLst/>
                <a:latin typeface="Menlo" panose="020B0609030804020204" pitchFamily="49" charset="0"/>
              </a:rPr>
              <a:t>test.png</a:t>
            </a:r>
            <a:endParaRPr lang="en-US" dirty="0">
              <a:solidFill>
                <a:srgbClr val="01007D"/>
              </a:solidFill>
              <a:effectLst/>
              <a:latin typeface="Menlo" panose="020B060903080402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7" name="Google Shape;2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52517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Note: cropping dims: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>
                <a:solidFill>
                  <a:srgbClr val="01007D"/>
                </a:solidFill>
                <a:effectLst/>
                <a:latin typeface="Menlo" panose="020B0609030804020204" pitchFamily="49" charset="0"/>
              </a:rPr>
              <a:t>convert Figure_1.png -crop 548x340+35+80 </a:t>
            </a:r>
            <a:r>
              <a:rPr lang="en-US" dirty="0" err="1">
                <a:solidFill>
                  <a:srgbClr val="01007D"/>
                </a:solidFill>
                <a:effectLst/>
                <a:latin typeface="Menlo" panose="020B0609030804020204" pitchFamily="49" charset="0"/>
              </a:rPr>
              <a:t>test.png</a:t>
            </a:r>
            <a:endParaRPr lang="en-US" dirty="0">
              <a:solidFill>
                <a:srgbClr val="01007D"/>
              </a:solidFill>
              <a:effectLst/>
              <a:latin typeface="Menlo" panose="020B060903080402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7" name="Google Shape;2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64695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2932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60952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>
          <a:extLst>
            <a:ext uri="{FF2B5EF4-FFF2-40B4-BE49-F238E27FC236}">
              <a16:creationId xmlns:a16="http://schemas.microsoft.com/office/drawing/2014/main" id="{E127AB35-07C9-6129-746E-46ACB369DF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:notes">
            <a:extLst>
              <a:ext uri="{FF2B5EF4-FFF2-40B4-BE49-F238E27FC236}">
                <a16:creationId xmlns:a16="http://schemas.microsoft.com/office/drawing/2014/main" id="{BA98A231-C96E-8846-435A-EA5FBFA248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6:notes">
            <a:extLst>
              <a:ext uri="{FF2B5EF4-FFF2-40B4-BE49-F238E27FC236}">
                <a16:creationId xmlns:a16="http://schemas.microsoft.com/office/drawing/2014/main" id="{AAF0C2FC-2BA6-933D-0AE1-14D060D32F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54630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>
          <a:extLst>
            <a:ext uri="{FF2B5EF4-FFF2-40B4-BE49-F238E27FC236}">
              <a16:creationId xmlns:a16="http://schemas.microsoft.com/office/drawing/2014/main" id="{9C72842E-87B2-C073-BE74-A4DC0EB97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:notes">
            <a:extLst>
              <a:ext uri="{FF2B5EF4-FFF2-40B4-BE49-F238E27FC236}">
                <a16:creationId xmlns:a16="http://schemas.microsoft.com/office/drawing/2014/main" id="{1CE0E1E0-5D80-6622-C99F-4B0B80CDCA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6:notes">
            <a:extLst>
              <a:ext uri="{FF2B5EF4-FFF2-40B4-BE49-F238E27FC236}">
                <a16:creationId xmlns:a16="http://schemas.microsoft.com/office/drawing/2014/main" id="{5489B0C8-55F1-3A9D-FB18-22698667DA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79134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>
          <a:extLst>
            <a:ext uri="{FF2B5EF4-FFF2-40B4-BE49-F238E27FC236}">
              <a16:creationId xmlns:a16="http://schemas.microsoft.com/office/drawing/2014/main" id="{DEBE1D98-1245-6B08-C9C5-653D8D144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:notes">
            <a:extLst>
              <a:ext uri="{FF2B5EF4-FFF2-40B4-BE49-F238E27FC236}">
                <a16:creationId xmlns:a16="http://schemas.microsoft.com/office/drawing/2014/main" id="{E49C8E17-17C1-85DF-3356-DB7E130BB59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6:notes">
            <a:extLst>
              <a:ext uri="{FF2B5EF4-FFF2-40B4-BE49-F238E27FC236}">
                <a16:creationId xmlns:a16="http://schemas.microsoft.com/office/drawing/2014/main" id="{5C989334-8A8A-3289-FC1C-9E565E7FD3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17468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>
          <a:extLst>
            <a:ext uri="{FF2B5EF4-FFF2-40B4-BE49-F238E27FC236}">
              <a16:creationId xmlns:a16="http://schemas.microsoft.com/office/drawing/2014/main" id="{F072E7F5-9128-ED8C-27A9-B3A0A5751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:notes">
            <a:extLst>
              <a:ext uri="{FF2B5EF4-FFF2-40B4-BE49-F238E27FC236}">
                <a16:creationId xmlns:a16="http://schemas.microsoft.com/office/drawing/2014/main" id="{C571EE04-375C-ED89-77A1-E2C93C7A889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6:notes">
            <a:extLst>
              <a:ext uri="{FF2B5EF4-FFF2-40B4-BE49-F238E27FC236}">
                <a16:creationId xmlns:a16="http://schemas.microsoft.com/office/drawing/2014/main" id="{61AFF74F-20C6-17ED-91E4-AE3102A42F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65462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>
          <a:extLst>
            <a:ext uri="{FF2B5EF4-FFF2-40B4-BE49-F238E27FC236}">
              <a16:creationId xmlns:a16="http://schemas.microsoft.com/office/drawing/2014/main" id="{6AA6DAC3-74B3-B66C-95DB-E16653832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:notes">
            <a:extLst>
              <a:ext uri="{FF2B5EF4-FFF2-40B4-BE49-F238E27FC236}">
                <a16:creationId xmlns:a16="http://schemas.microsoft.com/office/drawing/2014/main" id="{6D15467C-8F63-EF9D-CCCD-F225A103CB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6:notes">
            <a:extLst>
              <a:ext uri="{FF2B5EF4-FFF2-40B4-BE49-F238E27FC236}">
                <a16:creationId xmlns:a16="http://schemas.microsoft.com/office/drawing/2014/main" id="{F762D4A1-4836-9592-C575-888ECC8CE4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39556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25953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10665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>
          <a:extLst>
            <a:ext uri="{FF2B5EF4-FFF2-40B4-BE49-F238E27FC236}">
              <a16:creationId xmlns:a16="http://schemas.microsoft.com/office/drawing/2014/main" id="{5468877E-6FF1-E582-9C24-5EF49A25B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:notes">
            <a:extLst>
              <a:ext uri="{FF2B5EF4-FFF2-40B4-BE49-F238E27FC236}">
                <a16:creationId xmlns:a16="http://schemas.microsoft.com/office/drawing/2014/main" id="{D042EFA1-F9AD-15CE-6DB0-9B711C13305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6:notes">
            <a:extLst>
              <a:ext uri="{FF2B5EF4-FFF2-40B4-BE49-F238E27FC236}">
                <a16:creationId xmlns:a16="http://schemas.microsoft.com/office/drawing/2014/main" id="{BFE788FA-ABDE-8E3C-A06B-F74688B995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1036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9426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4324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2293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2248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2834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2057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5649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000F7E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8560" y="190440"/>
            <a:ext cx="8805439" cy="495306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2"/>
          <p:cNvSpPr txBox="1">
            <a:spLocks noGrp="1"/>
          </p:cNvSpPr>
          <p:nvPr>
            <p:ph type="ctrTitle"/>
          </p:nvPr>
        </p:nvSpPr>
        <p:spPr>
          <a:xfrm>
            <a:off x="457374" y="1486403"/>
            <a:ext cx="3830320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subTitle" idx="1"/>
          </p:nvPr>
        </p:nvSpPr>
        <p:spPr>
          <a:xfrm>
            <a:off x="457200" y="2671309"/>
            <a:ext cx="3830320" cy="48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23" name="Google Shape;2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8373"/>
            <a:ext cx="3331464" cy="152975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2"/>
          <p:cNvSpPr txBox="1">
            <a:spLocks noGrp="1"/>
          </p:cNvSpPr>
          <p:nvPr>
            <p:ph type="body" idx="2"/>
          </p:nvPr>
        </p:nvSpPr>
        <p:spPr>
          <a:xfrm>
            <a:off x="457200" y="3297127"/>
            <a:ext cx="2714105" cy="243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/>
          <p:nvPr/>
        </p:nvSpPr>
        <p:spPr>
          <a:xfrm>
            <a:off x="8705088" y="4849122"/>
            <a:ext cx="220485" cy="202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0" i="0" u="none" strike="noStrike" cap="none" dirty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700" b="0" i="0" u="none" strike="noStrike" cap="none" dirty="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2"/>
          <p:cNvSpPr txBox="1">
            <a:spLocks noGrp="1"/>
          </p:cNvSpPr>
          <p:nvPr>
            <p:ph type="body" idx="3"/>
          </p:nvPr>
        </p:nvSpPr>
        <p:spPr>
          <a:xfrm>
            <a:off x="457200" y="4140122"/>
            <a:ext cx="2597150" cy="37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Arial"/>
              <a:buNone/>
              <a:defRPr sz="1000">
                <a:solidFill>
                  <a:srgbClr val="A5A5A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None/>
              <a:defRPr sz="1200">
                <a:solidFill>
                  <a:srgbClr val="A5A5A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None/>
              <a:defRPr sz="1200">
                <a:solidFill>
                  <a:srgbClr val="A5A5A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None/>
              <a:defRPr sz="1200">
                <a:solidFill>
                  <a:srgbClr val="A5A5A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None/>
              <a:defRPr sz="1200">
                <a:solidFill>
                  <a:srgbClr val="A5A5A5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8" name="Google Shape;28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6401" y="4751400"/>
            <a:ext cx="598099" cy="274637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22"/>
          <p:cNvSpPr txBox="1"/>
          <p:nvPr/>
        </p:nvSpPr>
        <p:spPr>
          <a:xfrm>
            <a:off x="918682" y="4859907"/>
            <a:ext cx="3888259" cy="76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Managed by Triad National Security, LLC, for the U.S. Department of Energy’s NNSA.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nly_w logo wtrmrk">
  <p:cSld name="Text Only_w logo wtrmr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27"/>
          <p:cNvPicPr preferRelativeResize="0"/>
          <p:nvPr/>
        </p:nvPicPr>
        <p:blipFill rotWithShape="1">
          <a:blip r:embed="rId2">
            <a:alphaModFix/>
          </a:blip>
          <a:srcRect l="7867" t="3208" r="30052" b="19628"/>
          <a:stretch/>
        </p:blipFill>
        <p:spPr>
          <a:xfrm>
            <a:off x="3064933" y="-141546"/>
            <a:ext cx="6079068" cy="5285046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457200" y="457200"/>
            <a:ext cx="8226054" cy="66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F7E"/>
              </a:buClr>
              <a:buSzPts val="2400"/>
              <a:buNone/>
              <a:defRPr sz="2400" b="1" i="0">
                <a:solidFill>
                  <a:srgbClr val="000F7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body" idx="2"/>
          </p:nvPr>
        </p:nvSpPr>
        <p:spPr>
          <a:xfrm>
            <a:off x="457200" y="1142999"/>
            <a:ext cx="822605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>
                <a:solidFill>
                  <a:schemeClr val="dk1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/>
          <p:nvPr/>
        </p:nvSpPr>
        <p:spPr>
          <a:xfrm>
            <a:off x="8705088" y="4846001"/>
            <a:ext cx="220485" cy="202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0" i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fld id="{00000000-1234-1234-1234-123412341234}" type="slidenum">
              <a:rPr lang="en-US" sz="700" b="0" i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 b="0" i="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Background 2_TOC or Agenda">
  <p:cSld name="Blue Background 2_TOC or Agenda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0"/>
          <p:cNvSpPr txBox="1">
            <a:spLocks noGrp="1"/>
          </p:cNvSpPr>
          <p:nvPr>
            <p:ph type="ctrTitle"/>
          </p:nvPr>
        </p:nvSpPr>
        <p:spPr>
          <a:xfrm>
            <a:off x="457200" y="4572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F7E"/>
              </a:buClr>
              <a:buSzPts val="24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0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96DC"/>
              </a:buClr>
              <a:buSzPts val="1800"/>
              <a:buFont typeface="Calibri"/>
              <a:buAutoNum type="arabicPeriod"/>
              <a:defRPr/>
            </a:lvl1pPr>
            <a:lvl2pPr marL="914400" lvl="1" indent="-330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296DC"/>
              </a:buClr>
              <a:buSzPts val="1600"/>
              <a:buFont typeface="Calibri"/>
              <a:buAutoNum type="arabicPeriod"/>
              <a:defRPr/>
            </a:lvl2pPr>
            <a:lvl3pPr marL="1371600" lvl="2" indent="-3175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296DC"/>
              </a:buClr>
              <a:buSzPts val="1400"/>
              <a:buFont typeface="Calibri"/>
              <a:buAutoNum type="arabicPeriod"/>
              <a:defRPr/>
            </a:lvl3pPr>
            <a:lvl4pPr marL="1828800" lvl="3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66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F7E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F7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332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−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/>
          <p:nvPr/>
        </p:nvSpPr>
        <p:spPr>
          <a:xfrm>
            <a:off x="8708182" y="4846001"/>
            <a:ext cx="220485" cy="202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fld id="{00000000-1234-1234-1234-123412341234}" type="slidenum">
              <a:rPr lang="en-US" sz="7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0"/>
          <p:cNvSpPr txBox="1"/>
          <p:nvPr/>
        </p:nvSpPr>
        <p:spPr>
          <a:xfrm>
            <a:off x="8076886" y="4846002"/>
            <a:ext cx="609914" cy="148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6/29/21</a:t>
            </a:r>
            <a:endParaRPr sz="7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9184" y="4811397"/>
            <a:ext cx="1033271" cy="20206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63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08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4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39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hyperlink" Target="https://acousticstoday.org/listening-for-a-boom-you-cant-hear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hyperlink" Target="https://github.com/LANL-Seismoacoustics" TargetMode="Externa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"/>
          <p:cNvSpPr txBox="1">
            <a:spLocks noGrp="1"/>
          </p:cNvSpPr>
          <p:nvPr>
            <p:ph type="ctrTitle"/>
          </p:nvPr>
        </p:nvSpPr>
        <p:spPr>
          <a:xfrm>
            <a:off x="457374" y="1486403"/>
            <a:ext cx="8021116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sz="280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Quantifying atmospheric uncertainty and detection quality impacts on infrasound localization</a:t>
            </a: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186" name="Google Shape;186;p2"/>
          <p:cNvSpPr txBox="1">
            <a:spLocks noGrp="1"/>
          </p:cNvSpPr>
          <p:nvPr>
            <p:ph type="subTitle" idx="1"/>
          </p:nvPr>
        </p:nvSpPr>
        <p:spPr>
          <a:xfrm>
            <a:off x="457373" y="3078126"/>
            <a:ext cx="5705358" cy="1531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 b="1" i="1" dirty="0"/>
              <a:t>Infrasound Technology Workshop (ITW2024)</a:t>
            </a:r>
            <a:endParaRPr lang="en-US" i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endParaRPr lang="en-US" sz="1500" i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 sz="1500" i="1" dirty="0"/>
              <a:t>Philip Blom</a:t>
            </a:r>
            <a:r>
              <a:rPr lang="en-US" sz="1500" i="1" baseline="30000" dirty="0"/>
              <a:t>1</a:t>
            </a:r>
            <a:r>
              <a:rPr lang="en-US" sz="1500" i="1" dirty="0"/>
              <a:t>, Jordan Bishop</a:t>
            </a:r>
            <a:r>
              <a:rPr lang="en-US" sz="1500" i="1" baseline="30000" dirty="0"/>
              <a:t>1</a:t>
            </a:r>
            <a:r>
              <a:rPr lang="en-US" sz="1500" i="1" dirty="0"/>
              <a:t>, &amp; W. Garth Frazier</a:t>
            </a:r>
            <a:r>
              <a:rPr lang="en-US" sz="1500" i="1" baseline="30000" dirty="0"/>
              <a:t>2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endParaRPr lang="en-US" sz="1500" i="1" baseline="30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 sz="1500" i="1" baseline="30000" dirty="0"/>
              <a:t>1</a:t>
            </a:r>
            <a:r>
              <a:rPr lang="en-US" sz="1500" i="1" dirty="0"/>
              <a:t>Los Alamos National Laboratory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 sz="1500" i="1" baseline="30000" dirty="0"/>
              <a:t>2</a:t>
            </a:r>
            <a:r>
              <a:rPr lang="en-US" sz="1500" i="1" dirty="0"/>
              <a:t>NCPA, University of Mississippi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endParaRPr lang="en-US" sz="1100" i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 sz="1100" i="1" dirty="0"/>
              <a:t>LA-UR-24-31074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endParaRPr lang="en-US" sz="1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325CBB-4DF7-9D1C-D076-3A18E012B904}"/>
              </a:ext>
            </a:extLst>
          </p:cNvPr>
          <p:cNvSpPr txBox="1"/>
          <p:nvPr/>
        </p:nvSpPr>
        <p:spPr>
          <a:xfrm>
            <a:off x="6460316" y="3917311"/>
            <a:ext cx="2325723" cy="8463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This Ground-based Nuclear Detonation Detection (GNDD) research was funded by the National Nuclear Security Administration, Defense Nuclear Nonproliferation Research and Development (NNSA DNN R&amp;D). This work was supported by the U.S. Department of Energy through the Los Alamos National Laboratory.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29;p6">
            <a:extLst>
              <a:ext uri="{FF2B5EF4-FFF2-40B4-BE49-F238E27FC236}">
                <a16:creationId xmlns:a16="http://schemas.microsoft.com/office/drawing/2014/main" id="{E48A4AF9-EBA7-4744-B074-561AFFE16F3B}"/>
              </a:ext>
            </a:extLst>
          </p:cNvPr>
          <p:cNvSpPr txBox="1">
            <a:spLocks/>
          </p:cNvSpPr>
          <p:nvPr/>
        </p:nvSpPr>
        <p:spPr>
          <a:xfrm>
            <a:off x="457199" y="143075"/>
            <a:ext cx="8305137" cy="66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F7E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F7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800" dirty="0"/>
              <a:t>Back Projection Localization – Uncertainty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230;p6">
                <a:extLst>
                  <a:ext uri="{FF2B5EF4-FFF2-40B4-BE49-F238E27FC236}">
                    <a16:creationId xmlns:a16="http://schemas.microsoft.com/office/drawing/2014/main" id="{0D9C8F64-A53E-EE3C-0A2F-D5DF392867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199" y="680304"/>
                <a:ext cx="8168185" cy="15579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302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/>
                  <a:buChar char="−"/>
                  <a:defRPr sz="1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175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Noto Sans Symbols"/>
                  <a:buChar char="▪"/>
                  <a:def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048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rial"/>
                  <a:buChar char="−"/>
                  <a:defRPr sz="1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35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35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35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35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>
                  <a:spcBef>
                    <a:spcPts val="0"/>
                  </a:spcBef>
                </a:pPr>
                <a:r>
                  <a:rPr lang="en-US" sz="1600" dirty="0"/>
                  <a:t>Previous likelihood construction defined a relation between an azimuthal probability distribution function (von Mises) and the Fisher statistic (SNR) of the detection:</a:t>
                </a:r>
              </a:p>
              <a:p>
                <a:pPr marL="114300" indent="0" algn="ctr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az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e>
                      </m:d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𝜅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𝜑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sub>
                                      </m:s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−</m:t>
                                      </m:r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𝜑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sup>
                          </m:sSup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𝜅</m:t>
                              </m:r>
                            </m:e>
                          </m:d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q</m:t>
                          </m:r>
                          <m:r>
                            <a:rPr lang="en-US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ℱ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q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elements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in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array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Google Shape;230;p6">
                <a:extLst>
                  <a:ext uri="{FF2B5EF4-FFF2-40B4-BE49-F238E27FC236}">
                    <a16:creationId xmlns:a16="http://schemas.microsoft.com/office/drawing/2014/main" id="{0D9C8F64-A53E-EE3C-0A2F-D5DF39286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680304"/>
                <a:ext cx="8168185" cy="1557930"/>
              </a:xfrm>
              <a:prstGeom prst="rect">
                <a:avLst/>
              </a:prstGeom>
              <a:blipFill>
                <a:blip r:embed="rId3"/>
                <a:stretch>
                  <a:fillRect l="-311" t="-40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230;p6">
                <a:extLst>
                  <a:ext uri="{FF2B5EF4-FFF2-40B4-BE49-F238E27FC236}">
                    <a16:creationId xmlns:a16="http://schemas.microsoft.com/office/drawing/2014/main" id="{EC27CDE1-05F1-D195-1475-97108A87539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80179" y="1801504"/>
                <a:ext cx="5282157" cy="30366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302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/>
                  <a:buChar char="−"/>
                  <a:defRPr sz="1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175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Noto Sans Symbols"/>
                  <a:buChar char="▪"/>
                  <a:def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048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rial"/>
                  <a:buChar char="−"/>
                  <a:defRPr sz="1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35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35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35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35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>
                  <a:spcBef>
                    <a:spcPts val="0"/>
                  </a:spcBef>
                </a:pPr>
                <a:r>
                  <a:rPr lang="en-US" sz="1600" dirty="0"/>
                  <a:t>Expanding for small differences,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en-US" sz="1600" dirty="0"/>
                  <a:t>,</a:t>
                </a:r>
              </a:p>
              <a:p>
                <a:pPr marL="114300" indent="0" algn="ctr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az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e>
                      </m:d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𝜅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 </m:t>
                                  </m:r>
                                  <m:f>
                                    <m:f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sSubSup>
                                    <m:sSubSupPr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𝜑</m:t>
                                      </m:r>
                                    </m:sub>
                                    <m:sup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2</m:t>
                                      </m:r>
                                    </m:sup>
                                  </m:sSub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</m:t>
                                  </m:r>
                                  <m:d>
                                    <m:d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𝜑</m:t>
                                          </m:r>
                                        </m:sub>
                                        <m:sup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d>
                            </m:sup>
                          </m:sSup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𝜅</m:t>
                              </m:r>
                            </m:e>
                          </m:d>
                        </m:den>
                      </m:f>
                      <m:r>
                        <a:rPr lang="en-US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  <a:buFont typeface="Wingdings" pitchFamily="2" charset="2"/>
                  <a:buChar char="à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𝜅</m:t>
                            </m:r>
                          </m:e>
                        </m:rad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q</m:t>
                                </m:r>
                                <m:r>
                                  <a:rPr lang="en-US" sz="1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ℱ</m:t>
                            </m:r>
                          </m:e>
                        </m:rad>
                      </m:den>
                    </m:f>
                  </m:oMath>
                </a14:m>
                <a:endParaRPr lang="en-US" sz="1600" dirty="0"/>
              </a:p>
              <a:p>
                <a:pPr lvl="1">
                  <a:spcBef>
                    <a:spcPts val="0"/>
                  </a:spcBef>
                </a:pPr>
                <a:r>
                  <a:rPr lang="en-US" sz="1400" dirty="0"/>
                  <a:t>Detection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q</m:t>
                    </m:r>
                    <m:r>
                      <a:rPr lang="en-US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=6,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US" sz="1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1400" dirty="0"/>
                  <a:t>°</a:t>
                </a:r>
              </a:p>
              <a:p>
                <a:pPr>
                  <a:spcBef>
                    <a:spcPts val="0"/>
                  </a:spcBef>
                </a:pPr>
                <a:endParaRPr lang="en-US" sz="1600" dirty="0"/>
              </a:p>
              <a:p>
                <a:pPr marL="114300" indent="0">
                  <a:spcBef>
                    <a:spcPts val="0"/>
                  </a:spcBef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5" name="Google Shape;230;p6">
                <a:extLst>
                  <a:ext uri="{FF2B5EF4-FFF2-40B4-BE49-F238E27FC236}">
                    <a16:creationId xmlns:a16="http://schemas.microsoft.com/office/drawing/2014/main" id="{EC27CDE1-05F1-D195-1475-97108A875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179" y="1801504"/>
                <a:ext cx="5282157" cy="3036627"/>
              </a:xfrm>
              <a:prstGeom prst="rect">
                <a:avLst/>
              </a:prstGeom>
              <a:blipFill>
                <a:blip r:embed="rId4"/>
                <a:stretch>
                  <a:fillRect l="-481" t="-29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A black and white math equation&#10;&#10;Description automatically generated">
            <a:extLst>
              <a:ext uri="{FF2B5EF4-FFF2-40B4-BE49-F238E27FC236}">
                <a16:creationId xmlns:a16="http://schemas.microsoft.com/office/drawing/2014/main" id="{E962724C-8EE0-9016-00AD-E2752B37EB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823" y="2959774"/>
            <a:ext cx="3121234" cy="150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122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29;p6">
            <a:extLst>
              <a:ext uri="{FF2B5EF4-FFF2-40B4-BE49-F238E27FC236}">
                <a16:creationId xmlns:a16="http://schemas.microsoft.com/office/drawing/2014/main" id="{E48A4AF9-EBA7-4744-B074-561AFFE16F3B}"/>
              </a:ext>
            </a:extLst>
          </p:cNvPr>
          <p:cNvSpPr txBox="1">
            <a:spLocks/>
          </p:cNvSpPr>
          <p:nvPr/>
        </p:nvSpPr>
        <p:spPr>
          <a:xfrm>
            <a:off x="457199" y="143075"/>
            <a:ext cx="8305137" cy="66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F7E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F7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800" dirty="0"/>
              <a:t>Back Projection Localization – Uncertainty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230;p6">
                <a:extLst>
                  <a:ext uri="{FF2B5EF4-FFF2-40B4-BE49-F238E27FC236}">
                    <a16:creationId xmlns:a16="http://schemas.microsoft.com/office/drawing/2014/main" id="{EC27CDE1-05F1-D195-1475-97108A87539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80179" y="1801504"/>
                <a:ext cx="5282157" cy="30366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302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/>
                  <a:buChar char="−"/>
                  <a:defRPr sz="1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175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Noto Sans Symbols"/>
                  <a:buChar char="▪"/>
                  <a:def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048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rial"/>
                  <a:buChar char="−"/>
                  <a:defRPr sz="1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35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35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35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35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>
                  <a:spcBef>
                    <a:spcPts val="0"/>
                  </a:spcBef>
                </a:pPr>
                <a:r>
                  <a:rPr lang="en-US" sz="1600" dirty="0"/>
                  <a:t>Expanding for small differences,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en-US" sz="1600" dirty="0"/>
                  <a:t>,</a:t>
                </a:r>
              </a:p>
              <a:p>
                <a:pPr marL="114300" indent="0" algn="ctr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az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e>
                      </m:d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𝜅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 </m:t>
                                  </m:r>
                                  <m:f>
                                    <m:f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sSubSup>
                                    <m:sSubSupPr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𝜑</m:t>
                                      </m:r>
                                    </m:sub>
                                    <m:sup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2</m:t>
                                      </m:r>
                                    </m:sup>
                                  </m:sSub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</m:t>
                                  </m:r>
                                  <m:d>
                                    <m:d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𝜑</m:t>
                                          </m:r>
                                        </m:sub>
                                        <m:sup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d>
                            </m:sup>
                          </m:sSup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𝜅</m:t>
                              </m:r>
                            </m:e>
                          </m:d>
                        </m:den>
                      </m:f>
                      <m:r>
                        <a:rPr lang="en-US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  <a:buFont typeface="Wingdings" pitchFamily="2" charset="2"/>
                  <a:buChar char="à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𝜅</m:t>
                            </m:r>
                          </m:e>
                        </m:rad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q</m:t>
                                </m:r>
                                <m:r>
                                  <a:rPr lang="en-US" sz="1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ℱ</m:t>
                            </m:r>
                          </m:e>
                        </m:rad>
                      </m:den>
                    </m:f>
                  </m:oMath>
                </a14:m>
                <a:endParaRPr lang="en-US" sz="1600" dirty="0"/>
              </a:p>
              <a:p>
                <a:pPr lvl="1">
                  <a:spcBef>
                    <a:spcPts val="0"/>
                  </a:spcBef>
                </a:pPr>
                <a:r>
                  <a:rPr lang="en-US" sz="1400" dirty="0"/>
                  <a:t>Detection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q</m:t>
                    </m:r>
                    <m:r>
                      <a:rPr lang="en-US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=6,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US" sz="1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1400" dirty="0"/>
                  <a:t>°</a:t>
                </a:r>
              </a:p>
              <a:p>
                <a:pPr>
                  <a:spcBef>
                    <a:spcPts val="0"/>
                  </a:spcBef>
                </a:pPr>
                <a:endParaRPr lang="en-US" sz="1600" dirty="0"/>
              </a:p>
              <a:p>
                <a:pPr>
                  <a:spcBef>
                    <a:spcPts val="0"/>
                  </a:spcBef>
                </a:pPr>
                <a:r>
                  <a:rPr lang="en-US" sz="1600" dirty="0"/>
                  <a:t>Assuming the distribution is symmetric in slowness space, trace velocity variance is similarly defined:</a:t>
                </a:r>
              </a:p>
              <a:p>
                <a:pPr marL="11430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sub>
                      </m:sSub>
                    </m:oMath>
                  </m:oMathPara>
                </a14:m>
                <a:endParaRPr lang="en-US" sz="1600" dirty="0">
                  <a:ea typeface="Cambria Math" panose="02040503050406030204" pitchFamily="18" charset="0"/>
                </a:endParaRPr>
              </a:p>
              <a:p>
                <a:pPr lvl="1">
                  <a:spcBef>
                    <a:spcPts val="0"/>
                  </a:spcBef>
                </a:pPr>
                <a:r>
                  <a:rPr lang="en-US" sz="1400" dirty="0"/>
                  <a:t>Detection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q</m:t>
                    </m:r>
                    <m:r>
                      <a:rPr lang="en-US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=6, 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=20,  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=360 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den>
                    </m:f>
                  </m:oMath>
                </a14:m>
                <a:r>
                  <a:rPr lang="en-US" sz="1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=25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den>
                    </m:f>
                  </m:oMath>
                </a14:m>
                <a:endParaRPr lang="en-US" sz="1400" dirty="0"/>
              </a:p>
              <a:p>
                <a:pPr marL="114300" indent="0">
                  <a:spcBef>
                    <a:spcPts val="0"/>
                  </a:spcBef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5" name="Google Shape;230;p6">
                <a:extLst>
                  <a:ext uri="{FF2B5EF4-FFF2-40B4-BE49-F238E27FC236}">
                    <a16:creationId xmlns:a16="http://schemas.microsoft.com/office/drawing/2014/main" id="{EC27CDE1-05F1-D195-1475-97108A875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179" y="1801504"/>
                <a:ext cx="5282157" cy="3036627"/>
              </a:xfrm>
              <a:prstGeom prst="rect">
                <a:avLst/>
              </a:prstGeom>
              <a:blipFill>
                <a:blip r:embed="rId3"/>
                <a:stretch>
                  <a:fillRect l="-481" t="-29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230;p6">
                <a:extLst>
                  <a:ext uri="{FF2B5EF4-FFF2-40B4-BE49-F238E27FC236}">
                    <a16:creationId xmlns:a16="http://schemas.microsoft.com/office/drawing/2014/main" id="{F55B7203-06E6-29A4-136A-EB032E05D3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199" y="680304"/>
                <a:ext cx="8168185" cy="15579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302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/>
                  <a:buChar char="−"/>
                  <a:defRPr sz="1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175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Noto Sans Symbols"/>
                  <a:buChar char="▪"/>
                  <a:def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048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rial"/>
                  <a:buChar char="−"/>
                  <a:defRPr sz="1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35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35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35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35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>
                  <a:spcBef>
                    <a:spcPts val="0"/>
                  </a:spcBef>
                </a:pPr>
                <a:r>
                  <a:rPr lang="en-US" sz="1600" dirty="0"/>
                  <a:t>Previous likelihood construction defined a relation between an azimuthal probability distribution function (von Mises) and the Fisher statistic (SNR) of the detection:</a:t>
                </a:r>
              </a:p>
              <a:p>
                <a:pPr marL="114300" indent="0" algn="ctr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az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e>
                      </m:d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𝜅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𝜑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sub>
                                      </m:s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−</m:t>
                                      </m:r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𝜑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sup>
                          </m:sSup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𝜅</m:t>
                              </m:r>
                            </m:e>
                          </m:d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q</m:t>
                          </m:r>
                          <m:r>
                            <a:rPr lang="en-US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ℱ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q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elements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in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array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Google Shape;230;p6">
                <a:extLst>
                  <a:ext uri="{FF2B5EF4-FFF2-40B4-BE49-F238E27FC236}">
                    <a16:creationId xmlns:a16="http://schemas.microsoft.com/office/drawing/2014/main" id="{F55B7203-06E6-29A4-136A-EB032E05D3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680304"/>
                <a:ext cx="8168185" cy="1557930"/>
              </a:xfrm>
              <a:prstGeom prst="rect">
                <a:avLst/>
              </a:prstGeom>
              <a:blipFill>
                <a:blip r:embed="rId4"/>
                <a:stretch>
                  <a:fillRect l="-311" t="-40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A black and white math equation&#10;&#10;Description automatically generated">
            <a:extLst>
              <a:ext uri="{FF2B5EF4-FFF2-40B4-BE49-F238E27FC236}">
                <a16:creationId xmlns:a16="http://schemas.microsoft.com/office/drawing/2014/main" id="{E392B275-040C-D02A-4847-D927D59DA3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823" y="2959774"/>
            <a:ext cx="3121234" cy="150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816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white math equation&#10;&#10;Description automatically generated">
            <a:extLst>
              <a:ext uri="{FF2B5EF4-FFF2-40B4-BE49-F238E27FC236}">
                <a16:creationId xmlns:a16="http://schemas.microsoft.com/office/drawing/2014/main" id="{6BFB5CC9-6978-3430-2CD6-0263F85A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823" y="2959774"/>
            <a:ext cx="3121234" cy="15034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230;p6">
                <a:extLst>
                  <a:ext uri="{FF2B5EF4-FFF2-40B4-BE49-F238E27FC236}">
                    <a16:creationId xmlns:a16="http://schemas.microsoft.com/office/drawing/2014/main" id="{0D9C8F64-A53E-EE3C-0A2F-D5DF392867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199" y="680304"/>
                <a:ext cx="8168185" cy="19605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302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/>
                  <a:buChar char="−"/>
                  <a:defRPr sz="1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175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Noto Sans Symbols"/>
                  <a:buChar char="▪"/>
                  <a:def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048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rial"/>
                  <a:buChar char="−"/>
                  <a:defRPr sz="1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35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35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35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35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>
                  <a:spcBef>
                    <a:spcPts val="0"/>
                  </a:spcBef>
                </a:pPr>
                <a:r>
                  <a:rPr lang="en-US" sz="1600" dirty="0"/>
                  <a:t>Relating trace velocity to inclination angle requires knowledge of the ambient sound speed, so uncertainty in that quantity must also be considered</a:t>
                </a:r>
              </a:p>
              <a:p>
                <a:pPr marL="114300" indent="0" algn="ctr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fName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den>
                        </m:f>
                      </m:e>
                    </m:func>
                  </m:oMath>
                </a14:m>
                <a:r>
                  <a:rPr lang="en-US" sz="1600" dirty="0"/>
                  <a:t> </a:t>
                </a:r>
                <a:r>
                  <a:rPr lang="en-US" sz="1600" dirty="0"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𝜗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den>
                                </m:f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𝜕𝜗</m:t>
                                    </m:r>
                                  </m:num>
                                  <m:den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1600" dirty="0"/>
                  <a:t> </a:t>
                </a:r>
              </a:p>
              <a:p>
                <a:pPr marL="114300" indent="0" algn="ctr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sub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Sup>
                          <m:sSub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2</m:t>
                            </m:r>
                          </m:sup>
                        </m:sSub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1600" dirty="0">
                    <a:sym typeface="Wingdings" pitchFamily="2" charset="2"/>
                  </a:rPr>
                  <a:t> </a:t>
                </a:r>
              </a:p>
              <a:p>
                <a:pPr marL="114300" indent="0" algn="ctr">
                  <a:spcBef>
                    <a:spcPts val="0"/>
                  </a:spcBef>
                  <a:buNone/>
                </a:pPr>
                <a:endParaRPr lang="en-US" sz="1600" dirty="0">
                  <a:sym typeface="Wingdings" pitchFamily="2" charset="2"/>
                </a:endParaRPr>
              </a:p>
              <a:p>
                <a:pPr lvl="1">
                  <a:spcBef>
                    <a:spcPts val="0"/>
                  </a:spcBef>
                </a:pPr>
                <a:r>
                  <a:rPr lang="en-US" sz="1400" dirty="0"/>
                  <a:t>Detection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q</m:t>
                    </m:r>
                    <m:r>
                      <a:rPr lang="en-US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=6, 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=20, 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=360 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=340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den>
                    </m:f>
                  </m:oMath>
                </a14:m>
                <a:r>
                  <a:rPr lang="en-US" sz="1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den>
                    </m:f>
                  </m:oMath>
                </a14:m>
                <a:r>
                  <a:rPr lang="en-US" sz="1400" dirty="0"/>
                  <a:t>:</a:t>
                </a:r>
                <a:r>
                  <a:rPr lang="en-US" sz="1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=19.2</m:t>
                    </m:r>
                    <m:r>
                      <m:rPr>
                        <m:nor/>
                      </m:rPr>
                      <a:rPr lang="en-US" sz="1400" dirty="0"/>
                      <m:t>°</m:t>
                    </m:r>
                    <m:r>
                      <m:rPr>
                        <m:nor/>
                      </m:rPr>
                      <a:rPr lang="en-US" sz="1400" b="0" i="0" dirty="0" smtClean="0"/>
                      <m:t>, 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=11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  <m:r>
                      <m:rPr>
                        <m:nor/>
                      </m:rPr>
                      <a:rPr lang="en-US" sz="1400" dirty="0"/>
                      <m:t>°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4" name="Google Shape;230;p6">
                <a:extLst>
                  <a:ext uri="{FF2B5EF4-FFF2-40B4-BE49-F238E27FC236}">
                    <a16:creationId xmlns:a16="http://schemas.microsoft.com/office/drawing/2014/main" id="{0D9C8F64-A53E-EE3C-0A2F-D5DF39286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680304"/>
                <a:ext cx="8168185" cy="1960538"/>
              </a:xfrm>
              <a:prstGeom prst="rect">
                <a:avLst/>
              </a:prstGeom>
              <a:blipFill>
                <a:blip r:embed="rId4"/>
                <a:stretch>
                  <a:fillRect l="-311" t="-3226" b="-103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Google Shape;230;p6">
                <a:extLst>
                  <a:ext uri="{FF2B5EF4-FFF2-40B4-BE49-F238E27FC236}">
                    <a16:creationId xmlns:a16="http://schemas.microsoft.com/office/drawing/2014/main" id="{99018F0A-9466-ADF5-0C0E-65A5CAD70DA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41846" y="3178071"/>
                <a:ext cx="4783538" cy="17101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302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/>
                  <a:buChar char="−"/>
                  <a:defRPr sz="1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175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Noto Sans Symbols"/>
                  <a:buChar char="▪"/>
                  <a:def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048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rial"/>
                  <a:buChar char="−"/>
                  <a:defRPr sz="1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35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35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35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35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>
                  <a:spcBef>
                    <a:spcPts val="0"/>
                  </a:spcBef>
                </a:pPr>
                <a:r>
                  <a:rPr lang="en-US" sz="1600" dirty="0"/>
                  <a:t>Some complications at shallow angles when the denominator grows large, but the physical constraint of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𝜗</m:t>
                    </m:r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m:rPr>
                        <m:nor/>
                      </m:rP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en-US" sz="1600" dirty="0"/>
                      <m:t>°</m:t>
                    </m:r>
                  </m:oMath>
                </a14:m>
                <a:r>
                  <a:rPr lang="en-US" sz="1600" dirty="0"/>
                  <a:t> can be used to limit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sub>
                    </m:sSub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Google Shape;230;p6">
                <a:extLst>
                  <a:ext uri="{FF2B5EF4-FFF2-40B4-BE49-F238E27FC236}">
                    <a16:creationId xmlns:a16="http://schemas.microsoft.com/office/drawing/2014/main" id="{99018F0A-9466-ADF5-0C0E-65A5CAD70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1846" y="3178071"/>
                <a:ext cx="4783538" cy="1710102"/>
              </a:xfrm>
              <a:prstGeom prst="rect">
                <a:avLst/>
              </a:prstGeom>
              <a:blipFill>
                <a:blip r:embed="rId5"/>
                <a:stretch>
                  <a:fillRect l="-265" t="-4444" r="-34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Google Shape;229;p6">
            <a:extLst>
              <a:ext uri="{FF2B5EF4-FFF2-40B4-BE49-F238E27FC236}">
                <a16:creationId xmlns:a16="http://schemas.microsoft.com/office/drawing/2014/main" id="{29F1B85D-84F9-487E-FEC1-07A1E3D74B70}"/>
              </a:ext>
            </a:extLst>
          </p:cNvPr>
          <p:cNvSpPr txBox="1">
            <a:spLocks/>
          </p:cNvSpPr>
          <p:nvPr/>
        </p:nvSpPr>
        <p:spPr>
          <a:xfrm>
            <a:off x="457199" y="143075"/>
            <a:ext cx="8305137" cy="66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F7E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F7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800" dirty="0"/>
              <a:t>Back Projection Localization – Uncertainty</a:t>
            </a:r>
          </a:p>
        </p:txBody>
      </p:sp>
    </p:spTree>
    <p:extLst>
      <p:ext uri="{BB962C8B-B14F-4D97-AF65-F5344CB8AC3E}">
        <p14:creationId xmlns:p14="http://schemas.microsoft.com/office/powerpoint/2010/main" val="3642624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30;p6">
            <a:extLst>
              <a:ext uri="{FF2B5EF4-FFF2-40B4-BE49-F238E27FC236}">
                <a16:creationId xmlns:a16="http://schemas.microsoft.com/office/drawing/2014/main" id="{0D9C8F64-A53E-EE3C-0A2F-D5DF39286791}"/>
              </a:ext>
            </a:extLst>
          </p:cNvPr>
          <p:cNvSpPr txBox="1">
            <a:spLocks/>
          </p:cNvSpPr>
          <p:nvPr/>
        </p:nvSpPr>
        <p:spPr>
          <a:xfrm>
            <a:off x="457199" y="680304"/>
            <a:ext cx="8305137" cy="60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−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dirty="0"/>
              <a:t>A synthetic event has been constructed to evaluate the back projection method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Standard deviations along the time-reversed paths exhibit reasonable behavior</a:t>
            </a:r>
            <a:endParaRPr lang="en-US" sz="1400" dirty="0"/>
          </a:p>
        </p:txBody>
      </p:sp>
      <p:pic>
        <p:nvPicPr>
          <p:cNvPr id="6" name="Picture 5" descr="A group of diagrams showing different types of data&#10;&#10;Description automatically generated with medium confidence">
            <a:extLst>
              <a:ext uri="{FF2B5EF4-FFF2-40B4-BE49-F238E27FC236}">
                <a16:creationId xmlns:a16="http://schemas.microsoft.com/office/drawing/2014/main" id="{6198C375-3CB0-FBE6-B9EA-FA3A50DFC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286540"/>
            <a:ext cx="3532667" cy="35326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230;p6">
                <a:extLst>
                  <a:ext uri="{FF2B5EF4-FFF2-40B4-BE49-F238E27FC236}">
                    <a16:creationId xmlns:a16="http://schemas.microsoft.com/office/drawing/2014/main" id="{C5E38101-0782-251B-3537-4694AB387F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89866" y="1286540"/>
                <a:ext cx="4772470" cy="30249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302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/>
                  <a:buChar char="−"/>
                  <a:defRPr sz="1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175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Noto Sans Symbols"/>
                  <a:buChar char="▪"/>
                  <a:def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048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rial"/>
                  <a:buChar char="−"/>
                  <a:defRPr sz="1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35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35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35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35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>
                  <a:spcBef>
                    <a:spcPts val="0"/>
                  </a:spcBef>
                </a:pPr>
                <a:r>
                  <a:rPr lang="en-US" sz="1600" dirty="0"/>
                  <a:t>Latitude and longitude variations increase at nearly constant rate with propagation range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sz="1400" dirty="0"/>
                  <a:t>note: propagation to the southwest, so increased ray length left to right in figure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sz="1400" dirty="0"/>
                  <a:t>At 40</a:t>
                </a:r>
                <a:r>
                  <a:rPr lang="en-US" sz="1400" b="0" i="0" u="none" strike="noStrike" cap="none" baseline="0" dirty="0">
                    <a:solidFill>
                      <a:schemeClr val="dk1"/>
                    </a:solidFill>
                    <a:effectLst/>
                    <a:latin typeface="+mn-lt"/>
                    <a:ea typeface="+mn-ea"/>
                    <a:cs typeface="+mn-cs"/>
                    <a:sym typeface="Arial"/>
                  </a:rPr>
                  <a:t>° </a:t>
                </a:r>
                <a:r>
                  <a:rPr lang="en-US" sz="1400" dirty="0"/>
                  <a:t>latitude,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US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1400" dirty="0"/>
                  <a:t>0.2</a:t>
                </a:r>
                <a:r>
                  <a:rPr lang="en-US" sz="1400" b="0" i="0" u="none" strike="noStrike" cap="none" baseline="0" dirty="0">
                    <a:solidFill>
                      <a:schemeClr val="dk1"/>
                    </a:solidFill>
                    <a:effectLst/>
                    <a:latin typeface="+mn-lt"/>
                    <a:ea typeface="+mn-ea"/>
                    <a:cs typeface="+mn-cs"/>
                    <a:sym typeface="Arial"/>
                  </a:rPr>
                  <a:t>°</a:t>
                </a:r>
                <a:r>
                  <a:rPr lang="en-US" sz="1400" dirty="0"/>
                  <a:t> ~17 km</a:t>
                </a:r>
              </a:p>
              <a:p>
                <a:pPr>
                  <a:spcBef>
                    <a:spcPts val="0"/>
                  </a:spcBef>
                </a:pPr>
                <a:endParaRPr lang="en-US" sz="1600" dirty="0"/>
              </a:p>
              <a:p>
                <a:pPr>
                  <a:spcBef>
                    <a:spcPts val="0"/>
                  </a:spcBef>
                </a:pPr>
                <a:r>
                  <a:rPr lang="en-US" sz="1600" dirty="0"/>
                  <a:t>Propagation time uncertainty is on the order of 10’s of seconds and increases like latitude/longitude</a:t>
                </a:r>
              </a:p>
              <a:p>
                <a:pPr>
                  <a:spcBef>
                    <a:spcPts val="0"/>
                  </a:spcBef>
                </a:pPr>
                <a:endParaRPr lang="en-US" sz="1600" dirty="0"/>
              </a:p>
              <a:p>
                <a:pPr>
                  <a:spcBef>
                    <a:spcPts val="0"/>
                  </a:spcBef>
                </a:pPr>
                <a:r>
                  <a:rPr lang="en-US" sz="1600" dirty="0"/>
                  <a:t>Caustics near the turning heights show up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Google Shape;230;p6">
                <a:extLst>
                  <a:ext uri="{FF2B5EF4-FFF2-40B4-BE49-F238E27FC236}">
                    <a16:creationId xmlns:a16="http://schemas.microsoft.com/office/drawing/2014/main" id="{C5E38101-0782-251B-3537-4694AB387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9866" y="1286540"/>
                <a:ext cx="4772470" cy="3024962"/>
              </a:xfrm>
              <a:prstGeom prst="rect">
                <a:avLst/>
              </a:prstGeom>
              <a:blipFill>
                <a:blip r:embed="rId4"/>
                <a:stretch>
                  <a:fillRect l="-532" t="-2092" r="-26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Google Shape;229;p6">
            <a:extLst>
              <a:ext uri="{FF2B5EF4-FFF2-40B4-BE49-F238E27FC236}">
                <a16:creationId xmlns:a16="http://schemas.microsoft.com/office/drawing/2014/main" id="{8695E69F-D1D6-292C-F97E-073E2A298A4F}"/>
              </a:ext>
            </a:extLst>
          </p:cNvPr>
          <p:cNvSpPr txBox="1">
            <a:spLocks/>
          </p:cNvSpPr>
          <p:nvPr/>
        </p:nvSpPr>
        <p:spPr>
          <a:xfrm>
            <a:off x="457199" y="143075"/>
            <a:ext cx="8305137" cy="66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F7E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F7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800" dirty="0"/>
              <a:t>Back Projection Localization – Uncertainty</a:t>
            </a:r>
          </a:p>
        </p:txBody>
      </p:sp>
    </p:spTree>
    <p:extLst>
      <p:ext uri="{BB962C8B-B14F-4D97-AF65-F5344CB8AC3E}">
        <p14:creationId xmlns:p14="http://schemas.microsoft.com/office/powerpoint/2010/main" val="921490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Google Shape;230;p6">
                <a:extLst>
                  <a:ext uri="{FF2B5EF4-FFF2-40B4-BE49-F238E27FC236}">
                    <a16:creationId xmlns:a16="http://schemas.microsoft.com/office/drawing/2014/main" id="{6F1151E4-DFF4-F544-BE69-65002B44455E}"/>
                  </a:ext>
                </a:extLst>
              </p:cNvPr>
              <p:cNvSpPr txBox="1">
                <a:spLocks noGrp="1"/>
              </p:cNvSpPr>
              <p:nvPr>
                <p:ph type="body" idx="2"/>
              </p:nvPr>
            </p:nvSpPr>
            <p:spPr>
              <a:xfrm>
                <a:off x="457199" y="812231"/>
                <a:ext cx="5951575" cy="39268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The formulation thus far uses a </a:t>
                </a:r>
                <a:r>
                  <a:rPr lang="en-US" b="1" dirty="0"/>
                  <a:t>single atmospheric specification</a:t>
                </a:r>
                <a:r>
                  <a:rPr lang="en-US" dirty="0"/>
                  <a:t>:</a:t>
                </a:r>
              </a:p>
              <a:p>
                <a:pPr marL="11430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…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∏"/>
                              <m:sup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en-US" i="1" baseline="-2500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</m:nary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en-US" i="1" baseline="-250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en-US" i="1" baseline="-25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…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den>
                      </m:f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Quantify uncertainty by considering an </a:t>
                </a:r>
                <a:r>
                  <a:rPr lang="en-US" b="1" dirty="0"/>
                  <a:t>atmospheric ensemble</a:t>
                </a:r>
                <a:r>
                  <a:rPr lang="en-US" dirty="0"/>
                  <a:t>:</a:t>
                </a:r>
              </a:p>
              <a:p>
                <a:pPr marL="114300" indent="0" algn="ctr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/>
                          <m:e>
                            <m:nary>
                              <m:naryPr>
                                <m:chr m:val="∏"/>
                                <m:sup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  <m:r>
                                      <a:rPr lang="en-US" i="1" baseline="-2500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𝐴𝑚</m:t>
                                    </m:r>
                                  </m:e>
                                </m:d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i="1" baseline="-2500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</m:e>
                            </m:nary>
                          </m:e>
                        </m:nary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en-US" i="1" baseline="-250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en-US" i="1" baseline="-250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den>
                    </m:f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Note: </a:t>
                </a:r>
                <a:r>
                  <a:rPr lang="en-US" b="1" dirty="0"/>
                  <a:t>atmospheric sounding </a:t>
                </a:r>
                <a:r>
                  <a:rPr lang="en-US" dirty="0"/>
                  <a:t>application:</a:t>
                </a:r>
              </a:p>
              <a:p>
                <a:pPr marL="11430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…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∏"/>
                              <m:sup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en-US" i="1" baseline="-2500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b="0" i="1" baseline="-2500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i="1" baseline="-2500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e>
                          </m:nary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e>
                          </m:d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Google Shape;230;p6">
                <a:extLst>
                  <a:ext uri="{FF2B5EF4-FFF2-40B4-BE49-F238E27FC236}">
                    <a16:creationId xmlns:a16="http://schemas.microsoft.com/office/drawing/2014/main" id="{6F1151E4-DFF4-F544-BE69-65002B44455E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2"/>
              </p:nvPr>
            </p:nvSpPr>
            <p:spPr>
              <a:xfrm>
                <a:off x="457199" y="812231"/>
                <a:ext cx="5951575" cy="3926866"/>
              </a:xfrm>
              <a:prstGeom prst="rect">
                <a:avLst/>
              </a:prstGeom>
              <a:blipFill>
                <a:blip r:embed="rId3"/>
                <a:stretch>
                  <a:fillRect l="-426" t="-1613" r="-4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Google Shape;229;p6">
            <a:extLst>
              <a:ext uri="{FF2B5EF4-FFF2-40B4-BE49-F238E27FC236}">
                <a16:creationId xmlns:a16="http://schemas.microsoft.com/office/drawing/2014/main" id="{E48A4AF9-EBA7-4744-B074-561AFFE16F3B}"/>
              </a:ext>
            </a:extLst>
          </p:cNvPr>
          <p:cNvSpPr txBox="1">
            <a:spLocks/>
          </p:cNvSpPr>
          <p:nvPr/>
        </p:nvSpPr>
        <p:spPr>
          <a:xfrm>
            <a:off x="457199" y="143075"/>
            <a:ext cx="8305137" cy="66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F7E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F7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/>
            <a:r>
              <a:rPr lang="en-US" sz="2800" dirty="0"/>
              <a:t>Back Projection Localization – </a:t>
            </a:r>
            <a:r>
              <a:rPr lang="en-US" sz="2800" dirty="0" err="1"/>
              <a:t>Atmo</a:t>
            </a:r>
            <a:r>
              <a:rPr lang="en-US" sz="2800" dirty="0"/>
              <a:t> Uncertainty</a:t>
            </a:r>
          </a:p>
        </p:txBody>
      </p:sp>
      <p:pic>
        <p:nvPicPr>
          <p:cNvPr id="3" name="Picture 2" descr="A graph of a graph showing the altitude of a ship&#10;&#10;Description automatically generated with medium confidence">
            <a:extLst>
              <a:ext uri="{FF2B5EF4-FFF2-40B4-BE49-F238E27FC236}">
                <a16:creationId xmlns:a16="http://schemas.microsoft.com/office/drawing/2014/main" id="{3DF15CEA-C897-EAD0-7F8A-C58E011709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8774" y="812231"/>
            <a:ext cx="2514600" cy="3200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DD919F-1A96-EF02-7FDD-4141D7B77982}"/>
              </a:ext>
            </a:extLst>
          </p:cNvPr>
          <p:cNvSpPr txBox="1"/>
          <p:nvPr/>
        </p:nvSpPr>
        <p:spPr>
          <a:xfrm>
            <a:off x="6408775" y="4012631"/>
            <a:ext cx="25146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Atmospheric perturbation ensembles computed using </a:t>
            </a:r>
            <a:r>
              <a:rPr lang="en-US" sz="1050" i="1" dirty="0"/>
              <a:t>stochprop </a:t>
            </a:r>
            <a:r>
              <a:rPr lang="en-US" sz="1050" dirty="0"/>
              <a:t>software (see Blom et al., 2023)</a:t>
            </a:r>
          </a:p>
        </p:txBody>
      </p:sp>
    </p:spTree>
    <p:extLst>
      <p:ext uri="{BB962C8B-B14F-4D97-AF65-F5344CB8AC3E}">
        <p14:creationId xmlns:p14="http://schemas.microsoft.com/office/powerpoint/2010/main" val="589295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29;p6">
            <a:extLst>
              <a:ext uri="{FF2B5EF4-FFF2-40B4-BE49-F238E27FC236}">
                <a16:creationId xmlns:a16="http://schemas.microsoft.com/office/drawing/2014/main" id="{E48A4AF9-EBA7-4744-B074-561AFFE16F3B}"/>
              </a:ext>
            </a:extLst>
          </p:cNvPr>
          <p:cNvSpPr txBox="1">
            <a:spLocks/>
          </p:cNvSpPr>
          <p:nvPr/>
        </p:nvSpPr>
        <p:spPr>
          <a:xfrm>
            <a:off x="457199" y="143075"/>
            <a:ext cx="8305137" cy="66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F7E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F7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/>
            <a:r>
              <a:rPr lang="en-US" sz="2800" dirty="0"/>
              <a:t>Example – Single-Station Multi-Phase Detections</a:t>
            </a:r>
          </a:p>
        </p:txBody>
      </p:sp>
      <p:sp>
        <p:nvSpPr>
          <p:cNvPr id="4" name="Google Shape;230;p6">
            <a:extLst>
              <a:ext uri="{FF2B5EF4-FFF2-40B4-BE49-F238E27FC236}">
                <a16:creationId xmlns:a16="http://schemas.microsoft.com/office/drawing/2014/main" id="{0D9C8F64-A53E-EE3C-0A2F-D5DF39286791}"/>
              </a:ext>
            </a:extLst>
          </p:cNvPr>
          <p:cNvSpPr txBox="1">
            <a:spLocks/>
          </p:cNvSpPr>
          <p:nvPr/>
        </p:nvSpPr>
        <p:spPr>
          <a:xfrm>
            <a:off x="457200" y="680304"/>
            <a:ext cx="4001176" cy="263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−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dirty="0"/>
              <a:t>Tropospheric and stratospheric phases were identified at St George during the FSE explosions</a:t>
            </a:r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dirty="0"/>
              <a:t>A localization estimate has been computed for FSE-2 using tropospheric and slow stratospheric phases</a:t>
            </a:r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dirty="0"/>
              <a:t>95% confidence region of 5400 km</a:t>
            </a:r>
            <a:r>
              <a:rPr lang="en-US" sz="1600" baseline="30000" dirty="0"/>
              <a:t>2</a:t>
            </a:r>
          </a:p>
          <a:p>
            <a:pPr>
              <a:spcBef>
                <a:spcPts val="0"/>
              </a:spcBef>
            </a:pP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07F19614-6A2E-AE7D-C419-748CA1048E7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6769528"/>
                  </p:ext>
                </p:extLst>
              </p:nvPr>
            </p:nvGraphicFramePr>
            <p:xfrm>
              <a:off x="4252663" y="3343195"/>
              <a:ext cx="4086101" cy="1005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5508">
                      <a:extLst>
                        <a:ext uri="{9D8B030D-6E8A-4147-A177-3AD203B41FA5}">
                          <a16:colId xmlns:a16="http://schemas.microsoft.com/office/drawing/2014/main" val="2510799278"/>
                        </a:ext>
                      </a:extLst>
                    </a:gridCol>
                    <a:gridCol w="1329612">
                      <a:extLst>
                        <a:ext uri="{9D8B030D-6E8A-4147-A177-3AD203B41FA5}">
                          <a16:colId xmlns:a16="http://schemas.microsoft.com/office/drawing/2014/main" val="1113745882"/>
                        </a:ext>
                      </a:extLst>
                    </a:gridCol>
                    <a:gridCol w="1820981">
                      <a:extLst>
                        <a:ext uri="{9D8B030D-6E8A-4147-A177-3AD203B41FA5}">
                          <a16:colId xmlns:a16="http://schemas.microsoft.com/office/drawing/2014/main" val="700055467"/>
                        </a:ext>
                      </a:extLst>
                    </a:gridCol>
                  </a:tblGrid>
                  <a:tr h="251460"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Ground Truth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Back Projection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17786268"/>
                      </a:ext>
                    </a:extLst>
                  </a:tr>
                  <a:tr h="251460"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Location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i="0" baseline="0" dirty="0"/>
                            <a:t>37.221</a:t>
                          </a:r>
                          <a:r>
                            <a:rPr lang="en-US" sz="1050" b="0" i="0" u="none" strike="noStrike" cap="none" baseline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°</a:t>
                          </a:r>
                          <a:r>
                            <a:rPr lang="en-US" sz="1050" i="0" baseline="0" dirty="0"/>
                            <a:t>, -116.061</a:t>
                          </a:r>
                          <a:r>
                            <a:rPr lang="en-US" sz="1050" b="0" i="0" u="none" strike="noStrike" cap="none" baseline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°</a:t>
                          </a:r>
                          <a:endParaRPr lang="en-US" sz="1050" i="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i="0" dirty="0"/>
                            <a:t>37.224</a:t>
                          </a:r>
                          <a:r>
                            <a:rPr lang="en-US" sz="1050" b="0" i="0" u="none" strike="noStrike" cap="none" baseline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°</a:t>
                          </a:r>
                          <a:r>
                            <a:rPr lang="en-US" sz="1050" i="0" dirty="0"/>
                            <a:t>, -116.030</a:t>
                          </a:r>
                          <a:r>
                            <a:rPr lang="en-US" sz="1050" b="0" i="0" u="none" strike="noStrike" cap="none" baseline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°</a:t>
                          </a:r>
                          <a:r>
                            <a:rPr lang="en-US" sz="1050" i="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7230366"/>
                      </a:ext>
                    </a:extLst>
                  </a:tr>
                  <a:tr h="251460"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Origin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i="0" dirty="0"/>
                            <a:t>20:06:00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050" i="0" dirty="0"/>
                            <a:t>20:06:06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1759061"/>
                      </a:ext>
                    </a:extLst>
                  </a:tr>
                  <a:tr h="25146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05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5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05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NS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050" dirty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05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5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05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EW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050" dirty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05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5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05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sub>
                              </m:sSub>
                            </m:oMath>
                          </a14:m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i="0" dirty="0"/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i="0" dirty="0"/>
                            <a:t>13.8 km, 20.1 km, 63 sec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39888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07F19614-6A2E-AE7D-C419-748CA1048E7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6769528"/>
                  </p:ext>
                </p:extLst>
              </p:nvPr>
            </p:nvGraphicFramePr>
            <p:xfrm>
              <a:off x="4252663" y="3343195"/>
              <a:ext cx="4086101" cy="1005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5508">
                      <a:extLst>
                        <a:ext uri="{9D8B030D-6E8A-4147-A177-3AD203B41FA5}">
                          <a16:colId xmlns:a16="http://schemas.microsoft.com/office/drawing/2014/main" val="2510799278"/>
                        </a:ext>
                      </a:extLst>
                    </a:gridCol>
                    <a:gridCol w="1329612">
                      <a:extLst>
                        <a:ext uri="{9D8B030D-6E8A-4147-A177-3AD203B41FA5}">
                          <a16:colId xmlns:a16="http://schemas.microsoft.com/office/drawing/2014/main" val="1113745882"/>
                        </a:ext>
                      </a:extLst>
                    </a:gridCol>
                    <a:gridCol w="1820981">
                      <a:extLst>
                        <a:ext uri="{9D8B030D-6E8A-4147-A177-3AD203B41FA5}">
                          <a16:colId xmlns:a16="http://schemas.microsoft.com/office/drawing/2014/main" val="700055467"/>
                        </a:ext>
                      </a:extLst>
                    </a:gridCol>
                  </a:tblGrid>
                  <a:tr h="251460"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Ground Truth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Back Projection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17786268"/>
                      </a:ext>
                    </a:extLst>
                  </a:tr>
                  <a:tr h="251460"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Location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i="0" baseline="0" dirty="0"/>
                            <a:t>37.221</a:t>
                          </a:r>
                          <a:r>
                            <a:rPr lang="en-US" sz="1050" b="0" i="0" u="none" strike="noStrike" cap="none" baseline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°</a:t>
                          </a:r>
                          <a:r>
                            <a:rPr lang="en-US" sz="1050" i="0" baseline="0" dirty="0"/>
                            <a:t>, -116.061</a:t>
                          </a:r>
                          <a:r>
                            <a:rPr lang="en-US" sz="1050" b="0" i="0" u="none" strike="noStrike" cap="none" baseline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°</a:t>
                          </a:r>
                          <a:endParaRPr lang="en-US" sz="1050" i="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i="0" dirty="0"/>
                            <a:t>37.224</a:t>
                          </a:r>
                          <a:r>
                            <a:rPr lang="en-US" sz="1050" b="0" i="0" u="none" strike="noStrike" cap="none" baseline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°</a:t>
                          </a:r>
                          <a:r>
                            <a:rPr lang="en-US" sz="1050" i="0" dirty="0"/>
                            <a:t>, -116.030</a:t>
                          </a:r>
                          <a:r>
                            <a:rPr lang="en-US" sz="1050" b="0" i="0" u="none" strike="noStrike" cap="none" baseline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°</a:t>
                          </a:r>
                          <a:r>
                            <a:rPr lang="en-US" sz="1050" i="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7230366"/>
                      </a:ext>
                    </a:extLst>
                  </a:tr>
                  <a:tr h="251460"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Origin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i="0" dirty="0"/>
                            <a:t>20:06:00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050" i="0" dirty="0"/>
                            <a:t>20:06:06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1759061"/>
                      </a:ext>
                    </a:extLst>
                  </a:tr>
                  <a:tr h="2514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305000" r="-340541" b="-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i="0" dirty="0"/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i="0" dirty="0"/>
                            <a:t>13.8 km, 20.1 km, 63 sec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398880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E6D4BB96-7631-C190-699F-5BEA0EEADE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9766" y="680305"/>
            <a:ext cx="4126719" cy="24416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A comparison of a diagram of a temperature&#10;&#10;Description automatically generated with medium confidence">
            <a:extLst>
              <a:ext uri="{FF2B5EF4-FFF2-40B4-BE49-F238E27FC236}">
                <a16:creationId xmlns:a16="http://schemas.microsoft.com/office/drawing/2014/main" id="{E86E6250-2241-726D-7744-2393B77639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116" y="2894085"/>
            <a:ext cx="3693355" cy="190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903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29;p6">
            <a:extLst>
              <a:ext uri="{FF2B5EF4-FFF2-40B4-BE49-F238E27FC236}">
                <a16:creationId xmlns:a16="http://schemas.microsoft.com/office/drawing/2014/main" id="{E48A4AF9-EBA7-4744-B074-561AFFE16F3B}"/>
              </a:ext>
            </a:extLst>
          </p:cNvPr>
          <p:cNvSpPr txBox="1">
            <a:spLocks/>
          </p:cNvSpPr>
          <p:nvPr/>
        </p:nvSpPr>
        <p:spPr>
          <a:xfrm>
            <a:off x="457199" y="143075"/>
            <a:ext cx="8305137" cy="66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F7E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F7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/>
            <a:r>
              <a:rPr lang="en-US" sz="2800" dirty="0"/>
              <a:t>Example – Multi-Station Regional Detections</a:t>
            </a:r>
          </a:p>
        </p:txBody>
      </p:sp>
      <p:sp>
        <p:nvSpPr>
          <p:cNvPr id="4" name="Google Shape;230;p6">
            <a:extLst>
              <a:ext uri="{FF2B5EF4-FFF2-40B4-BE49-F238E27FC236}">
                <a16:creationId xmlns:a16="http://schemas.microsoft.com/office/drawing/2014/main" id="{0D9C8F64-A53E-EE3C-0A2F-D5DF39286791}"/>
              </a:ext>
            </a:extLst>
          </p:cNvPr>
          <p:cNvSpPr txBox="1">
            <a:spLocks/>
          </p:cNvSpPr>
          <p:nvPr/>
        </p:nvSpPr>
        <p:spPr>
          <a:xfrm>
            <a:off x="457200" y="680304"/>
            <a:ext cx="4378790" cy="1648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−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dirty="0"/>
              <a:t>Synthetic event was constructed using a reference set of stations in the western US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Source at Utah Test and Training Range (UTTR)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Stations DLIAR (LANL), PDIAR (Pinedale, WY), and NVIAR (Mina, NV)  </a:t>
            </a:r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endParaRPr lang="en-US" sz="1600" dirty="0"/>
          </a:p>
        </p:txBody>
      </p:sp>
      <p:pic>
        <p:nvPicPr>
          <p:cNvPr id="5" name="Picture 4" descr="A graph of a graph&#10;&#10;Description automatically generated">
            <a:extLst>
              <a:ext uri="{FF2B5EF4-FFF2-40B4-BE49-F238E27FC236}">
                <a16:creationId xmlns:a16="http://schemas.microsoft.com/office/drawing/2014/main" id="{50539EA5-C8B5-9D15-94AA-2122CAFED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61" y="2530548"/>
            <a:ext cx="3952051" cy="2147990"/>
          </a:xfrm>
          <a:prstGeom prst="rect">
            <a:avLst/>
          </a:prstGeom>
        </p:spPr>
      </p:pic>
      <p:pic>
        <p:nvPicPr>
          <p:cNvPr id="9" name="Picture 8" descr="A map with red lines&#10;&#10;Description automatically generated">
            <a:extLst>
              <a:ext uri="{FF2B5EF4-FFF2-40B4-BE49-F238E27FC236}">
                <a16:creationId xmlns:a16="http://schemas.microsoft.com/office/drawing/2014/main" id="{8E064D98-D04A-77DD-12DD-7C26B3113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1847" y="722879"/>
            <a:ext cx="3916192" cy="24252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Google Shape;230;p6">
            <a:extLst>
              <a:ext uri="{FF2B5EF4-FFF2-40B4-BE49-F238E27FC236}">
                <a16:creationId xmlns:a16="http://schemas.microsoft.com/office/drawing/2014/main" id="{223D752F-AD6D-43B7-7739-9C24706C9014}"/>
              </a:ext>
            </a:extLst>
          </p:cNvPr>
          <p:cNvSpPr txBox="1">
            <a:spLocks/>
          </p:cNvSpPr>
          <p:nvPr/>
        </p:nvSpPr>
        <p:spPr>
          <a:xfrm>
            <a:off x="4409249" y="3274828"/>
            <a:ext cx="4378790" cy="1407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−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dirty="0"/>
              <a:t>Propagation times and direction-of-arrival information computed using eigenray analysis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Detection JSON file constructed usable in InfraPy BISL and in-development back-projection localization methods</a:t>
            </a:r>
          </a:p>
          <a:p>
            <a:pPr>
              <a:spcBef>
                <a:spcPts val="0"/>
              </a:spcBef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73799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29;p6">
            <a:extLst>
              <a:ext uri="{FF2B5EF4-FFF2-40B4-BE49-F238E27FC236}">
                <a16:creationId xmlns:a16="http://schemas.microsoft.com/office/drawing/2014/main" id="{E48A4AF9-EBA7-4744-B074-561AFFE16F3B}"/>
              </a:ext>
            </a:extLst>
          </p:cNvPr>
          <p:cNvSpPr txBox="1">
            <a:spLocks/>
          </p:cNvSpPr>
          <p:nvPr/>
        </p:nvSpPr>
        <p:spPr>
          <a:xfrm>
            <a:off x="457199" y="143075"/>
            <a:ext cx="8305137" cy="66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F7E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F7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/>
            <a:r>
              <a:rPr lang="en-US" sz="2800" dirty="0"/>
              <a:t>Example – Multi-Station Regional Detections</a:t>
            </a:r>
          </a:p>
        </p:txBody>
      </p:sp>
      <p:sp>
        <p:nvSpPr>
          <p:cNvPr id="4" name="Google Shape;230;p6">
            <a:extLst>
              <a:ext uri="{FF2B5EF4-FFF2-40B4-BE49-F238E27FC236}">
                <a16:creationId xmlns:a16="http://schemas.microsoft.com/office/drawing/2014/main" id="{0D9C8F64-A53E-EE3C-0A2F-D5DF39286791}"/>
              </a:ext>
            </a:extLst>
          </p:cNvPr>
          <p:cNvSpPr txBox="1">
            <a:spLocks/>
          </p:cNvSpPr>
          <p:nvPr/>
        </p:nvSpPr>
        <p:spPr>
          <a:xfrm>
            <a:off x="457200" y="680304"/>
            <a:ext cx="4378790" cy="1648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−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dirty="0"/>
              <a:t>Synthetic event was constructed using a reference set of stations in the western US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Source at Utah Test and Training Range (UTTR)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Stations DLIAR (LANL), PDIAR (Pinedale, WY), and NVIAR (Mina, NV)  </a:t>
            </a:r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endParaRPr lang="en-US" sz="1600" dirty="0"/>
          </a:p>
        </p:txBody>
      </p:sp>
      <p:pic>
        <p:nvPicPr>
          <p:cNvPr id="5" name="Picture 4" descr="A graph of a graph&#10;&#10;Description automatically generated">
            <a:extLst>
              <a:ext uri="{FF2B5EF4-FFF2-40B4-BE49-F238E27FC236}">
                <a16:creationId xmlns:a16="http://schemas.microsoft.com/office/drawing/2014/main" id="{50539EA5-C8B5-9D15-94AA-2122CAFED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61" y="2530548"/>
            <a:ext cx="3952051" cy="214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064D98-D04A-77DD-12DD-7C26B3113CB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871847" y="722879"/>
            <a:ext cx="3916192" cy="24252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Google Shape;230;p6">
            <a:extLst>
              <a:ext uri="{FF2B5EF4-FFF2-40B4-BE49-F238E27FC236}">
                <a16:creationId xmlns:a16="http://schemas.microsoft.com/office/drawing/2014/main" id="{223D752F-AD6D-43B7-7739-9C24706C9014}"/>
              </a:ext>
            </a:extLst>
          </p:cNvPr>
          <p:cNvSpPr txBox="1">
            <a:spLocks/>
          </p:cNvSpPr>
          <p:nvPr/>
        </p:nvSpPr>
        <p:spPr>
          <a:xfrm>
            <a:off x="4409249" y="3274828"/>
            <a:ext cx="4378790" cy="1407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−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dirty="0"/>
              <a:t>Propagation times and direction-of-arrival information computed using eigenray analysis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Detection JSON file constructed usable in </a:t>
            </a:r>
            <a:r>
              <a:rPr lang="en-US" sz="1600" b="1" dirty="0"/>
              <a:t>InfraPy BISL </a:t>
            </a:r>
            <a:r>
              <a:rPr lang="en-US" sz="1600" dirty="0"/>
              <a:t>and in-development back-projection localization methods</a:t>
            </a:r>
          </a:p>
          <a:p>
            <a:pPr>
              <a:spcBef>
                <a:spcPts val="0"/>
              </a:spcBef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40264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29;p6">
            <a:extLst>
              <a:ext uri="{FF2B5EF4-FFF2-40B4-BE49-F238E27FC236}">
                <a16:creationId xmlns:a16="http://schemas.microsoft.com/office/drawing/2014/main" id="{E48A4AF9-EBA7-4744-B074-561AFFE16F3B}"/>
              </a:ext>
            </a:extLst>
          </p:cNvPr>
          <p:cNvSpPr txBox="1">
            <a:spLocks/>
          </p:cNvSpPr>
          <p:nvPr/>
        </p:nvSpPr>
        <p:spPr>
          <a:xfrm>
            <a:off x="457199" y="143075"/>
            <a:ext cx="8305137" cy="66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F7E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F7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/>
            <a:r>
              <a:rPr lang="en-US" sz="2800" dirty="0"/>
              <a:t>Example – Multi-Station Regional Detections</a:t>
            </a:r>
          </a:p>
        </p:txBody>
      </p:sp>
      <p:sp>
        <p:nvSpPr>
          <p:cNvPr id="4" name="Google Shape;230;p6">
            <a:extLst>
              <a:ext uri="{FF2B5EF4-FFF2-40B4-BE49-F238E27FC236}">
                <a16:creationId xmlns:a16="http://schemas.microsoft.com/office/drawing/2014/main" id="{0D9C8F64-A53E-EE3C-0A2F-D5DF39286791}"/>
              </a:ext>
            </a:extLst>
          </p:cNvPr>
          <p:cNvSpPr txBox="1">
            <a:spLocks/>
          </p:cNvSpPr>
          <p:nvPr/>
        </p:nvSpPr>
        <p:spPr>
          <a:xfrm>
            <a:off x="457200" y="680304"/>
            <a:ext cx="4378790" cy="1648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−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dirty="0"/>
              <a:t>Synthetic event was constructed using a reference set of stations in the western US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Source at Utah Test and Training Range (UTTR)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Stations DLIAR (LANL), PDIAR (Pinedale, WY), and NVIAR (Mina, NV)  </a:t>
            </a:r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endParaRPr lang="en-US" sz="1600" dirty="0"/>
          </a:p>
        </p:txBody>
      </p:sp>
      <p:pic>
        <p:nvPicPr>
          <p:cNvPr id="5" name="Picture 4" descr="A graph of a graph&#10;&#10;Description automatically generated">
            <a:extLst>
              <a:ext uri="{FF2B5EF4-FFF2-40B4-BE49-F238E27FC236}">
                <a16:creationId xmlns:a16="http://schemas.microsoft.com/office/drawing/2014/main" id="{50539EA5-C8B5-9D15-94AA-2122CAFED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61" y="2530548"/>
            <a:ext cx="3952051" cy="214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064D98-D04A-77DD-12DD-7C26B3113CB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871848" y="722879"/>
            <a:ext cx="3916190" cy="24252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Google Shape;230;p6">
            <a:extLst>
              <a:ext uri="{FF2B5EF4-FFF2-40B4-BE49-F238E27FC236}">
                <a16:creationId xmlns:a16="http://schemas.microsoft.com/office/drawing/2014/main" id="{223D752F-AD6D-43B7-7739-9C24706C9014}"/>
              </a:ext>
            </a:extLst>
          </p:cNvPr>
          <p:cNvSpPr txBox="1">
            <a:spLocks/>
          </p:cNvSpPr>
          <p:nvPr/>
        </p:nvSpPr>
        <p:spPr>
          <a:xfrm>
            <a:off x="4409249" y="3274828"/>
            <a:ext cx="4378790" cy="1407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−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dirty="0"/>
              <a:t>Propagation times and direction-of-arrival information computed using eigenray analysis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Detection JSON file constructed usable in InfraPy BISL and in-development </a:t>
            </a:r>
            <a:r>
              <a:rPr lang="en-US" sz="1600" b="1" dirty="0"/>
              <a:t>back-projection localization </a:t>
            </a:r>
            <a:r>
              <a:rPr lang="en-US" sz="1600" dirty="0"/>
              <a:t>methods</a:t>
            </a:r>
          </a:p>
          <a:p>
            <a:pPr>
              <a:spcBef>
                <a:spcPts val="0"/>
              </a:spcBef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13595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29;p6">
            <a:extLst>
              <a:ext uri="{FF2B5EF4-FFF2-40B4-BE49-F238E27FC236}">
                <a16:creationId xmlns:a16="http://schemas.microsoft.com/office/drawing/2014/main" id="{E48A4AF9-EBA7-4744-B074-561AFFE16F3B}"/>
              </a:ext>
            </a:extLst>
          </p:cNvPr>
          <p:cNvSpPr txBox="1">
            <a:spLocks/>
          </p:cNvSpPr>
          <p:nvPr/>
        </p:nvSpPr>
        <p:spPr>
          <a:xfrm>
            <a:off x="457199" y="143075"/>
            <a:ext cx="8305137" cy="66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F7E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F7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/>
            <a:r>
              <a:rPr lang="en-US" sz="2800" dirty="0"/>
              <a:t>Example – Multi-Station Regional Detections</a:t>
            </a:r>
          </a:p>
        </p:txBody>
      </p:sp>
      <p:sp>
        <p:nvSpPr>
          <p:cNvPr id="4" name="Google Shape;230;p6">
            <a:extLst>
              <a:ext uri="{FF2B5EF4-FFF2-40B4-BE49-F238E27FC236}">
                <a16:creationId xmlns:a16="http://schemas.microsoft.com/office/drawing/2014/main" id="{0D9C8F64-A53E-EE3C-0A2F-D5DF39286791}"/>
              </a:ext>
            </a:extLst>
          </p:cNvPr>
          <p:cNvSpPr txBox="1">
            <a:spLocks/>
          </p:cNvSpPr>
          <p:nvPr/>
        </p:nvSpPr>
        <p:spPr>
          <a:xfrm>
            <a:off x="457200" y="680303"/>
            <a:ext cx="3109731" cy="2822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−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dirty="0"/>
              <a:t>BISL lacks crosswind corrections, so the estimated source is displaced in the direction of the stratospheric winds (cross wind impact is underestimated)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Back projection methods produce a more accurate estimate and reduce area of the 95% confidence ellipse (2200 km</a:t>
            </a:r>
            <a:r>
              <a:rPr lang="en-US" sz="1600" baseline="30000" dirty="0"/>
              <a:t>2</a:t>
            </a:r>
            <a:r>
              <a:rPr lang="en-US" sz="1600" dirty="0"/>
              <a:t> vs. 8100 km</a:t>
            </a:r>
            <a:r>
              <a:rPr lang="en-US" sz="1600" baseline="30000" dirty="0"/>
              <a:t>2</a:t>
            </a:r>
            <a:r>
              <a:rPr lang="en-US" sz="1600" dirty="0"/>
              <a:t>)</a:t>
            </a:r>
          </a:p>
          <a:p>
            <a:pPr>
              <a:spcBef>
                <a:spcPts val="0"/>
              </a:spcBef>
            </a:pP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B9FFA0CF-0BBC-2969-4857-028102FDF10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8943877"/>
                  </p:ext>
                </p:extLst>
              </p:nvPr>
            </p:nvGraphicFramePr>
            <p:xfrm>
              <a:off x="551888" y="3502930"/>
              <a:ext cx="8210447" cy="12065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3917">
                      <a:extLst>
                        <a:ext uri="{9D8B030D-6E8A-4147-A177-3AD203B41FA5}">
                          <a16:colId xmlns:a16="http://schemas.microsoft.com/office/drawing/2014/main" val="2510799278"/>
                        </a:ext>
                      </a:extLst>
                    </a:gridCol>
                    <a:gridCol w="1447306">
                      <a:extLst>
                        <a:ext uri="{9D8B030D-6E8A-4147-A177-3AD203B41FA5}">
                          <a16:colId xmlns:a16="http://schemas.microsoft.com/office/drawing/2014/main" val="1113745882"/>
                        </a:ext>
                      </a:extLst>
                    </a:gridCol>
                    <a:gridCol w="1447306">
                      <a:extLst>
                        <a:ext uri="{9D8B030D-6E8A-4147-A177-3AD203B41FA5}">
                          <a16:colId xmlns:a16="http://schemas.microsoft.com/office/drawing/2014/main" val="2310306529"/>
                        </a:ext>
                      </a:extLst>
                    </a:gridCol>
                    <a:gridCol w="1447306">
                      <a:extLst>
                        <a:ext uri="{9D8B030D-6E8A-4147-A177-3AD203B41FA5}">
                          <a16:colId xmlns:a16="http://schemas.microsoft.com/office/drawing/2014/main" val="700055467"/>
                        </a:ext>
                      </a:extLst>
                    </a:gridCol>
                    <a:gridCol w="1447306">
                      <a:extLst>
                        <a:ext uri="{9D8B030D-6E8A-4147-A177-3AD203B41FA5}">
                          <a16:colId xmlns:a16="http://schemas.microsoft.com/office/drawing/2014/main" val="3909982446"/>
                        </a:ext>
                      </a:extLst>
                    </a:gridCol>
                    <a:gridCol w="1447306">
                      <a:extLst>
                        <a:ext uri="{9D8B030D-6E8A-4147-A177-3AD203B41FA5}">
                          <a16:colId xmlns:a16="http://schemas.microsoft.com/office/drawing/2014/main" val="2705391352"/>
                        </a:ext>
                      </a:extLst>
                    </a:gridCol>
                  </a:tblGrid>
                  <a:tr h="265036"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Ground Truth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BISL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A</a:t>
                          </a:r>
                          <a:r>
                            <a:rPr lang="en-US" sz="1050" baseline="-250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5 m/s uncertainty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10 m/s uncertainty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17786268"/>
                      </a:ext>
                    </a:extLst>
                  </a:tr>
                  <a:tr h="265036"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Location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i="0" baseline="0" dirty="0"/>
                            <a:t>41.131</a:t>
                          </a:r>
                          <a:r>
                            <a:rPr lang="en-US" sz="1050" b="0" i="0" u="none" strike="noStrike" cap="none" baseline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°</a:t>
                          </a:r>
                          <a:r>
                            <a:rPr lang="en-US" sz="1050" i="0" baseline="0" dirty="0"/>
                            <a:t>, -112.896</a:t>
                          </a:r>
                          <a:r>
                            <a:rPr lang="en-US" sz="1050" b="0" i="0" u="none" strike="noStrike" cap="none" baseline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°</a:t>
                          </a:r>
                          <a:endParaRPr lang="en-US" sz="1050" i="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i="0" baseline="0" dirty="0"/>
                            <a:t>41.351</a:t>
                          </a:r>
                          <a:r>
                            <a:rPr lang="en-US" sz="1050" b="0" i="0" u="none" strike="noStrike" cap="none" baseline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°, -111.98°</a:t>
                          </a:r>
                          <a:endParaRPr lang="en-US" sz="1050" i="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i="0" dirty="0"/>
                            <a:t>41.138</a:t>
                          </a:r>
                          <a:r>
                            <a:rPr lang="en-US" sz="1050" b="0" i="0" u="none" strike="noStrike" cap="none" baseline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°</a:t>
                          </a:r>
                          <a:r>
                            <a:rPr lang="en-US" sz="1050" i="0" dirty="0"/>
                            <a:t>, -112.847</a:t>
                          </a:r>
                          <a:r>
                            <a:rPr lang="en-US" sz="1050" b="0" i="0" u="none" strike="noStrike" cap="none" baseline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°</a:t>
                          </a:r>
                          <a:r>
                            <a:rPr lang="en-US" sz="1050" i="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i="0" dirty="0"/>
                            <a:t>41.190</a:t>
                          </a:r>
                          <a:r>
                            <a:rPr lang="en-US" sz="1050" b="0" i="0" u="none" strike="noStrike" cap="none" baseline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°, -112.827°</a:t>
                          </a:r>
                          <a:endParaRPr lang="en-US" sz="105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i="0" dirty="0"/>
                            <a:t>41.194</a:t>
                          </a:r>
                          <a:r>
                            <a:rPr lang="en-US" sz="1050" b="0" i="0" u="none" strike="noStrike" cap="none" baseline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°, -112.835°</a:t>
                          </a:r>
                          <a:endParaRPr lang="en-US" sz="105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7230366"/>
                      </a:ext>
                    </a:extLst>
                  </a:tr>
                  <a:tr h="265036"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Origin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i="0" dirty="0"/>
                            <a:t>12:06:00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i="0" dirty="0"/>
                            <a:t>12:08:02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050" i="0" dirty="0"/>
                            <a:t>12:06:14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050" i="0" dirty="0"/>
                            <a:t>12:06:24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050" i="0" dirty="0"/>
                            <a:t>12:06:23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1759061"/>
                      </a:ext>
                    </a:extLst>
                  </a:tr>
                  <a:tr h="26706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05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5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05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NS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050" dirty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05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5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0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𝐸𝑊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050" dirty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05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5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05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sub>
                              </m:sSub>
                            </m:oMath>
                          </a14:m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i="0" dirty="0"/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i="0" dirty="0"/>
                            <a:t>20.6 km, 20.9 km,</a:t>
                          </a:r>
                        </a:p>
                        <a:p>
                          <a:r>
                            <a:rPr lang="en-US" sz="1050" i="0" dirty="0"/>
                            <a:t>83 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i="0" dirty="0"/>
                            <a:t>10.6 km, 11.2 km,</a:t>
                          </a:r>
                        </a:p>
                        <a:p>
                          <a:r>
                            <a:rPr lang="en-US" sz="1050" i="0" dirty="0"/>
                            <a:t>38 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i="0" dirty="0"/>
                            <a:t>11.2 km, 11.2 km,</a:t>
                          </a:r>
                        </a:p>
                        <a:p>
                          <a:r>
                            <a:rPr lang="en-US" sz="1050" i="0" dirty="0"/>
                            <a:t>36 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i="0" dirty="0"/>
                            <a:t>15.0 km, 12.2 km,</a:t>
                          </a:r>
                        </a:p>
                        <a:p>
                          <a:r>
                            <a:rPr lang="en-US" sz="1050" i="0" dirty="0"/>
                            <a:t>43 sec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39888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B9FFA0CF-0BBC-2969-4857-028102FDF10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8943877"/>
                  </p:ext>
                </p:extLst>
              </p:nvPr>
            </p:nvGraphicFramePr>
            <p:xfrm>
              <a:off x="551888" y="3502930"/>
              <a:ext cx="8210447" cy="12065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3917">
                      <a:extLst>
                        <a:ext uri="{9D8B030D-6E8A-4147-A177-3AD203B41FA5}">
                          <a16:colId xmlns:a16="http://schemas.microsoft.com/office/drawing/2014/main" val="2510799278"/>
                        </a:ext>
                      </a:extLst>
                    </a:gridCol>
                    <a:gridCol w="1447306">
                      <a:extLst>
                        <a:ext uri="{9D8B030D-6E8A-4147-A177-3AD203B41FA5}">
                          <a16:colId xmlns:a16="http://schemas.microsoft.com/office/drawing/2014/main" val="1113745882"/>
                        </a:ext>
                      </a:extLst>
                    </a:gridCol>
                    <a:gridCol w="1447306">
                      <a:extLst>
                        <a:ext uri="{9D8B030D-6E8A-4147-A177-3AD203B41FA5}">
                          <a16:colId xmlns:a16="http://schemas.microsoft.com/office/drawing/2014/main" val="2310306529"/>
                        </a:ext>
                      </a:extLst>
                    </a:gridCol>
                    <a:gridCol w="1447306">
                      <a:extLst>
                        <a:ext uri="{9D8B030D-6E8A-4147-A177-3AD203B41FA5}">
                          <a16:colId xmlns:a16="http://schemas.microsoft.com/office/drawing/2014/main" val="700055467"/>
                        </a:ext>
                      </a:extLst>
                    </a:gridCol>
                    <a:gridCol w="1447306">
                      <a:extLst>
                        <a:ext uri="{9D8B030D-6E8A-4147-A177-3AD203B41FA5}">
                          <a16:colId xmlns:a16="http://schemas.microsoft.com/office/drawing/2014/main" val="3909982446"/>
                        </a:ext>
                      </a:extLst>
                    </a:gridCol>
                    <a:gridCol w="1447306">
                      <a:extLst>
                        <a:ext uri="{9D8B030D-6E8A-4147-A177-3AD203B41FA5}">
                          <a16:colId xmlns:a16="http://schemas.microsoft.com/office/drawing/2014/main" val="2705391352"/>
                        </a:ext>
                      </a:extLst>
                    </a:gridCol>
                  </a:tblGrid>
                  <a:tr h="265036"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Ground Truth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BISL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A</a:t>
                          </a:r>
                          <a:r>
                            <a:rPr lang="en-US" sz="1050" baseline="-250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5 m/s uncertainty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10 m/s uncertainty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17786268"/>
                      </a:ext>
                    </a:extLst>
                  </a:tr>
                  <a:tr h="265036"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Location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i="0" baseline="0" dirty="0"/>
                            <a:t>41.131</a:t>
                          </a:r>
                          <a:r>
                            <a:rPr lang="en-US" sz="1050" b="0" i="0" u="none" strike="noStrike" cap="none" baseline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°</a:t>
                          </a:r>
                          <a:r>
                            <a:rPr lang="en-US" sz="1050" i="0" baseline="0" dirty="0"/>
                            <a:t>, -112.896</a:t>
                          </a:r>
                          <a:r>
                            <a:rPr lang="en-US" sz="1050" b="0" i="0" u="none" strike="noStrike" cap="none" baseline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°</a:t>
                          </a:r>
                          <a:endParaRPr lang="en-US" sz="1050" i="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i="0" baseline="0" dirty="0"/>
                            <a:t>41.351</a:t>
                          </a:r>
                          <a:r>
                            <a:rPr lang="en-US" sz="1050" b="0" i="0" u="none" strike="noStrike" cap="none" baseline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°, -111.98°</a:t>
                          </a:r>
                          <a:endParaRPr lang="en-US" sz="1050" i="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i="0" dirty="0"/>
                            <a:t>41.138</a:t>
                          </a:r>
                          <a:r>
                            <a:rPr lang="en-US" sz="1050" b="0" i="0" u="none" strike="noStrike" cap="none" baseline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°</a:t>
                          </a:r>
                          <a:r>
                            <a:rPr lang="en-US" sz="1050" i="0" dirty="0"/>
                            <a:t>, -112.847</a:t>
                          </a:r>
                          <a:r>
                            <a:rPr lang="en-US" sz="1050" b="0" i="0" u="none" strike="noStrike" cap="none" baseline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°</a:t>
                          </a:r>
                          <a:r>
                            <a:rPr lang="en-US" sz="1050" i="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i="0" dirty="0"/>
                            <a:t>41.190</a:t>
                          </a:r>
                          <a:r>
                            <a:rPr lang="en-US" sz="1050" b="0" i="0" u="none" strike="noStrike" cap="none" baseline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°, -112.827°</a:t>
                          </a:r>
                          <a:endParaRPr lang="en-US" sz="105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i="0" dirty="0"/>
                            <a:t>41.194</a:t>
                          </a:r>
                          <a:r>
                            <a:rPr lang="en-US" sz="1050" b="0" i="0" u="none" strike="noStrike" cap="none" baseline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°, -112.835°</a:t>
                          </a:r>
                          <a:endParaRPr lang="en-US" sz="105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7230366"/>
                      </a:ext>
                    </a:extLst>
                  </a:tr>
                  <a:tr h="265036"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Origin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i="0" dirty="0"/>
                            <a:t>12:06:00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i="0" dirty="0"/>
                            <a:t>12:08:02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050" i="0" dirty="0"/>
                            <a:t>12:06:14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050" i="0" dirty="0"/>
                            <a:t>12:06:24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050" i="0" dirty="0"/>
                            <a:t>12:06:23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1759061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99" t="-190909" r="-744156" b="-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i="0" dirty="0"/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i="0" dirty="0"/>
                            <a:t>20.6 km, 20.9 km,</a:t>
                          </a:r>
                        </a:p>
                        <a:p>
                          <a:r>
                            <a:rPr lang="en-US" sz="1050" i="0" dirty="0"/>
                            <a:t>83 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i="0" dirty="0"/>
                            <a:t>10.6 km, 11.2 km,</a:t>
                          </a:r>
                        </a:p>
                        <a:p>
                          <a:r>
                            <a:rPr lang="en-US" sz="1050" i="0" dirty="0"/>
                            <a:t>38 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i="0" dirty="0"/>
                            <a:t>11.2 km, 11.2 km,</a:t>
                          </a:r>
                        </a:p>
                        <a:p>
                          <a:r>
                            <a:rPr lang="en-US" sz="1050" i="0" dirty="0"/>
                            <a:t>36 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i="0" dirty="0"/>
                            <a:t>15.0 km, 12.2 km,</a:t>
                          </a:r>
                        </a:p>
                        <a:p>
                          <a:r>
                            <a:rPr lang="en-US" sz="1050" i="0" dirty="0"/>
                            <a:t>43 sec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398880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1" name="Picture 10" descr="A group of images of different colors&#10;&#10;Description automatically generated">
            <a:extLst>
              <a:ext uri="{FF2B5EF4-FFF2-40B4-BE49-F238E27FC236}">
                <a16:creationId xmlns:a16="http://schemas.microsoft.com/office/drawing/2014/main" id="{9E7A3B19-AE80-2B76-9E01-8F3CF4BFF4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6931" y="680303"/>
            <a:ext cx="5353911" cy="26561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95138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30;p6">
            <a:extLst>
              <a:ext uri="{FF2B5EF4-FFF2-40B4-BE49-F238E27FC236}">
                <a16:creationId xmlns:a16="http://schemas.microsoft.com/office/drawing/2014/main" id="{6F1151E4-DFF4-F544-BE69-65002B44455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57199" y="680302"/>
            <a:ext cx="7984671" cy="4005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/>
              <a:t>Back Projection Localization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/>
              <a:t>Examples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Multi-phase single-station localization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Regional multi-station localization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/>
              <a:t>Localization Confidence Trends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/>
              <a:t>Summary and Ongoing R&amp;D</a:t>
            </a:r>
          </a:p>
        </p:txBody>
      </p:sp>
      <p:sp>
        <p:nvSpPr>
          <p:cNvPr id="15" name="Google Shape;229;p6">
            <a:extLst>
              <a:ext uri="{FF2B5EF4-FFF2-40B4-BE49-F238E27FC236}">
                <a16:creationId xmlns:a16="http://schemas.microsoft.com/office/drawing/2014/main" id="{E48A4AF9-EBA7-4744-B074-561AFFE16F3B}"/>
              </a:ext>
            </a:extLst>
          </p:cNvPr>
          <p:cNvSpPr txBox="1">
            <a:spLocks/>
          </p:cNvSpPr>
          <p:nvPr/>
        </p:nvSpPr>
        <p:spPr>
          <a:xfrm>
            <a:off x="457199" y="143075"/>
            <a:ext cx="8305137" cy="66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F7E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F7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/>
            <a:r>
              <a:rPr lang="en-US" sz="2800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015101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>
          <a:extLst>
            <a:ext uri="{FF2B5EF4-FFF2-40B4-BE49-F238E27FC236}">
              <a16:creationId xmlns:a16="http://schemas.microsoft.com/office/drawing/2014/main" id="{DA3A543A-AFD3-44FC-9A63-5921341C7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29;p6">
            <a:extLst>
              <a:ext uri="{FF2B5EF4-FFF2-40B4-BE49-F238E27FC236}">
                <a16:creationId xmlns:a16="http://schemas.microsoft.com/office/drawing/2014/main" id="{CDE66ABF-5B4A-4333-E200-CA41581A3AC7}"/>
              </a:ext>
            </a:extLst>
          </p:cNvPr>
          <p:cNvSpPr txBox="1">
            <a:spLocks/>
          </p:cNvSpPr>
          <p:nvPr/>
        </p:nvSpPr>
        <p:spPr>
          <a:xfrm>
            <a:off x="457199" y="143075"/>
            <a:ext cx="8305137" cy="66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F7E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F7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/>
            <a:r>
              <a:rPr lang="en-US" sz="2800" dirty="0"/>
              <a:t>Localization Confidence Trends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230;p6">
                <a:extLst>
                  <a:ext uri="{FF2B5EF4-FFF2-40B4-BE49-F238E27FC236}">
                    <a16:creationId xmlns:a16="http://schemas.microsoft.com/office/drawing/2014/main" id="{EF1CC064-59CE-9DE7-C7A1-D861FE69C6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680303"/>
                <a:ext cx="3109731" cy="28226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302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/>
                  <a:buChar char="−"/>
                  <a:defRPr sz="1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175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Noto Sans Symbols"/>
                  <a:buChar char="▪"/>
                  <a:def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048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rial"/>
                  <a:buChar char="−"/>
                  <a:defRPr sz="1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35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35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35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35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>
                  <a:spcBef>
                    <a:spcPts val="0"/>
                  </a:spcBef>
                </a:pPr>
                <a:r>
                  <a:rPr lang="en-US" sz="1600" dirty="0"/>
                  <a:t>There are minimal differences between the A</a:t>
                </a:r>
                <a:r>
                  <a:rPr lang="en-US" sz="1600" baseline="-25000" dirty="0"/>
                  <a:t>0 </a:t>
                </a:r>
                <a:r>
                  <a:rPr lang="en-US" sz="1600" dirty="0"/>
                  <a:t>estimate and that obtained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16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1600" baseline="-25000" dirty="0"/>
                  <a:t> </a:t>
                </a:r>
                <a:r>
                  <a:rPr lang="en-US" sz="1600" dirty="0"/>
                  <a:t>m/s</a:t>
                </a:r>
              </a:p>
              <a:p>
                <a:pPr>
                  <a:spcBef>
                    <a:spcPts val="0"/>
                  </a:spcBef>
                </a:pPr>
                <a:endParaRPr lang="en-US" sz="1600" dirty="0"/>
              </a:p>
              <a:p>
                <a:pPr>
                  <a:spcBef>
                    <a:spcPts val="0"/>
                  </a:spcBef>
                </a:pPr>
                <a:r>
                  <a:rPr lang="en-US" sz="1600" dirty="0"/>
                  <a:t>This implies that uncertainty introduced by finite detection SNR (f-stat = 25) dominates compared with that introduced by this atmospheric uncertainty</a:t>
                </a:r>
              </a:p>
            </p:txBody>
          </p:sp>
        </mc:Choice>
        <mc:Fallback xmlns="">
          <p:sp>
            <p:nvSpPr>
              <p:cNvPr id="4" name="Google Shape;230;p6">
                <a:extLst>
                  <a:ext uri="{FF2B5EF4-FFF2-40B4-BE49-F238E27FC236}">
                    <a16:creationId xmlns:a16="http://schemas.microsoft.com/office/drawing/2014/main" id="{EF1CC064-59CE-9DE7-C7A1-D861FE69C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680303"/>
                <a:ext cx="3109731" cy="2822627"/>
              </a:xfrm>
              <a:prstGeom prst="rect">
                <a:avLst/>
              </a:prstGeom>
              <a:blipFill>
                <a:blip r:embed="rId3"/>
                <a:stretch>
                  <a:fillRect l="-816" t="-2242" r="-36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EF3AE57-36CA-5AF2-24BE-B6BF9BA45C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7332197"/>
                  </p:ext>
                </p:extLst>
              </p:nvPr>
            </p:nvGraphicFramePr>
            <p:xfrm>
              <a:off x="551888" y="3502930"/>
              <a:ext cx="8210447" cy="12065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3917">
                      <a:extLst>
                        <a:ext uri="{9D8B030D-6E8A-4147-A177-3AD203B41FA5}">
                          <a16:colId xmlns:a16="http://schemas.microsoft.com/office/drawing/2014/main" val="2510799278"/>
                        </a:ext>
                      </a:extLst>
                    </a:gridCol>
                    <a:gridCol w="1447306">
                      <a:extLst>
                        <a:ext uri="{9D8B030D-6E8A-4147-A177-3AD203B41FA5}">
                          <a16:colId xmlns:a16="http://schemas.microsoft.com/office/drawing/2014/main" val="1113745882"/>
                        </a:ext>
                      </a:extLst>
                    </a:gridCol>
                    <a:gridCol w="1447306">
                      <a:extLst>
                        <a:ext uri="{9D8B030D-6E8A-4147-A177-3AD203B41FA5}">
                          <a16:colId xmlns:a16="http://schemas.microsoft.com/office/drawing/2014/main" val="2310306529"/>
                        </a:ext>
                      </a:extLst>
                    </a:gridCol>
                    <a:gridCol w="1447306">
                      <a:extLst>
                        <a:ext uri="{9D8B030D-6E8A-4147-A177-3AD203B41FA5}">
                          <a16:colId xmlns:a16="http://schemas.microsoft.com/office/drawing/2014/main" val="700055467"/>
                        </a:ext>
                      </a:extLst>
                    </a:gridCol>
                    <a:gridCol w="1447306">
                      <a:extLst>
                        <a:ext uri="{9D8B030D-6E8A-4147-A177-3AD203B41FA5}">
                          <a16:colId xmlns:a16="http://schemas.microsoft.com/office/drawing/2014/main" val="3909982446"/>
                        </a:ext>
                      </a:extLst>
                    </a:gridCol>
                    <a:gridCol w="1447306">
                      <a:extLst>
                        <a:ext uri="{9D8B030D-6E8A-4147-A177-3AD203B41FA5}">
                          <a16:colId xmlns:a16="http://schemas.microsoft.com/office/drawing/2014/main" val="2705391352"/>
                        </a:ext>
                      </a:extLst>
                    </a:gridCol>
                  </a:tblGrid>
                  <a:tr h="265036"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Ground Truth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BISL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A</a:t>
                          </a:r>
                          <a:r>
                            <a:rPr lang="en-US" sz="1050" baseline="-250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5 m/s uncertainty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10 m/s uncertainty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17786268"/>
                      </a:ext>
                    </a:extLst>
                  </a:tr>
                  <a:tr h="265036"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Location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i="0" baseline="0" dirty="0"/>
                            <a:t>41.131</a:t>
                          </a:r>
                          <a:r>
                            <a:rPr lang="en-US" sz="1050" b="0" i="0" u="none" strike="noStrike" cap="none" baseline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°</a:t>
                          </a:r>
                          <a:r>
                            <a:rPr lang="en-US" sz="1050" i="0" baseline="0" dirty="0"/>
                            <a:t>, -112.896</a:t>
                          </a:r>
                          <a:r>
                            <a:rPr lang="en-US" sz="1050" b="0" i="0" u="none" strike="noStrike" cap="none" baseline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°</a:t>
                          </a:r>
                          <a:endParaRPr lang="en-US" sz="1050" i="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i="0" baseline="0" dirty="0"/>
                            <a:t>41.351</a:t>
                          </a:r>
                          <a:r>
                            <a:rPr lang="en-US" sz="1050" b="0" i="0" u="none" strike="noStrike" cap="none" baseline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°, -111.98°</a:t>
                          </a:r>
                          <a:endParaRPr lang="en-US" sz="1050" i="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i="0" dirty="0"/>
                            <a:t>41.138</a:t>
                          </a:r>
                          <a:r>
                            <a:rPr lang="en-US" sz="1050" b="0" i="0" u="none" strike="noStrike" cap="none" baseline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°</a:t>
                          </a:r>
                          <a:r>
                            <a:rPr lang="en-US" sz="1050" i="0" dirty="0"/>
                            <a:t>, -112.847</a:t>
                          </a:r>
                          <a:r>
                            <a:rPr lang="en-US" sz="1050" b="0" i="0" u="none" strike="noStrike" cap="none" baseline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°</a:t>
                          </a:r>
                          <a:r>
                            <a:rPr lang="en-US" sz="1050" i="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i="0" dirty="0"/>
                            <a:t>41.190</a:t>
                          </a:r>
                          <a:r>
                            <a:rPr lang="en-US" sz="1050" b="0" i="0" u="none" strike="noStrike" cap="none" baseline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°, -112.827°</a:t>
                          </a:r>
                          <a:endParaRPr lang="en-US" sz="105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i="0" dirty="0"/>
                            <a:t>41.194</a:t>
                          </a:r>
                          <a:r>
                            <a:rPr lang="en-US" sz="1050" b="0" i="0" u="none" strike="noStrike" cap="none" baseline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°, -112.835°</a:t>
                          </a:r>
                          <a:endParaRPr lang="en-US" sz="105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7230366"/>
                      </a:ext>
                    </a:extLst>
                  </a:tr>
                  <a:tr h="265036"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Origin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i="0" dirty="0"/>
                            <a:t>12:06:00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i="0" dirty="0"/>
                            <a:t>12:08:02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050" i="0" dirty="0"/>
                            <a:t>12:06:14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050" i="0" dirty="0"/>
                            <a:t>12:06:24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050" i="0" dirty="0"/>
                            <a:t>12:06:23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1759061"/>
                      </a:ext>
                    </a:extLst>
                  </a:tr>
                  <a:tr h="26706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05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5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05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NS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050" dirty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05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5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0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𝐸𝑊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050" dirty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05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5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05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sub>
                              </m:sSub>
                            </m:oMath>
                          </a14:m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i="0" dirty="0"/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i="0" dirty="0"/>
                            <a:t>20.6 km, 20.9 km,</a:t>
                          </a:r>
                        </a:p>
                        <a:p>
                          <a:r>
                            <a:rPr lang="en-US" sz="1050" i="0" dirty="0"/>
                            <a:t>83 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b="1" i="0" dirty="0"/>
                            <a:t>10.6 km, 11.2 km,</a:t>
                          </a:r>
                        </a:p>
                        <a:p>
                          <a:r>
                            <a:rPr lang="en-US" sz="1050" b="1" i="0" dirty="0"/>
                            <a:t>38 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b="1" i="0" dirty="0"/>
                            <a:t>11.2 km, 11.2 km,</a:t>
                          </a:r>
                        </a:p>
                        <a:p>
                          <a:r>
                            <a:rPr lang="en-US" sz="1050" b="1" i="0" dirty="0"/>
                            <a:t>36 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i="0" dirty="0"/>
                            <a:t>15.0 km, 12.2 km,</a:t>
                          </a:r>
                        </a:p>
                        <a:p>
                          <a:r>
                            <a:rPr lang="en-US" sz="1050" i="0" dirty="0"/>
                            <a:t>43 sec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39888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EF3AE57-36CA-5AF2-24BE-B6BF9BA45C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7332197"/>
                  </p:ext>
                </p:extLst>
              </p:nvPr>
            </p:nvGraphicFramePr>
            <p:xfrm>
              <a:off x="551888" y="3502930"/>
              <a:ext cx="8210447" cy="12065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3917">
                      <a:extLst>
                        <a:ext uri="{9D8B030D-6E8A-4147-A177-3AD203B41FA5}">
                          <a16:colId xmlns:a16="http://schemas.microsoft.com/office/drawing/2014/main" val="2510799278"/>
                        </a:ext>
                      </a:extLst>
                    </a:gridCol>
                    <a:gridCol w="1447306">
                      <a:extLst>
                        <a:ext uri="{9D8B030D-6E8A-4147-A177-3AD203B41FA5}">
                          <a16:colId xmlns:a16="http://schemas.microsoft.com/office/drawing/2014/main" val="1113745882"/>
                        </a:ext>
                      </a:extLst>
                    </a:gridCol>
                    <a:gridCol w="1447306">
                      <a:extLst>
                        <a:ext uri="{9D8B030D-6E8A-4147-A177-3AD203B41FA5}">
                          <a16:colId xmlns:a16="http://schemas.microsoft.com/office/drawing/2014/main" val="2310306529"/>
                        </a:ext>
                      </a:extLst>
                    </a:gridCol>
                    <a:gridCol w="1447306">
                      <a:extLst>
                        <a:ext uri="{9D8B030D-6E8A-4147-A177-3AD203B41FA5}">
                          <a16:colId xmlns:a16="http://schemas.microsoft.com/office/drawing/2014/main" val="700055467"/>
                        </a:ext>
                      </a:extLst>
                    </a:gridCol>
                    <a:gridCol w="1447306">
                      <a:extLst>
                        <a:ext uri="{9D8B030D-6E8A-4147-A177-3AD203B41FA5}">
                          <a16:colId xmlns:a16="http://schemas.microsoft.com/office/drawing/2014/main" val="3909982446"/>
                        </a:ext>
                      </a:extLst>
                    </a:gridCol>
                    <a:gridCol w="1447306">
                      <a:extLst>
                        <a:ext uri="{9D8B030D-6E8A-4147-A177-3AD203B41FA5}">
                          <a16:colId xmlns:a16="http://schemas.microsoft.com/office/drawing/2014/main" val="2705391352"/>
                        </a:ext>
                      </a:extLst>
                    </a:gridCol>
                  </a:tblGrid>
                  <a:tr h="265036"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Ground Truth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BISL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A</a:t>
                          </a:r>
                          <a:r>
                            <a:rPr lang="en-US" sz="1050" baseline="-250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5 m/s uncertainty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10 m/s uncertainty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17786268"/>
                      </a:ext>
                    </a:extLst>
                  </a:tr>
                  <a:tr h="265036"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Location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i="0" baseline="0" dirty="0"/>
                            <a:t>41.131</a:t>
                          </a:r>
                          <a:r>
                            <a:rPr lang="en-US" sz="1050" b="0" i="0" u="none" strike="noStrike" cap="none" baseline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°</a:t>
                          </a:r>
                          <a:r>
                            <a:rPr lang="en-US" sz="1050" i="0" baseline="0" dirty="0"/>
                            <a:t>, -112.896</a:t>
                          </a:r>
                          <a:r>
                            <a:rPr lang="en-US" sz="1050" b="0" i="0" u="none" strike="noStrike" cap="none" baseline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°</a:t>
                          </a:r>
                          <a:endParaRPr lang="en-US" sz="1050" i="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i="0" baseline="0" dirty="0"/>
                            <a:t>41.351</a:t>
                          </a:r>
                          <a:r>
                            <a:rPr lang="en-US" sz="1050" b="0" i="0" u="none" strike="noStrike" cap="none" baseline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°, -111.98°</a:t>
                          </a:r>
                          <a:endParaRPr lang="en-US" sz="1050" i="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i="0" dirty="0"/>
                            <a:t>41.138</a:t>
                          </a:r>
                          <a:r>
                            <a:rPr lang="en-US" sz="1050" b="0" i="0" u="none" strike="noStrike" cap="none" baseline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°</a:t>
                          </a:r>
                          <a:r>
                            <a:rPr lang="en-US" sz="1050" i="0" dirty="0"/>
                            <a:t>, -112.847</a:t>
                          </a:r>
                          <a:r>
                            <a:rPr lang="en-US" sz="1050" b="0" i="0" u="none" strike="noStrike" cap="none" baseline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°</a:t>
                          </a:r>
                          <a:r>
                            <a:rPr lang="en-US" sz="1050" i="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i="0" dirty="0"/>
                            <a:t>41.190</a:t>
                          </a:r>
                          <a:r>
                            <a:rPr lang="en-US" sz="1050" b="0" i="0" u="none" strike="noStrike" cap="none" baseline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°, -112.827°</a:t>
                          </a:r>
                          <a:endParaRPr lang="en-US" sz="105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i="0" dirty="0"/>
                            <a:t>41.194</a:t>
                          </a:r>
                          <a:r>
                            <a:rPr lang="en-US" sz="1050" b="0" i="0" u="none" strike="noStrike" cap="none" baseline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°, -112.835°</a:t>
                          </a:r>
                          <a:endParaRPr lang="en-US" sz="105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7230366"/>
                      </a:ext>
                    </a:extLst>
                  </a:tr>
                  <a:tr h="265036"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Origin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i="0" dirty="0"/>
                            <a:t>12:06:00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i="0" dirty="0"/>
                            <a:t>12:08:02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050" i="0" dirty="0"/>
                            <a:t>12:06:14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050" i="0" dirty="0"/>
                            <a:t>12:06:24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050" i="0" dirty="0"/>
                            <a:t>12:06:23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1759061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99" t="-190909" r="-744156" b="-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i="0" dirty="0"/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i="0" dirty="0"/>
                            <a:t>20.6 km, 20.9 km,</a:t>
                          </a:r>
                        </a:p>
                        <a:p>
                          <a:r>
                            <a:rPr lang="en-US" sz="1050" i="0" dirty="0"/>
                            <a:t>83 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b="1" i="0" dirty="0"/>
                            <a:t>10.6 km, 11.2 km,</a:t>
                          </a:r>
                        </a:p>
                        <a:p>
                          <a:r>
                            <a:rPr lang="en-US" sz="1050" b="1" i="0" dirty="0"/>
                            <a:t>38 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b="1" i="0" dirty="0"/>
                            <a:t>11.2 km, 11.2 km,</a:t>
                          </a:r>
                        </a:p>
                        <a:p>
                          <a:r>
                            <a:rPr lang="en-US" sz="1050" b="1" i="0" dirty="0"/>
                            <a:t>36 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i="0" dirty="0"/>
                            <a:t>15.0 km, 12.2 km,</a:t>
                          </a:r>
                        </a:p>
                        <a:p>
                          <a:r>
                            <a:rPr lang="en-US" sz="1050" i="0" dirty="0"/>
                            <a:t>43 sec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398880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1" name="Picture 10" descr="A group of images of different colors&#10;&#10;Description automatically generated">
            <a:extLst>
              <a:ext uri="{FF2B5EF4-FFF2-40B4-BE49-F238E27FC236}">
                <a16:creationId xmlns:a16="http://schemas.microsoft.com/office/drawing/2014/main" id="{AD0E9F63-995A-0432-5520-2DB2FAE16D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931" y="680303"/>
            <a:ext cx="5353911" cy="26561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Left-Right Arrow 2">
            <a:extLst>
              <a:ext uri="{FF2B5EF4-FFF2-40B4-BE49-F238E27FC236}">
                <a16:creationId xmlns:a16="http://schemas.microsoft.com/office/drawing/2014/main" id="{84B0B84C-CD10-7B7D-7C51-41832220C08E}"/>
              </a:ext>
            </a:extLst>
          </p:cNvPr>
          <p:cNvSpPr/>
          <p:nvPr/>
        </p:nvSpPr>
        <p:spPr>
          <a:xfrm rot="19778157">
            <a:off x="4869841" y="1848088"/>
            <a:ext cx="2104011" cy="285072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965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>
          <a:extLst>
            <a:ext uri="{FF2B5EF4-FFF2-40B4-BE49-F238E27FC236}">
              <a16:creationId xmlns:a16="http://schemas.microsoft.com/office/drawing/2014/main" id="{E4E9548B-7419-8C75-8D9E-BDB3F8642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lines with different colors&#10;&#10;Description automatically generated">
            <a:extLst>
              <a:ext uri="{FF2B5EF4-FFF2-40B4-BE49-F238E27FC236}">
                <a16:creationId xmlns:a16="http://schemas.microsoft.com/office/drawing/2014/main" id="{0C764976-DB51-1B3E-3636-7766FED29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1530" y="2691768"/>
            <a:ext cx="2414016" cy="181051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Google Shape;229;p6">
            <a:extLst>
              <a:ext uri="{FF2B5EF4-FFF2-40B4-BE49-F238E27FC236}">
                <a16:creationId xmlns:a16="http://schemas.microsoft.com/office/drawing/2014/main" id="{E9640064-E829-0067-314A-2A54ECCF6A24}"/>
              </a:ext>
            </a:extLst>
          </p:cNvPr>
          <p:cNvSpPr txBox="1">
            <a:spLocks/>
          </p:cNvSpPr>
          <p:nvPr/>
        </p:nvSpPr>
        <p:spPr>
          <a:xfrm>
            <a:off x="457199" y="143075"/>
            <a:ext cx="8305137" cy="66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F7E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F7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/>
            <a:r>
              <a:rPr lang="en-US" sz="2800" dirty="0"/>
              <a:t>Localization Confidence Trends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230;p6">
                <a:extLst>
                  <a:ext uri="{FF2B5EF4-FFF2-40B4-BE49-F238E27FC236}">
                    <a16:creationId xmlns:a16="http://schemas.microsoft.com/office/drawing/2014/main" id="{7F5A47D7-7CC7-BA3D-48BB-D86EC4002DF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680304"/>
                <a:ext cx="5891120" cy="18914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302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/>
                  <a:buChar char="−"/>
                  <a:defRPr sz="1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175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Noto Sans Symbols"/>
                  <a:buChar char="▪"/>
                  <a:def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048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rial"/>
                  <a:buChar char="−"/>
                  <a:defRPr sz="1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35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35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35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35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>
                  <a:spcBef>
                    <a:spcPts val="0"/>
                  </a:spcBef>
                </a:pPr>
                <a:r>
                  <a:rPr lang="en-US" sz="1600" dirty="0"/>
                  <a:t>Modified detection sets and atmosphere ensembles have been constructed to investigate the impact of atmospheric uncertainty compared with detection quality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sz="1400" dirty="0"/>
                  <a:t>Detection sets with f-stat values ranging from 5 to 200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sz="1400" dirty="0"/>
                  <a:t>Atmosphere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1400" dirty="0"/>
                  <a:t> values between 4 m/s and 20 m/s</a:t>
                </a:r>
              </a:p>
              <a:p>
                <a:pPr>
                  <a:spcBef>
                    <a:spcPts val="0"/>
                  </a:spcBef>
                </a:pPr>
                <a:endParaRPr lang="en-US" sz="1600" dirty="0"/>
              </a:p>
              <a:p>
                <a:pPr>
                  <a:spcBef>
                    <a:spcPts val="0"/>
                  </a:spcBef>
                </a:pPr>
                <a:r>
                  <a:rPr lang="en-US" sz="1600" dirty="0"/>
                  <a:t>Recently introduced </a:t>
                </a:r>
                <a:r>
                  <a:rPr lang="en-US" sz="1600" i="1" dirty="0"/>
                  <a:t>stochprop</a:t>
                </a:r>
                <a:r>
                  <a:rPr lang="en-US" sz="1600" dirty="0"/>
                  <a:t> Python tools enable construction of such ensembles</a:t>
                </a:r>
              </a:p>
            </p:txBody>
          </p:sp>
        </mc:Choice>
        <mc:Fallback xmlns="">
          <p:sp>
            <p:nvSpPr>
              <p:cNvPr id="4" name="Google Shape;230;p6">
                <a:extLst>
                  <a:ext uri="{FF2B5EF4-FFF2-40B4-BE49-F238E27FC236}">
                    <a16:creationId xmlns:a16="http://schemas.microsoft.com/office/drawing/2014/main" id="{7F5A47D7-7CC7-BA3D-48BB-D86EC4002D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680304"/>
                <a:ext cx="5891120" cy="1891446"/>
              </a:xfrm>
              <a:prstGeom prst="rect">
                <a:avLst/>
              </a:prstGeom>
              <a:blipFill>
                <a:blip r:embed="rId4"/>
                <a:stretch>
                  <a:fillRect l="-431" t="-3333" b="-4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line graph of different colors&#10;&#10;Description automatically generated with medium confidence">
            <a:extLst>
              <a:ext uri="{FF2B5EF4-FFF2-40B4-BE49-F238E27FC236}">
                <a16:creationId xmlns:a16="http://schemas.microsoft.com/office/drawing/2014/main" id="{B00B240B-CA7C-5EE7-1940-A17ECEC043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8736" y="273689"/>
            <a:ext cx="2414016" cy="181051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 descr="A group of lines with different colors&#10;&#10;Description automatically generated">
            <a:extLst>
              <a:ext uri="{FF2B5EF4-FFF2-40B4-BE49-F238E27FC236}">
                <a16:creationId xmlns:a16="http://schemas.microsoft.com/office/drawing/2014/main" id="{7AF4D34D-993E-8500-1B59-B931A91444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8736" y="2154044"/>
            <a:ext cx="2414016" cy="181051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A483D8C-007D-1BE8-2365-A74603F590CC}"/>
                  </a:ext>
                </a:extLst>
              </p:cNvPr>
              <p:cNvSpPr txBox="1"/>
              <p:nvPr/>
            </p:nvSpPr>
            <p:spPr>
              <a:xfrm>
                <a:off x="6555546" y="3976432"/>
                <a:ext cx="220679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1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1000" dirty="0"/>
                  <a:t> = 4, 12, and 20 m/s ensembles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A483D8C-007D-1BE8-2365-A74603F59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546" y="3976432"/>
                <a:ext cx="2206790" cy="246221"/>
              </a:xfrm>
              <a:prstGeom prst="rect">
                <a:avLst/>
              </a:prstGeom>
              <a:blipFill>
                <a:blip r:embed="rId7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A map with red lines&#10;&#10;Description automatically generated">
            <a:extLst>
              <a:ext uri="{FF2B5EF4-FFF2-40B4-BE49-F238E27FC236}">
                <a16:creationId xmlns:a16="http://schemas.microsoft.com/office/drawing/2014/main" id="{638883E8-36EE-3B8F-B5D4-0176DEC79C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199" y="2621430"/>
            <a:ext cx="3542025" cy="219353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4205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>
          <a:extLst>
            <a:ext uri="{FF2B5EF4-FFF2-40B4-BE49-F238E27FC236}">
              <a16:creationId xmlns:a16="http://schemas.microsoft.com/office/drawing/2014/main" id="{E7377EA9-58CF-CEF4-2820-0C520430BD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29;p6">
            <a:extLst>
              <a:ext uri="{FF2B5EF4-FFF2-40B4-BE49-F238E27FC236}">
                <a16:creationId xmlns:a16="http://schemas.microsoft.com/office/drawing/2014/main" id="{430C6270-3406-615E-2022-DBFF07B2057A}"/>
              </a:ext>
            </a:extLst>
          </p:cNvPr>
          <p:cNvSpPr txBox="1">
            <a:spLocks/>
          </p:cNvSpPr>
          <p:nvPr/>
        </p:nvSpPr>
        <p:spPr>
          <a:xfrm>
            <a:off x="457199" y="143075"/>
            <a:ext cx="8305137" cy="66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F7E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F7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/>
            <a:r>
              <a:rPr lang="en-US" sz="2800" dirty="0"/>
              <a:t>Localization Confidence Trends</a:t>
            </a:r>
          </a:p>
        </p:txBody>
      </p:sp>
      <p:pic>
        <p:nvPicPr>
          <p:cNvPr id="3" name="Picture 2" descr="A graph of a number of colored squares&#10;&#10;Description automatically generated with medium confidence">
            <a:extLst>
              <a:ext uri="{FF2B5EF4-FFF2-40B4-BE49-F238E27FC236}">
                <a16:creationId xmlns:a16="http://schemas.microsoft.com/office/drawing/2014/main" id="{1B2EAA5B-98DC-4C4F-881B-64B8A65B78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379" b="5019"/>
          <a:stretch/>
        </p:blipFill>
        <p:spPr>
          <a:xfrm>
            <a:off x="249580" y="2532478"/>
            <a:ext cx="3734591" cy="2209155"/>
          </a:xfrm>
          <a:prstGeom prst="rect">
            <a:avLst/>
          </a:prstGeom>
        </p:spPr>
      </p:pic>
      <p:pic>
        <p:nvPicPr>
          <p:cNvPr id="6" name="Picture 5" descr="A line graph of different colors&#10;&#10;Description automatically generated with medium confidence">
            <a:extLst>
              <a:ext uri="{FF2B5EF4-FFF2-40B4-BE49-F238E27FC236}">
                <a16:creationId xmlns:a16="http://schemas.microsoft.com/office/drawing/2014/main" id="{94E8187C-AAB3-BB87-9AF2-B0A29A66C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8736" y="273689"/>
            <a:ext cx="2414016" cy="181051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 descr="A group of lines with different colors&#10;&#10;Description automatically generated">
            <a:extLst>
              <a:ext uri="{FF2B5EF4-FFF2-40B4-BE49-F238E27FC236}">
                <a16:creationId xmlns:a16="http://schemas.microsoft.com/office/drawing/2014/main" id="{145E0826-5310-F67B-A1A1-88230A0F5D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1530" y="2691768"/>
            <a:ext cx="2414016" cy="181051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Google Shape;230;p6">
                <a:extLst>
                  <a:ext uri="{FF2B5EF4-FFF2-40B4-BE49-F238E27FC236}">
                    <a16:creationId xmlns:a16="http://schemas.microsoft.com/office/drawing/2014/main" id="{7FEBEC24-0D42-FC35-5F07-A99F8F7522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680304"/>
                <a:ext cx="5521569" cy="18914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302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/>
                  <a:buChar char="−"/>
                  <a:defRPr sz="1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175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Noto Sans Symbols"/>
                  <a:buChar char="▪"/>
                  <a:def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048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rial"/>
                  <a:buChar char="−"/>
                  <a:defRPr sz="1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35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35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35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35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>
                  <a:spcBef>
                    <a:spcPts val="0"/>
                  </a:spcBef>
                </a:pPr>
                <a:r>
                  <a:rPr lang="en-US" sz="1600" dirty="0"/>
                  <a:t>General trends are as expected: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sz="1400" dirty="0"/>
                  <a:t>Larger f-stat values decrease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sub>
                    </m:sSub>
                  </m:oMath>
                </a14:m>
                <a:r>
                  <a:rPr lang="en-US" sz="1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en-US" sz="1400" dirty="0"/>
                  <a:t> resulting in smaller confidence ellipse area and increased precision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sz="1400" dirty="0"/>
                  <a:t>Larger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1400" dirty="0"/>
                  <a:t> in the atmosphere ensemble increases the uncertainty ellipse area and decreases precision</a:t>
                </a:r>
              </a:p>
              <a:p>
                <a:pPr>
                  <a:spcBef>
                    <a:spcPts val="0"/>
                  </a:spcBef>
                </a:pPr>
                <a:endParaRPr lang="en-US" sz="1600" dirty="0"/>
              </a:p>
              <a:p>
                <a:pPr>
                  <a:spcBef>
                    <a:spcPts val="0"/>
                  </a:spcBef>
                </a:pPr>
                <a:r>
                  <a:rPr lang="en-US" sz="1600" dirty="0"/>
                  <a:t>Limited variations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1600" dirty="0"/>
                  <a:t> is small and f-stat values are large, 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1600" dirty="0"/>
                  <a:t> dominates for larger values</a:t>
                </a:r>
              </a:p>
            </p:txBody>
          </p:sp>
        </mc:Choice>
        <mc:Fallback xmlns="">
          <p:sp>
            <p:nvSpPr>
              <p:cNvPr id="9" name="Google Shape;230;p6">
                <a:extLst>
                  <a:ext uri="{FF2B5EF4-FFF2-40B4-BE49-F238E27FC236}">
                    <a16:creationId xmlns:a16="http://schemas.microsoft.com/office/drawing/2014/main" id="{7FEBEC24-0D42-FC35-5F07-A99F8F752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680304"/>
                <a:ext cx="5521569" cy="1891446"/>
              </a:xfrm>
              <a:prstGeom prst="rect">
                <a:avLst/>
              </a:prstGeom>
              <a:blipFill>
                <a:blip r:embed="rId6"/>
                <a:stretch>
                  <a:fillRect l="-460" t="-3333" r="-25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group of lines with different colors&#10;&#10;Description automatically generated">
            <a:extLst>
              <a:ext uri="{FF2B5EF4-FFF2-40B4-BE49-F238E27FC236}">
                <a16:creationId xmlns:a16="http://schemas.microsoft.com/office/drawing/2014/main" id="{9D504397-9A69-1F83-FA3D-62F3D11C18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8736" y="2154044"/>
            <a:ext cx="2414016" cy="181051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7848D17-4C01-E568-8229-A0BB1B385402}"/>
                  </a:ext>
                </a:extLst>
              </p:cNvPr>
              <p:cNvSpPr txBox="1"/>
              <p:nvPr/>
            </p:nvSpPr>
            <p:spPr>
              <a:xfrm>
                <a:off x="6555546" y="3976432"/>
                <a:ext cx="220679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1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1000" dirty="0"/>
                  <a:t> = 4, 12, and 20 m/s ensembles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7848D17-4C01-E568-8229-A0BB1B385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546" y="3976432"/>
                <a:ext cx="2206790" cy="246221"/>
              </a:xfrm>
              <a:prstGeom prst="rect">
                <a:avLst/>
              </a:prstGeom>
              <a:blipFill>
                <a:blip r:embed="rId8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3108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>
          <a:extLst>
            <a:ext uri="{FF2B5EF4-FFF2-40B4-BE49-F238E27FC236}">
              <a16:creationId xmlns:a16="http://schemas.microsoft.com/office/drawing/2014/main" id="{53C19177-7FAB-AC43-0B8D-1A75FBD81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29;p6">
            <a:extLst>
              <a:ext uri="{FF2B5EF4-FFF2-40B4-BE49-F238E27FC236}">
                <a16:creationId xmlns:a16="http://schemas.microsoft.com/office/drawing/2014/main" id="{E3840D89-63B3-A06B-4A42-0C165FE8AA8B}"/>
              </a:ext>
            </a:extLst>
          </p:cNvPr>
          <p:cNvSpPr txBox="1">
            <a:spLocks/>
          </p:cNvSpPr>
          <p:nvPr/>
        </p:nvSpPr>
        <p:spPr>
          <a:xfrm>
            <a:off x="457199" y="143075"/>
            <a:ext cx="8305137" cy="66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F7E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F7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/>
            <a:r>
              <a:rPr lang="en-US" sz="2800" dirty="0"/>
              <a:t>Localization Confidence Trends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230;p6">
                <a:extLst>
                  <a:ext uri="{FF2B5EF4-FFF2-40B4-BE49-F238E27FC236}">
                    <a16:creationId xmlns:a16="http://schemas.microsoft.com/office/drawing/2014/main" id="{59C20B09-F8F4-4521-EC58-7E26DD5D65F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680303"/>
                <a:ext cx="4596348" cy="18521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302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/>
                  <a:buChar char="−"/>
                  <a:defRPr sz="1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175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Noto Sans Symbols"/>
                  <a:buChar char="▪"/>
                  <a:def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048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rial"/>
                  <a:buChar char="−"/>
                  <a:defRPr sz="1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35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35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35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35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>
                  <a:spcBef>
                    <a:spcPts val="0"/>
                  </a:spcBef>
                </a:pPr>
                <a:r>
                  <a:rPr lang="en-US" sz="1600" dirty="0"/>
                  <a:t>Relative variations are small for small f-stat values, but increase and become more strongly dependent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1600" dirty="0"/>
                  <a:t> for f-stat &gt; 20</a:t>
                </a:r>
              </a:p>
              <a:p>
                <a:pPr>
                  <a:spcBef>
                    <a:spcPts val="0"/>
                  </a:spcBef>
                </a:pPr>
                <a:endParaRPr lang="en-US" sz="1600" dirty="0"/>
              </a:p>
              <a:p>
                <a:pPr>
                  <a:spcBef>
                    <a:spcPts val="0"/>
                  </a:spcBef>
                </a:pPr>
                <a:r>
                  <a:rPr lang="en-US" sz="1600" dirty="0"/>
                  <a:t>Confidence is nearly constant for small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1600" dirty="0"/>
                  <a:t> and increase starting at values around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 values of 8 – 12 m/s</a:t>
                </a:r>
              </a:p>
              <a:p>
                <a:pPr>
                  <a:spcBef>
                    <a:spcPts val="0"/>
                  </a:spcBef>
                </a:pPr>
                <a:endParaRPr lang="en-US" sz="1600" dirty="0"/>
              </a:p>
            </p:txBody>
          </p:sp>
        </mc:Choice>
        <mc:Fallback xmlns="">
          <p:sp>
            <p:nvSpPr>
              <p:cNvPr id="4" name="Google Shape;230;p6">
                <a:extLst>
                  <a:ext uri="{FF2B5EF4-FFF2-40B4-BE49-F238E27FC236}">
                    <a16:creationId xmlns:a16="http://schemas.microsoft.com/office/drawing/2014/main" id="{59C20B09-F8F4-4521-EC58-7E26DD5D65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680303"/>
                <a:ext cx="4596348" cy="1852175"/>
              </a:xfrm>
              <a:prstGeom prst="rect">
                <a:avLst/>
              </a:prstGeom>
              <a:blipFill>
                <a:blip r:embed="rId3"/>
                <a:stretch>
                  <a:fillRect l="-552" t="-340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A graph of a number of colored squares&#10;&#10;Description automatically generated with medium confidence">
            <a:extLst>
              <a:ext uri="{FF2B5EF4-FFF2-40B4-BE49-F238E27FC236}">
                <a16:creationId xmlns:a16="http://schemas.microsoft.com/office/drawing/2014/main" id="{0AC1D16D-C788-4E4C-7645-06E7295BBEC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0379" b="5019"/>
          <a:stretch/>
        </p:blipFill>
        <p:spPr>
          <a:xfrm>
            <a:off x="249580" y="2532478"/>
            <a:ext cx="3734591" cy="2209155"/>
          </a:xfrm>
          <a:prstGeom prst="rect">
            <a:avLst/>
          </a:prstGeom>
        </p:spPr>
      </p:pic>
      <p:pic>
        <p:nvPicPr>
          <p:cNvPr id="5" name="Picture 4" descr="A graph of red and blue dots&#10;&#10;Description automatically generated">
            <a:extLst>
              <a:ext uri="{FF2B5EF4-FFF2-40B4-BE49-F238E27FC236}">
                <a16:creationId xmlns:a16="http://schemas.microsoft.com/office/drawing/2014/main" id="{658CB9FA-A219-3B38-C3CD-38FA8ED997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211" r="2931" b="4352"/>
          <a:stretch/>
        </p:blipFill>
        <p:spPr>
          <a:xfrm>
            <a:off x="5212874" y="610327"/>
            <a:ext cx="3390135" cy="213517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 descr="A graph of different colored dots&#10;&#10;Description automatically generated">
            <a:extLst>
              <a:ext uri="{FF2B5EF4-FFF2-40B4-BE49-F238E27FC236}">
                <a16:creationId xmlns:a16="http://schemas.microsoft.com/office/drawing/2014/main" id="{E9FF154D-D214-F610-0CE0-EF7ACDB24D0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9418" b="2757"/>
          <a:stretch/>
        </p:blipFill>
        <p:spPr>
          <a:xfrm>
            <a:off x="4094576" y="2855777"/>
            <a:ext cx="3492500" cy="214464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157971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>
          <a:extLst>
            <a:ext uri="{FF2B5EF4-FFF2-40B4-BE49-F238E27FC236}">
              <a16:creationId xmlns:a16="http://schemas.microsoft.com/office/drawing/2014/main" id="{E58FEC48-35A6-2E8B-8BA7-218321749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29;p6">
            <a:extLst>
              <a:ext uri="{FF2B5EF4-FFF2-40B4-BE49-F238E27FC236}">
                <a16:creationId xmlns:a16="http://schemas.microsoft.com/office/drawing/2014/main" id="{C270925F-5647-83D5-B833-18A49D4A1910}"/>
              </a:ext>
            </a:extLst>
          </p:cNvPr>
          <p:cNvSpPr txBox="1">
            <a:spLocks/>
          </p:cNvSpPr>
          <p:nvPr/>
        </p:nvSpPr>
        <p:spPr>
          <a:xfrm>
            <a:off x="457199" y="143075"/>
            <a:ext cx="8305137" cy="66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F7E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F7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/>
            <a:r>
              <a:rPr lang="en-US" sz="2800" dirty="0"/>
              <a:t>Localization Confidence Trends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230;p6">
                <a:extLst>
                  <a:ext uri="{FF2B5EF4-FFF2-40B4-BE49-F238E27FC236}">
                    <a16:creationId xmlns:a16="http://schemas.microsoft.com/office/drawing/2014/main" id="{2A494671-7D27-E262-A486-781C9DB84E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680303"/>
                <a:ext cx="4596348" cy="18521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302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/>
                  <a:buChar char="−"/>
                  <a:defRPr sz="1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175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Noto Sans Symbols"/>
                  <a:buChar char="▪"/>
                  <a:def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048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rial"/>
                  <a:buChar char="−"/>
                  <a:defRPr sz="1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35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35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35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35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>
                  <a:spcBef>
                    <a:spcPts val="0"/>
                  </a:spcBef>
                </a:pPr>
                <a:r>
                  <a:rPr lang="en-US" sz="1600" dirty="0"/>
                  <a:t>Relative variations are small for small f-stat values, but increase and become more strongly dependent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1600" dirty="0"/>
                  <a:t> for f-stat &gt; 20</a:t>
                </a:r>
              </a:p>
              <a:p>
                <a:pPr>
                  <a:spcBef>
                    <a:spcPts val="0"/>
                  </a:spcBef>
                </a:pPr>
                <a:endParaRPr lang="en-US" sz="1600" dirty="0"/>
              </a:p>
              <a:p>
                <a:pPr>
                  <a:spcBef>
                    <a:spcPts val="0"/>
                  </a:spcBef>
                </a:pPr>
                <a:r>
                  <a:rPr lang="en-US" sz="1600" dirty="0"/>
                  <a:t>Confidence is nearly constant for small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1600" dirty="0"/>
                  <a:t> and increase starting at values around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 values of 8 – 12 m/s</a:t>
                </a:r>
              </a:p>
              <a:p>
                <a:pPr>
                  <a:spcBef>
                    <a:spcPts val="0"/>
                  </a:spcBef>
                </a:pPr>
                <a:endParaRPr lang="en-US" sz="1600" dirty="0"/>
              </a:p>
            </p:txBody>
          </p:sp>
        </mc:Choice>
        <mc:Fallback xmlns="">
          <p:sp>
            <p:nvSpPr>
              <p:cNvPr id="4" name="Google Shape;230;p6">
                <a:extLst>
                  <a:ext uri="{FF2B5EF4-FFF2-40B4-BE49-F238E27FC236}">
                    <a16:creationId xmlns:a16="http://schemas.microsoft.com/office/drawing/2014/main" id="{2A494671-7D27-E262-A486-781C9DB84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680303"/>
                <a:ext cx="4596348" cy="1852175"/>
              </a:xfrm>
              <a:prstGeom prst="rect">
                <a:avLst/>
              </a:prstGeom>
              <a:blipFill>
                <a:blip r:embed="rId3"/>
                <a:stretch>
                  <a:fillRect l="-552" t="-340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A graph of a number of colored squares&#10;&#10;Description automatically generated with medium confidence">
            <a:extLst>
              <a:ext uri="{FF2B5EF4-FFF2-40B4-BE49-F238E27FC236}">
                <a16:creationId xmlns:a16="http://schemas.microsoft.com/office/drawing/2014/main" id="{31339C3E-F0E4-EA7E-3CA5-DF3487193B9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0379" b="5019"/>
          <a:stretch/>
        </p:blipFill>
        <p:spPr>
          <a:xfrm>
            <a:off x="249580" y="2532478"/>
            <a:ext cx="3734591" cy="2209155"/>
          </a:xfrm>
          <a:prstGeom prst="rect">
            <a:avLst/>
          </a:prstGeom>
        </p:spPr>
      </p:pic>
      <p:pic>
        <p:nvPicPr>
          <p:cNvPr id="5" name="Picture 4" descr="A graph of red and blue dots&#10;&#10;Description automatically generated">
            <a:extLst>
              <a:ext uri="{FF2B5EF4-FFF2-40B4-BE49-F238E27FC236}">
                <a16:creationId xmlns:a16="http://schemas.microsoft.com/office/drawing/2014/main" id="{FDFD017A-D771-B2F7-82DD-77022D8F171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211" r="2931" b="4352"/>
          <a:stretch/>
        </p:blipFill>
        <p:spPr>
          <a:xfrm>
            <a:off x="5212874" y="610327"/>
            <a:ext cx="3390135" cy="213517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 descr="A graph of different colored dots&#10;&#10;Description automatically generated">
            <a:extLst>
              <a:ext uri="{FF2B5EF4-FFF2-40B4-BE49-F238E27FC236}">
                <a16:creationId xmlns:a16="http://schemas.microsoft.com/office/drawing/2014/main" id="{3CD71245-FE84-F108-240E-FC90DBAEEFF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9418" b="2757"/>
          <a:stretch/>
        </p:blipFill>
        <p:spPr>
          <a:xfrm>
            <a:off x="4094576" y="2855777"/>
            <a:ext cx="3492500" cy="214464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53882C-712E-6E61-3997-48C722F7F2FC}"/>
              </a:ext>
            </a:extLst>
          </p:cNvPr>
          <p:cNvSpPr txBox="1"/>
          <p:nvPr/>
        </p:nvSpPr>
        <p:spPr>
          <a:xfrm>
            <a:off x="5625430" y="1649338"/>
            <a:ext cx="1313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Poor detection quality dominates uncertainty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AC0A24-0250-DAF5-9FC7-FD7304935A2D}"/>
              </a:ext>
            </a:extLst>
          </p:cNvPr>
          <p:cNvSpPr txBox="1"/>
          <p:nvPr/>
        </p:nvSpPr>
        <p:spPr>
          <a:xfrm>
            <a:off x="6621367" y="746037"/>
            <a:ext cx="142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Atmospheric uncertainty dominates uncertainty</a:t>
            </a:r>
          </a:p>
        </p:txBody>
      </p:sp>
      <p:sp>
        <p:nvSpPr>
          <p:cNvPr id="8" name="Up Arrow 7">
            <a:extLst>
              <a:ext uri="{FF2B5EF4-FFF2-40B4-BE49-F238E27FC236}">
                <a16:creationId xmlns:a16="http://schemas.microsoft.com/office/drawing/2014/main" id="{B0EAD057-FE3E-5ED2-3BBB-A2B9AC9EF83A}"/>
              </a:ext>
            </a:extLst>
          </p:cNvPr>
          <p:cNvSpPr/>
          <p:nvPr/>
        </p:nvSpPr>
        <p:spPr>
          <a:xfrm>
            <a:off x="6103699" y="1315399"/>
            <a:ext cx="178551" cy="362514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>
            <a:extLst>
              <a:ext uri="{FF2B5EF4-FFF2-40B4-BE49-F238E27FC236}">
                <a16:creationId xmlns:a16="http://schemas.microsoft.com/office/drawing/2014/main" id="{74F6D6F8-31BC-D7FC-0B57-FF1425671BED}"/>
              </a:ext>
            </a:extLst>
          </p:cNvPr>
          <p:cNvSpPr/>
          <p:nvPr/>
        </p:nvSpPr>
        <p:spPr>
          <a:xfrm rot="9908710">
            <a:off x="7389183" y="1092504"/>
            <a:ext cx="178551" cy="445789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85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30;p6">
            <a:extLst>
              <a:ext uri="{FF2B5EF4-FFF2-40B4-BE49-F238E27FC236}">
                <a16:creationId xmlns:a16="http://schemas.microsoft.com/office/drawing/2014/main" id="{6F1151E4-DFF4-F544-BE69-65002B44455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57198" y="812231"/>
            <a:ext cx="8229603" cy="3926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b="1" dirty="0"/>
              <a:t>Auxiliary parameters </a:t>
            </a:r>
            <a:r>
              <a:rPr lang="en-US" dirty="0"/>
              <a:t>investigated for solving the Jacobian and computing geometric spreading can also be utilized in eigenray identification, weakly non-linear waveform evolution, and in localization likelihood construction.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The detection SNR can be used to quantify </a:t>
            </a:r>
            <a:r>
              <a:rPr lang="en-US" b="1" dirty="0"/>
              <a:t>uncertainty in back projection launch angles</a:t>
            </a:r>
          </a:p>
          <a:p>
            <a:pPr lvl="1">
              <a:spcBef>
                <a:spcPts val="0"/>
              </a:spcBef>
            </a:pPr>
            <a:endParaRPr lang="en-US" sz="1800" dirty="0"/>
          </a:p>
          <a:p>
            <a:pPr>
              <a:spcBef>
                <a:spcPts val="0"/>
              </a:spcBef>
            </a:pPr>
            <a:r>
              <a:rPr lang="en-US" dirty="0"/>
              <a:t>Application of the localization method to a synthetic </a:t>
            </a:r>
            <a:r>
              <a:rPr lang="en-US" b="1" dirty="0"/>
              <a:t>multi-station event</a:t>
            </a:r>
            <a:r>
              <a:rPr lang="en-US" dirty="0"/>
              <a:t> as well as an actual </a:t>
            </a:r>
            <a:r>
              <a:rPr lang="en-US" b="1" dirty="0"/>
              <a:t>single-station multi-phase </a:t>
            </a:r>
            <a:r>
              <a:rPr lang="en-US" dirty="0"/>
              <a:t>analysis show promising results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Sensitivity analysis related to the detection quality (f-stat) and atmospheric uncertainty (via ensemble analysis) shows complicated behavior in the </a:t>
            </a:r>
            <a:r>
              <a:rPr lang="en-US" b="1" dirty="0"/>
              <a:t>uncertainty budget </a:t>
            </a:r>
            <a:r>
              <a:rPr lang="en-US" b="1" dirty="0">
                <a:sym typeface="Wingdings" pitchFamily="2" charset="2"/>
              </a:rPr>
              <a:t></a:t>
            </a:r>
            <a:r>
              <a:rPr lang="en-US" dirty="0"/>
              <a:t> continued sensitivity analysis is needed</a:t>
            </a:r>
            <a:endParaRPr lang="en-US" b="1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15" name="Google Shape;229;p6">
            <a:extLst>
              <a:ext uri="{FF2B5EF4-FFF2-40B4-BE49-F238E27FC236}">
                <a16:creationId xmlns:a16="http://schemas.microsoft.com/office/drawing/2014/main" id="{E48A4AF9-EBA7-4744-B074-561AFFE16F3B}"/>
              </a:ext>
            </a:extLst>
          </p:cNvPr>
          <p:cNvSpPr txBox="1">
            <a:spLocks/>
          </p:cNvSpPr>
          <p:nvPr/>
        </p:nvSpPr>
        <p:spPr>
          <a:xfrm>
            <a:off x="457199" y="143075"/>
            <a:ext cx="8305137" cy="66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F7E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F7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800" dirty="0"/>
              <a:t>Summary and Ongoing R&amp;D</a:t>
            </a:r>
          </a:p>
        </p:txBody>
      </p:sp>
    </p:spTree>
    <p:extLst>
      <p:ext uri="{BB962C8B-B14F-4D97-AF65-F5344CB8AC3E}">
        <p14:creationId xmlns:p14="http://schemas.microsoft.com/office/powerpoint/2010/main" val="30068296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29;p6">
            <a:extLst>
              <a:ext uri="{FF2B5EF4-FFF2-40B4-BE49-F238E27FC236}">
                <a16:creationId xmlns:a16="http://schemas.microsoft.com/office/drawing/2014/main" id="{E48A4AF9-EBA7-4744-B074-561AFFE16F3B}"/>
              </a:ext>
            </a:extLst>
          </p:cNvPr>
          <p:cNvSpPr txBox="1">
            <a:spLocks/>
          </p:cNvSpPr>
          <p:nvPr/>
        </p:nvSpPr>
        <p:spPr>
          <a:xfrm>
            <a:off x="457200" y="143075"/>
            <a:ext cx="6257418" cy="66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F7E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F7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</a:pPr>
            <a:r>
              <a:rPr lang="en-US" sz="3600" dirty="0"/>
              <a:t>Shameless Promotion</a:t>
            </a:r>
          </a:p>
        </p:txBody>
      </p:sp>
      <p:pic>
        <p:nvPicPr>
          <p:cNvPr id="6" name="Picture 5" descr="A close-up of a newspaper&#10;&#10;Description automatically generated">
            <a:extLst>
              <a:ext uri="{FF2B5EF4-FFF2-40B4-BE49-F238E27FC236}">
                <a16:creationId xmlns:a16="http://schemas.microsoft.com/office/drawing/2014/main" id="{5B13620B-264C-162A-CED2-C8BAA37227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0993"/>
          <a:stretch/>
        </p:blipFill>
        <p:spPr>
          <a:xfrm>
            <a:off x="4119593" y="680302"/>
            <a:ext cx="4567207" cy="40805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Google Shape;230;p6">
            <a:extLst>
              <a:ext uri="{FF2B5EF4-FFF2-40B4-BE49-F238E27FC236}">
                <a16:creationId xmlns:a16="http://schemas.microsoft.com/office/drawing/2014/main" id="{D805BBF9-F813-9EF2-61B4-683BC076FDD6}"/>
              </a:ext>
            </a:extLst>
          </p:cNvPr>
          <p:cNvSpPr txBox="1">
            <a:spLocks/>
          </p:cNvSpPr>
          <p:nvPr/>
        </p:nvSpPr>
        <p:spPr>
          <a:xfrm>
            <a:off x="457200" y="706399"/>
            <a:ext cx="3541271" cy="201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−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spcBef>
                <a:spcPts val="0"/>
              </a:spcBef>
              <a:buNone/>
            </a:pPr>
            <a:r>
              <a:rPr lang="en-US" sz="1600" dirty="0"/>
              <a:t>LANL SMEs authored an article in a recent issue of Acoustics Today detailing the history and current landscape of infrasound R&amp;D for Nuclear Non-Proliferation.</a:t>
            </a:r>
          </a:p>
          <a:p>
            <a:pPr marL="114300" indent="0">
              <a:spcBef>
                <a:spcPts val="0"/>
              </a:spcBef>
              <a:buNone/>
            </a:pPr>
            <a:endParaRPr lang="en-US" sz="1600" dirty="0"/>
          </a:p>
          <a:p>
            <a:pPr marL="114300" indent="0">
              <a:spcBef>
                <a:spcPts val="0"/>
              </a:spcBef>
              <a:buNone/>
            </a:pPr>
            <a:r>
              <a:rPr lang="en-US" sz="1600" dirty="0">
                <a:hlinkClick r:id="rId4"/>
              </a:rPr>
              <a:t>https://acousticstoday.org/listening-for-a-boom-you-cant-hear/</a:t>
            </a:r>
            <a:endParaRPr lang="en-US" sz="1600" dirty="0"/>
          </a:p>
          <a:p>
            <a:pPr marL="114300" indent="0">
              <a:spcBef>
                <a:spcPts val="0"/>
              </a:spcBef>
              <a:buNone/>
            </a:pPr>
            <a:endParaRPr lang="en-US" sz="1600" dirty="0"/>
          </a:p>
        </p:txBody>
      </p:sp>
      <p:pic>
        <p:nvPicPr>
          <p:cNvPr id="9" name="Picture 8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0762F8AD-EFBB-32C3-B00A-882D70E9F8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3290" y="2797306"/>
            <a:ext cx="1880878" cy="1880878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455674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>
          <a:extLst>
            <a:ext uri="{FF2B5EF4-FFF2-40B4-BE49-F238E27FC236}">
              <a16:creationId xmlns:a16="http://schemas.microsoft.com/office/drawing/2014/main" id="{ED0C1E45-9393-290E-249C-FE574461D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29;p6">
            <a:extLst>
              <a:ext uri="{FF2B5EF4-FFF2-40B4-BE49-F238E27FC236}">
                <a16:creationId xmlns:a16="http://schemas.microsoft.com/office/drawing/2014/main" id="{71A9BF78-8313-547A-F665-486519203621}"/>
              </a:ext>
            </a:extLst>
          </p:cNvPr>
          <p:cNvSpPr txBox="1">
            <a:spLocks/>
          </p:cNvSpPr>
          <p:nvPr/>
        </p:nvSpPr>
        <p:spPr>
          <a:xfrm>
            <a:off x="457200" y="143075"/>
            <a:ext cx="4317900" cy="66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F7E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F7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</a:pPr>
            <a:r>
              <a:rPr lang="en-US" sz="3600" dirty="0"/>
              <a:t>Questions?</a:t>
            </a:r>
          </a:p>
        </p:txBody>
      </p:sp>
      <p:pic>
        <p:nvPicPr>
          <p:cNvPr id="2" name="Picture 2" descr="Code Lifespan">
            <a:extLst>
              <a:ext uri="{FF2B5EF4-FFF2-40B4-BE49-F238E27FC236}">
                <a16:creationId xmlns:a16="http://schemas.microsoft.com/office/drawing/2014/main" id="{51C33A45-5C41-6A0A-2266-F2826F12A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48" y="1867443"/>
            <a:ext cx="3555073" cy="289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B1A2CE-92C7-5758-428F-F22162C775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0793"/>
          <a:stretch/>
        </p:blipFill>
        <p:spPr>
          <a:xfrm>
            <a:off x="4775099" y="387111"/>
            <a:ext cx="3963553" cy="2184639"/>
          </a:xfrm>
          <a:prstGeom prst="rect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CF62DD-F5A6-3191-38E0-7B4F31065F79}"/>
              </a:ext>
            </a:extLst>
          </p:cNvPr>
          <p:cNvSpPr txBox="1"/>
          <p:nvPr/>
        </p:nvSpPr>
        <p:spPr>
          <a:xfrm>
            <a:off x="4923237" y="2571750"/>
            <a:ext cx="3667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hlinkClick r:id="rId5"/>
              </a:rPr>
              <a:t>https://github.com/LANL-Seismoacoustics</a:t>
            </a:r>
            <a:endParaRPr lang="en-US" sz="1400" dirty="0"/>
          </a:p>
        </p:txBody>
      </p:sp>
      <p:pic>
        <p:nvPicPr>
          <p:cNvPr id="10" name="Picture 9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7530BBF5-7739-0FB2-8A17-458F8B405A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3220" y="2937227"/>
            <a:ext cx="1898495" cy="1898495"/>
          </a:xfrm>
          <a:prstGeom prst="rect">
            <a:avLst/>
          </a:prstGeom>
          <a:ln w="25400">
            <a:solidFill>
              <a:schemeClr val="accent1">
                <a:shade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11116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29;p6">
            <a:extLst>
              <a:ext uri="{FF2B5EF4-FFF2-40B4-BE49-F238E27FC236}">
                <a16:creationId xmlns:a16="http://schemas.microsoft.com/office/drawing/2014/main" id="{E48A4AF9-EBA7-4744-B074-561AFFE16F3B}"/>
              </a:ext>
            </a:extLst>
          </p:cNvPr>
          <p:cNvSpPr txBox="1">
            <a:spLocks/>
          </p:cNvSpPr>
          <p:nvPr/>
        </p:nvSpPr>
        <p:spPr>
          <a:xfrm>
            <a:off x="457199" y="143075"/>
            <a:ext cx="8305137" cy="66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F7E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F7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/>
            <a:r>
              <a:rPr lang="en-US" sz="2800" dirty="0"/>
              <a:t>Background – Auxiliary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230;p6">
                <a:extLst>
                  <a:ext uri="{FF2B5EF4-FFF2-40B4-BE49-F238E27FC236}">
                    <a16:creationId xmlns:a16="http://schemas.microsoft.com/office/drawing/2014/main" id="{0D9C8F64-A53E-EE3C-0A2F-D5DF392867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198" y="680303"/>
                <a:ext cx="8459921" cy="18914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302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/>
                  <a:buChar char="−"/>
                  <a:defRPr sz="1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175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Noto Sans Symbols"/>
                  <a:buChar char="▪"/>
                  <a:def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048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rial"/>
                  <a:buChar char="−"/>
                  <a:defRPr sz="1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35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35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35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35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>
                  <a:spcBef>
                    <a:spcPts val="0"/>
                  </a:spcBef>
                </a:pPr>
                <a:r>
                  <a:rPr lang="en-US" sz="1600" dirty="0"/>
                  <a:t>The equations defining rays in an inhomogeneous, moving atmosphere are:</a:t>
                </a:r>
              </a:p>
              <a:p>
                <a:pPr>
                  <a:spcBef>
                    <a:spcPts val="0"/>
                  </a:spcBef>
                </a:pPr>
                <a:endParaRPr lang="en-US" sz="1600" dirty="0"/>
              </a:p>
              <a:p>
                <a:pPr marL="584200" lvl="1" indent="0" algn="ctr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,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acc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dirty="0"/>
                  <a:t>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acc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endParaRPr lang="en-US" sz="1600" b="0" dirty="0"/>
              </a:p>
              <a:p>
                <a:pPr>
                  <a:spcBef>
                    <a:spcPts val="0"/>
                  </a:spcBef>
                </a:pPr>
                <a:r>
                  <a:rPr lang="en-US" sz="1600" b="0" dirty="0"/>
                  <a:t>Auxiliary parameters defining variations with respect to the initial inclination and azimuth angles can be introduced to solve the Transport equation,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⃗"/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𝜕𝜗</m:t>
                        </m:r>
                      </m:den>
                    </m:f>
                  </m:oMath>
                </a14:m>
                <a:r>
                  <a:rPr lang="en-US" sz="1600" dirty="0"/>
                  <a:t>,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Ψ</m:t>
                            </m:r>
                          </m:e>
                        </m:acc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⃗"/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acc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𝜕𝜗</m:t>
                        </m:r>
                      </m:den>
                    </m:f>
                  </m:oMath>
                </a14:m>
                <a:endParaRPr lang="en-US" sz="1600" dirty="0"/>
              </a:p>
              <a:p>
                <a:pPr>
                  <a:spcBef>
                    <a:spcPts val="0"/>
                  </a:spcBef>
                </a:pPr>
                <a:endParaRPr lang="en-US" sz="1600" dirty="0"/>
              </a:p>
            </p:txBody>
          </p:sp>
        </mc:Choice>
        <mc:Fallback xmlns="">
          <p:sp>
            <p:nvSpPr>
              <p:cNvPr id="4" name="Google Shape;230;p6">
                <a:extLst>
                  <a:ext uri="{FF2B5EF4-FFF2-40B4-BE49-F238E27FC236}">
                    <a16:creationId xmlns:a16="http://schemas.microsoft.com/office/drawing/2014/main" id="{0D9C8F64-A53E-EE3C-0A2F-D5DF39286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8" y="680303"/>
                <a:ext cx="8459921" cy="1891447"/>
              </a:xfrm>
              <a:prstGeom prst="rect">
                <a:avLst/>
              </a:prstGeom>
              <a:blipFill>
                <a:blip r:embed="rId3"/>
                <a:stretch>
                  <a:fillRect l="-300" t="-3333" r="-7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067D2A98-70B8-72CD-EDA5-9818E5E84C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56" t="14452" b="6556"/>
          <a:stretch/>
        </p:blipFill>
        <p:spPr>
          <a:xfrm>
            <a:off x="437839" y="2749905"/>
            <a:ext cx="4101502" cy="17838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230;p6">
                <a:extLst>
                  <a:ext uri="{FF2B5EF4-FFF2-40B4-BE49-F238E27FC236}">
                    <a16:creationId xmlns:a16="http://schemas.microsoft.com/office/drawing/2014/main" id="{2E17DBAF-733C-9061-1274-019007229C9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39341" y="2571750"/>
                <a:ext cx="4322776" cy="21033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302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/>
                  <a:buChar char="−"/>
                  <a:defRPr sz="1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175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Noto Sans Symbols"/>
                  <a:buChar char="▪"/>
                  <a:def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048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rial"/>
                  <a:buChar char="−"/>
                  <a:defRPr sz="1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35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35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35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35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>
                  <a:spcBef>
                    <a:spcPts val="0"/>
                  </a:spcBef>
                </a:pPr>
                <a:r>
                  <a:rPr lang="en-US" sz="1600" dirty="0"/>
                  <a:t>Additional differential equations are defined by taking derivatives of the above,</a:t>
                </a:r>
              </a:p>
              <a:p>
                <a:pPr marL="114300" indent="0" algn="ctr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𝜗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𝜕𝜗</m:t>
                        </m:r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den>
                    </m:f>
                  </m:oMath>
                </a14:m>
                <a:endParaRPr lang="en-US" sz="1600" dirty="0"/>
              </a:p>
              <a:p>
                <a:pPr>
                  <a:spcBef>
                    <a:spcPts val="0"/>
                  </a:spcBef>
                </a:pPr>
                <a:r>
                  <a:rPr lang="en-US" sz="1600" dirty="0"/>
                  <a:t>Auxiliary parameters were originally investigated to solve the transport equation, define geometric losses, and identify caustics (Blom &amp; </a:t>
                </a:r>
                <a:r>
                  <a:rPr lang="en-US" sz="1600" dirty="0" err="1"/>
                  <a:t>Waxler</a:t>
                </a:r>
                <a:r>
                  <a:rPr lang="en-US" sz="1600" dirty="0"/>
                  <a:t>, 2012)</a:t>
                </a:r>
              </a:p>
            </p:txBody>
          </p:sp>
        </mc:Choice>
        <mc:Fallback xmlns="">
          <p:sp>
            <p:nvSpPr>
              <p:cNvPr id="6" name="Google Shape;230;p6">
                <a:extLst>
                  <a:ext uri="{FF2B5EF4-FFF2-40B4-BE49-F238E27FC236}">
                    <a16:creationId xmlns:a16="http://schemas.microsoft.com/office/drawing/2014/main" id="{2E17DBAF-733C-9061-1274-019007229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341" y="2571750"/>
                <a:ext cx="4322776" cy="2103378"/>
              </a:xfrm>
              <a:prstGeom prst="rect">
                <a:avLst/>
              </a:prstGeom>
              <a:blipFill>
                <a:blip r:embed="rId5"/>
                <a:stretch>
                  <a:fillRect l="-293" t="-2994" r="-14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4944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aph of a graph showing a range of elevation&#10;&#10;Description automatically generated with medium confidence">
            <a:extLst>
              <a:ext uri="{FF2B5EF4-FFF2-40B4-BE49-F238E27FC236}">
                <a16:creationId xmlns:a16="http://schemas.microsoft.com/office/drawing/2014/main" id="{DB8E7225-F366-8FE8-E510-46D11F4D07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83" t="3419" r="5847"/>
          <a:stretch/>
        </p:blipFill>
        <p:spPr>
          <a:xfrm>
            <a:off x="513588" y="2571750"/>
            <a:ext cx="4058412" cy="2275143"/>
          </a:xfrm>
          <a:prstGeom prst="rect">
            <a:avLst/>
          </a:prstGeom>
        </p:spPr>
      </p:pic>
      <p:sp>
        <p:nvSpPr>
          <p:cNvPr id="15" name="Google Shape;229;p6">
            <a:extLst>
              <a:ext uri="{FF2B5EF4-FFF2-40B4-BE49-F238E27FC236}">
                <a16:creationId xmlns:a16="http://schemas.microsoft.com/office/drawing/2014/main" id="{E48A4AF9-EBA7-4744-B074-561AFFE16F3B}"/>
              </a:ext>
            </a:extLst>
          </p:cNvPr>
          <p:cNvSpPr txBox="1">
            <a:spLocks/>
          </p:cNvSpPr>
          <p:nvPr/>
        </p:nvSpPr>
        <p:spPr>
          <a:xfrm>
            <a:off x="457199" y="143075"/>
            <a:ext cx="8305137" cy="66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F7E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F7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/>
            <a:r>
              <a:rPr lang="en-US" sz="2800" dirty="0"/>
              <a:t>Background – Auxiliary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230;p6">
                <a:extLst>
                  <a:ext uri="{FF2B5EF4-FFF2-40B4-BE49-F238E27FC236}">
                    <a16:creationId xmlns:a16="http://schemas.microsoft.com/office/drawing/2014/main" id="{0D9C8F64-A53E-EE3C-0A2F-D5DF392867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198" y="680303"/>
                <a:ext cx="8459921" cy="18914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302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/>
                  <a:buChar char="−"/>
                  <a:defRPr sz="1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175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Noto Sans Symbols"/>
                  <a:buChar char="▪"/>
                  <a:def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048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rial"/>
                  <a:buChar char="−"/>
                  <a:defRPr sz="1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35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35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35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35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>
                  <a:spcBef>
                    <a:spcPts val="0"/>
                  </a:spcBef>
                </a:pPr>
                <a:r>
                  <a:rPr lang="en-US" sz="1600" dirty="0"/>
                  <a:t>The equations defining rays in an inhomogeneous, moving atmosphere are:</a:t>
                </a:r>
              </a:p>
              <a:p>
                <a:pPr>
                  <a:spcBef>
                    <a:spcPts val="0"/>
                  </a:spcBef>
                </a:pPr>
                <a:endParaRPr lang="en-US" sz="1600" dirty="0"/>
              </a:p>
              <a:p>
                <a:pPr marL="584200" lvl="1" indent="0" algn="ctr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,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acc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dirty="0"/>
                  <a:t>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acc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endParaRPr lang="en-US" sz="1600" b="0" dirty="0"/>
              </a:p>
              <a:p>
                <a:pPr>
                  <a:spcBef>
                    <a:spcPts val="0"/>
                  </a:spcBef>
                </a:pPr>
                <a:r>
                  <a:rPr lang="en-US" sz="1600" b="0" dirty="0"/>
                  <a:t>Auxiliary parameters defining variations with respect to the initial inclination and azimuth angles can be introduced to solve the Transport equation,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⃗"/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𝜕𝜗</m:t>
                        </m:r>
                      </m:den>
                    </m:f>
                  </m:oMath>
                </a14:m>
                <a:r>
                  <a:rPr lang="en-US" sz="1600" dirty="0"/>
                  <a:t>,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Ψ</m:t>
                            </m:r>
                          </m:e>
                        </m:acc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⃗"/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acc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𝜕𝜗</m:t>
                        </m:r>
                      </m:den>
                    </m:f>
                  </m:oMath>
                </a14:m>
                <a:endParaRPr lang="en-US" sz="1600" dirty="0"/>
              </a:p>
              <a:p>
                <a:pPr>
                  <a:spcBef>
                    <a:spcPts val="0"/>
                  </a:spcBef>
                </a:pPr>
                <a:endParaRPr lang="en-US" sz="1600" dirty="0"/>
              </a:p>
            </p:txBody>
          </p:sp>
        </mc:Choice>
        <mc:Fallback xmlns="">
          <p:sp>
            <p:nvSpPr>
              <p:cNvPr id="4" name="Google Shape;230;p6">
                <a:extLst>
                  <a:ext uri="{FF2B5EF4-FFF2-40B4-BE49-F238E27FC236}">
                    <a16:creationId xmlns:a16="http://schemas.microsoft.com/office/drawing/2014/main" id="{0D9C8F64-A53E-EE3C-0A2F-D5DF39286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8" y="680303"/>
                <a:ext cx="8459921" cy="1891447"/>
              </a:xfrm>
              <a:prstGeom prst="rect">
                <a:avLst/>
              </a:prstGeom>
              <a:blipFill>
                <a:blip r:embed="rId4"/>
                <a:stretch>
                  <a:fillRect l="-300" t="-3333" r="-7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230;p6">
                <a:extLst>
                  <a:ext uri="{FF2B5EF4-FFF2-40B4-BE49-F238E27FC236}">
                    <a16:creationId xmlns:a16="http://schemas.microsoft.com/office/drawing/2014/main" id="{EA7DF68F-27F2-F5F0-2ED6-96501466ED4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39341" y="2571750"/>
                <a:ext cx="4322776" cy="21033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302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/>
                  <a:buChar char="−"/>
                  <a:defRPr sz="1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175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Noto Sans Symbols"/>
                  <a:buChar char="▪"/>
                  <a:def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048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rial"/>
                  <a:buChar char="−"/>
                  <a:defRPr sz="1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35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35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35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35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>
                  <a:spcBef>
                    <a:spcPts val="0"/>
                  </a:spcBef>
                </a:pPr>
                <a:r>
                  <a:rPr lang="en-US" sz="1600" dirty="0"/>
                  <a:t>Additional differential equations are defined by taking derivatives of the above,</a:t>
                </a:r>
              </a:p>
              <a:p>
                <a:pPr marL="114300" indent="0" algn="ctr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𝜗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𝜕𝜗</m:t>
                        </m:r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den>
                    </m:f>
                  </m:oMath>
                </a14:m>
                <a:endParaRPr lang="en-US" sz="1600" dirty="0"/>
              </a:p>
              <a:p>
                <a:pPr>
                  <a:spcBef>
                    <a:spcPts val="0"/>
                  </a:spcBef>
                </a:pPr>
                <a:r>
                  <a:rPr lang="en-US" sz="1600" dirty="0"/>
                  <a:t>Auxiliary parameters were originally investigated to solve the transport equation, define geometric losses, and identify caustics (Blom &amp; </a:t>
                </a:r>
                <a:r>
                  <a:rPr lang="en-US" sz="1600" dirty="0" err="1"/>
                  <a:t>Waxler</a:t>
                </a:r>
                <a:r>
                  <a:rPr lang="en-US" sz="1600" dirty="0"/>
                  <a:t>, 2012)</a:t>
                </a:r>
              </a:p>
            </p:txBody>
          </p:sp>
        </mc:Choice>
        <mc:Fallback xmlns="">
          <p:sp>
            <p:nvSpPr>
              <p:cNvPr id="5" name="Google Shape;230;p6">
                <a:extLst>
                  <a:ext uri="{FF2B5EF4-FFF2-40B4-BE49-F238E27FC236}">
                    <a16:creationId xmlns:a16="http://schemas.microsoft.com/office/drawing/2014/main" id="{EA7DF68F-27F2-F5F0-2ED6-96501466ED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341" y="2571750"/>
                <a:ext cx="4322776" cy="2103378"/>
              </a:xfrm>
              <a:prstGeom prst="rect">
                <a:avLst/>
              </a:prstGeom>
              <a:blipFill>
                <a:blip r:embed="rId5"/>
                <a:stretch>
                  <a:fillRect l="-293" t="-2994" r="-14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1105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29;p6">
            <a:extLst>
              <a:ext uri="{FF2B5EF4-FFF2-40B4-BE49-F238E27FC236}">
                <a16:creationId xmlns:a16="http://schemas.microsoft.com/office/drawing/2014/main" id="{E48A4AF9-EBA7-4744-B074-561AFFE16F3B}"/>
              </a:ext>
            </a:extLst>
          </p:cNvPr>
          <p:cNvSpPr txBox="1">
            <a:spLocks/>
          </p:cNvSpPr>
          <p:nvPr/>
        </p:nvSpPr>
        <p:spPr>
          <a:xfrm>
            <a:off x="457199" y="143075"/>
            <a:ext cx="8305137" cy="66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F7E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F7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/>
            <a:r>
              <a:rPr lang="en-US" sz="2800" dirty="0"/>
              <a:t>Background – Auxiliary Parameters</a:t>
            </a:r>
          </a:p>
        </p:txBody>
      </p:sp>
      <p:sp>
        <p:nvSpPr>
          <p:cNvPr id="4" name="Google Shape;230;p6">
            <a:extLst>
              <a:ext uri="{FF2B5EF4-FFF2-40B4-BE49-F238E27FC236}">
                <a16:creationId xmlns:a16="http://schemas.microsoft.com/office/drawing/2014/main" id="{0D9C8F64-A53E-EE3C-0A2F-D5DF39286791}"/>
              </a:ext>
            </a:extLst>
          </p:cNvPr>
          <p:cNvSpPr txBox="1">
            <a:spLocks/>
          </p:cNvSpPr>
          <p:nvPr/>
        </p:nvSpPr>
        <p:spPr>
          <a:xfrm>
            <a:off x="457198" y="680303"/>
            <a:ext cx="8437912" cy="880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−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dirty="0"/>
              <a:t>Auxiliary parameters were subsequently leveraged as part of a Levenberg-Marquardt eigenray algorithm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The Jacobian determinant is used in weakly non-linear waveform evolution computations</a:t>
            </a:r>
            <a:endParaRPr lang="en-US" dirty="0">
              <a:ea typeface="Cambria Math" panose="02040503050406030204" pitchFamily="18" charset="0"/>
            </a:endParaRPr>
          </a:p>
          <a:p>
            <a:pPr>
              <a:spcBef>
                <a:spcPts val="0"/>
              </a:spcBef>
            </a:pPr>
            <a:endParaRPr lang="en-US" sz="1600" dirty="0"/>
          </a:p>
        </p:txBody>
      </p:sp>
      <p:pic>
        <p:nvPicPr>
          <p:cNvPr id="6" name="Picture 5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354B8150-7C4F-EA12-B854-A73BDC89F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71" y="2278236"/>
            <a:ext cx="2798201" cy="2221827"/>
          </a:xfrm>
          <a:prstGeom prst="rect">
            <a:avLst/>
          </a:prstGeom>
        </p:spPr>
      </p:pic>
      <p:pic>
        <p:nvPicPr>
          <p:cNvPr id="8" name="Picture 7" descr="A graph of different types of graph&#10;&#10;Description automatically generated with medium confidence">
            <a:extLst>
              <a:ext uri="{FF2B5EF4-FFF2-40B4-BE49-F238E27FC236}">
                <a16:creationId xmlns:a16="http://schemas.microsoft.com/office/drawing/2014/main" id="{2BC8B3B6-8520-1517-C91D-0CD8AE88C6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0336" y="2865042"/>
            <a:ext cx="4572000" cy="1905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92AFE7-7F54-B466-85AF-B37D01E87F92}"/>
                  </a:ext>
                </a:extLst>
              </p:cNvPr>
              <p:cNvSpPr txBox="1"/>
              <p:nvPr/>
            </p:nvSpPr>
            <p:spPr>
              <a:xfrm>
                <a:off x="939015" y="1900962"/>
                <a:ext cx="3031984" cy="16818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acc>
                        <m:accPr>
                          <m:chr m:val="⃗"/>
                          <m:ctrlPr>
                            <a:rPr lang="el-G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</m:acc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diag</m:t>
                              </m:r>
                              <m: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l-G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1600" dirty="0"/>
              </a:p>
              <a:p>
                <a:endParaRPr lang="en-US" sz="1600" dirty="0"/>
              </a:p>
              <a:p>
                <a:r>
                  <a:rPr lang="en-US" sz="1600" dirty="0"/>
                  <a:t>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𝜗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𝜕𝜗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sz="1600" dirty="0"/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92AFE7-7F54-B466-85AF-B37D01E87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015" y="1900962"/>
                <a:ext cx="3031984" cy="1681871"/>
              </a:xfrm>
              <a:prstGeom prst="rect">
                <a:avLst/>
              </a:prstGeom>
              <a:blipFill>
                <a:blip r:embed="rId5"/>
                <a:stretch>
                  <a:fillRect t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A4F34B7-9930-AD95-2170-59B40B581884}"/>
                  </a:ext>
                </a:extLst>
              </p:cNvPr>
              <p:cNvSpPr txBox="1"/>
              <p:nvPr/>
            </p:nvSpPr>
            <p:spPr>
              <a:xfrm>
                <a:off x="4453522" y="1995646"/>
                <a:ext cx="4167963" cy="819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sz="160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𝜕𝜏</m:t>
                        </m:r>
                      </m:den>
                    </m:f>
                  </m:oMath>
                </a14:m>
                <a:r>
                  <a:rPr lang="en-US" sz="16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acc>
                      <m:accPr>
                        <m:chr m:val="̃"/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US" sz="16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ref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,0</m:t>
                            </m:r>
                          </m:sub>
                        </m:sSub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src</m:t>
                            </m:r>
                          </m:sub>
                        </m:sSub>
                      </m:den>
                    </m:f>
                    <m:rad>
                      <m:radPr>
                        <m:degHide m:val="on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Sup>
                                  <m:sSubSup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  <m:sSubSup>
                              <m:sSub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 3</m:t>
                                </m:r>
                              </m:sup>
                            </m:sSub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den>
                        </m:f>
                        <m:f>
                          <m:f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 3</m:t>
                                </m:r>
                              </m:sup>
                            </m:sSubSup>
                          </m:den>
                        </m:f>
                      </m:e>
                    </m:rad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A4F34B7-9930-AD95-2170-59B40B581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522" y="1995646"/>
                <a:ext cx="4167963" cy="8198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2453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29;p6">
            <a:extLst>
              <a:ext uri="{FF2B5EF4-FFF2-40B4-BE49-F238E27FC236}">
                <a16:creationId xmlns:a16="http://schemas.microsoft.com/office/drawing/2014/main" id="{E48A4AF9-EBA7-4744-B074-561AFFE16F3B}"/>
              </a:ext>
            </a:extLst>
          </p:cNvPr>
          <p:cNvSpPr txBox="1">
            <a:spLocks/>
          </p:cNvSpPr>
          <p:nvPr/>
        </p:nvSpPr>
        <p:spPr>
          <a:xfrm>
            <a:off x="457199" y="143075"/>
            <a:ext cx="8305137" cy="66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F7E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F7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800" dirty="0"/>
              <a:t>Back Projection Localization</a:t>
            </a:r>
          </a:p>
        </p:txBody>
      </p:sp>
      <p:pic>
        <p:nvPicPr>
          <p:cNvPr id="3" name="Picture 2" descr="A black and white math equation&#10;&#10;Description automatically generated">
            <a:extLst>
              <a:ext uri="{FF2B5EF4-FFF2-40B4-BE49-F238E27FC236}">
                <a16:creationId xmlns:a16="http://schemas.microsoft.com/office/drawing/2014/main" id="{28B64719-6C96-3C59-A418-1F230C242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96" y="2854684"/>
            <a:ext cx="3544160" cy="17071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230;p6">
                <a:extLst>
                  <a:ext uri="{FF2B5EF4-FFF2-40B4-BE49-F238E27FC236}">
                    <a16:creationId xmlns:a16="http://schemas.microsoft.com/office/drawing/2014/main" id="{0D9C8F64-A53E-EE3C-0A2F-D5DF392867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199" y="680304"/>
                <a:ext cx="8278782" cy="21743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302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/>
                  <a:buChar char="−"/>
                  <a:defRPr sz="1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175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Noto Sans Symbols"/>
                  <a:buChar char="▪"/>
                  <a:def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048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rial"/>
                  <a:buChar char="−"/>
                  <a:defRPr sz="1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35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35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35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35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>
                  <a:spcBef>
                    <a:spcPts val="0"/>
                  </a:spcBef>
                </a:pPr>
                <a:r>
                  <a:rPr lang="en-US" sz="1600" dirty="0"/>
                  <a:t>During discussions with Garth Frazier at Ole Miss NCPA, the idea came up to use the auxiliary parameters in a back projection localization algorithm</a:t>
                </a:r>
              </a:p>
              <a:p>
                <a:pPr>
                  <a:spcBef>
                    <a:spcPts val="0"/>
                  </a:spcBef>
                </a:pPr>
                <a:endParaRPr lang="en-US" sz="1600" dirty="0"/>
              </a:p>
              <a:p>
                <a:pPr>
                  <a:spcBef>
                    <a:spcPts val="0"/>
                  </a:spcBef>
                </a:pPr>
                <a:r>
                  <a:rPr lang="en-US" sz="1600" dirty="0"/>
                  <a:t>General idea: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sz="1400" dirty="0"/>
                  <a:t>Infrasound stations (arrays) detect an event providing coherence (SNR) and direction-of-arrival information (back azimuth and trace velocity)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sz="1400" dirty="0"/>
                  <a:t>Compute time-reversed ray path for each detected phase and use the auxiliary parameters to quantify the probability of a source at a hypothetical location and origin time,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and</m:t>
                    </m:r>
                    <m:r>
                      <a:rPr lang="en-US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1400" dirty="0"/>
                  <a:t>producing that detection when the spatial point doesn’t lie along the ray path.</a:t>
                </a:r>
                <a:endParaRPr lang="en-US" sz="1600" dirty="0"/>
              </a:p>
              <a:p>
                <a:pPr>
                  <a:spcBef>
                    <a:spcPts val="0"/>
                  </a:spcBef>
                </a:pPr>
                <a:endParaRPr lang="en-US" sz="1600" dirty="0"/>
              </a:p>
            </p:txBody>
          </p:sp>
        </mc:Choice>
        <mc:Fallback xmlns="">
          <p:sp>
            <p:nvSpPr>
              <p:cNvPr id="4" name="Google Shape;230;p6">
                <a:extLst>
                  <a:ext uri="{FF2B5EF4-FFF2-40B4-BE49-F238E27FC236}">
                    <a16:creationId xmlns:a16="http://schemas.microsoft.com/office/drawing/2014/main" id="{0D9C8F64-A53E-EE3C-0A2F-D5DF39286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680304"/>
                <a:ext cx="8278782" cy="2174380"/>
              </a:xfrm>
              <a:prstGeom prst="rect">
                <a:avLst/>
              </a:prstGeom>
              <a:blipFill>
                <a:blip r:embed="rId4"/>
                <a:stretch>
                  <a:fillRect l="-307" t="-2907" r="-12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2792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29;p6">
            <a:extLst>
              <a:ext uri="{FF2B5EF4-FFF2-40B4-BE49-F238E27FC236}">
                <a16:creationId xmlns:a16="http://schemas.microsoft.com/office/drawing/2014/main" id="{E48A4AF9-EBA7-4744-B074-561AFFE16F3B}"/>
              </a:ext>
            </a:extLst>
          </p:cNvPr>
          <p:cNvSpPr txBox="1">
            <a:spLocks/>
          </p:cNvSpPr>
          <p:nvPr/>
        </p:nvSpPr>
        <p:spPr>
          <a:xfrm>
            <a:off x="457199" y="143075"/>
            <a:ext cx="8305137" cy="66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F7E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F7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800" dirty="0"/>
              <a:t>Back Projection Localization</a:t>
            </a:r>
          </a:p>
        </p:txBody>
      </p:sp>
      <p:pic>
        <p:nvPicPr>
          <p:cNvPr id="3" name="Picture 2" descr="A black and white math equation&#10;&#10;Description automatically generated">
            <a:extLst>
              <a:ext uri="{FF2B5EF4-FFF2-40B4-BE49-F238E27FC236}">
                <a16:creationId xmlns:a16="http://schemas.microsoft.com/office/drawing/2014/main" id="{28B64719-6C96-3C59-A418-1F230C242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96" y="2854684"/>
            <a:ext cx="3544160" cy="1707135"/>
          </a:xfrm>
          <a:prstGeom prst="rect">
            <a:avLst/>
          </a:prstGeom>
        </p:spPr>
      </p:pic>
      <p:sp>
        <p:nvSpPr>
          <p:cNvPr id="5" name="Google Shape;230;p6">
            <a:extLst>
              <a:ext uri="{FF2B5EF4-FFF2-40B4-BE49-F238E27FC236}">
                <a16:creationId xmlns:a16="http://schemas.microsoft.com/office/drawing/2014/main" id="{6A035640-87E2-64EC-C6A2-0FA89EF624F6}"/>
              </a:ext>
            </a:extLst>
          </p:cNvPr>
          <p:cNvSpPr txBox="1">
            <a:spLocks/>
          </p:cNvSpPr>
          <p:nvPr/>
        </p:nvSpPr>
        <p:spPr>
          <a:xfrm>
            <a:off x="3855927" y="2799738"/>
            <a:ext cx="4940877" cy="1953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−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dirty="0"/>
              <a:t>Considerations: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Implemented auxiliary parameters are only spatial. Can we define variation of propagation time along the ray path?</a:t>
            </a:r>
            <a:r>
              <a:rPr lang="en-US" sz="1400" i="1" dirty="0"/>
              <a:t> (not included here, see manuscript)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How can we quantify uncertainty/confidence in detection direction-of-arrival estimates?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Localization should include uncertainty in the atmospheric state, but avoid introducing many parameters (</a:t>
            </a:r>
            <a:r>
              <a:rPr lang="en-US" sz="1400" dirty="0" err="1"/>
              <a:t>e,g</a:t>
            </a:r>
            <a:r>
              <a:rPr lang="en-US" sz="1400" dirty="0"/>
              <a:t>., EOF coefficients)?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Google Shape;230;p6">
                <a:extLst>
                  <a:ext uri="{FF2B5EF4-FFF2-40B4-BE49-F238E27FC236}">
                    <a16:creationId xmlns:a16="http://schemas.microsoft.com/office/drawing/2014/main" id="{3373F305-DF8F-FC37-4054-8F1807A9A5D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199" y="680304"/>
                <a:ext cx="8278782" cy="21743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302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/>
                  <a:buChar char="−"/>
                  <a:defRPr sz="1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175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Noto Sans Symbols"/>
                  <a:buChar char="▪"/>
                  <a:def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048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rial"/>
                  <a:buChar char="−"/>
                  <a:defRPr sz="1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35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35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35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35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>
                  <a:spcBef>
                    <a:spcPts val="0"/>
                  </a:spcBef>
                </a:pPr>
                <a:r>
                  <a:rPr lang="en-US" sz="1600" dirty="0"/>
                  <a:t>During discussions with Garth Frazier at Ole Miss NCPA, the idea came up to use the auxiliary parameters in a back projection localization algorithm</a:t>
                </a:r>
              </a:p>
              <a:p>
                <a:pPr>
                  <a:spcBef>
                    <a:spcPts val="0"/>
                  </a:spcBef>
                </a:pPr>
                <a:endParaRPr lang="en-US" sz="1600" dirty="0"/>
              </a:p>
              <a:p>
                <a:pPr>
                  <a:spcBef>
                    <a:spcPts val="0"/>
                  </a:spcBef>
                </a:pPr>
                <a:r>
                  <a:rPr lang="en-US" sz="1600" dirty="0"/>
                  <a:t>General idea: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sz="1400" dirty="0"/>
                  <a:t>Infrasound stations (arrays) detect an event providing coherence (SNR) and direction-of-arrival information (back azimuth and trace velocity)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sz="1400" dirty="0"/>
                  <a:t>Compute time-reversed ray path for each detected phase and use the auxiliary parameters to quantify the probability of a source at a hypothetical location and origin time,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and</m:t>
                    </m:r>
                    <m:r>
                      <a:rPr lang="en-US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1400" dirty="0"/>
                  <a:t>producing that detection when the spatial point doesn’t lie along the ray path.</a:t>
                </a:r>
                <a:endParaRPr lang="en-US" sz="1600" dirty="0"/>
              </a:p>
              <a:p>
                <a:pPr>
                  <a:spcBef>
                    <a:spcPts val="0"/>
                  </a:spcBef>
                </a:pPr>
                <a:endParaRPr lang="en-US" sz="1600" dirty="0"/>
              </a:p>
            </p:txBody>
          </p:sp>
        </mc:Choice>
        <mc:Fallback xmlns="">
          <p:sp>
            <p:nvSpPr>
              <p:cNvPr id="2" name="Google Shape;230;p6">
                <a:extLst>
                  <a:ext uri="{FF2B5EF4-FFF2-40B4-BE49-F238E27FC236}">
                    <a16:creationId xmlns:a16="http://schemas.microsoft.com/office/drawing/2014/main" id="{3373F305-DF8F-FC37-4054-8F1807A9A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680304"/>
                <a:ext cx="8278782" cy="2174380"/>
              </a:xfrm>
              <a:prstGeom prst="rect">
                <a:avLst/>
              </a:prstGeom>
              <a:blipFill>
                <a:blip r:embed="rId4"/>
                <a:stretch>
                  <a:fillRect l="-307" t="-2907" r="-12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1242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29;p6">
            <a:extLst>
              <a:ext uri="{FF2B5EF4-FFF2-40B4-BE49-F238E27FC236}">
                <a16:creationId xmlns:a16="http://schemas.microsoft.com/office/drawing/2014/main" id="{E48A4AF9-EBA7-4744-B074-561AFFE16F3B}"/>
              </a:ext>
            </a:extLst>
          </p:cNvPr>
          <p:cNvSpPr txBox="1">
            <a:spLocks/>
          </p:cNvSpPr>
          <p:nvPr/>
        </p:nvSpPr>
        <p:spPr>
          <a:xfrm>
            <a:off x="457199" y="143075"/>
            <a:ext cx="8305137" cy="66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F7E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F7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800" dirty="0"/>
              <a:t>Back Projection Localization – Ray Tracing</a:t>
            </a:r>
          </a:p>
        </p:txBody>
      </p:sp>
      <p:sp>
        <p:nvSpPr>
          <p:cNvPr id="4" name="Google Shape;230;p6">
            <a:extLst>
              <a:ext uri="{FF2B5EF4-FFF2-40B4-BE49-F238E27FC236}">
                <a16:creationId xmlns:a16="http://schemas.microsoft.com/office/drawing/2014/main" id="{0D9C8F64-A53E-EE3C-0A2F-D5DF39286791}"/>
              </a:ext>
            </a:extLst>
          </p:cNvPr>
          <p:cNvSpPr txBox="1">
            <a:spLocks/>
          </p:cNvSpPr>
          <p:nvPr/>
        </p:nvSpPr>
        <p:spPr>
          <a:xfrm>
            <a:off x="457199" y="680303"/>
            <a:ext cx="3833447" cy="1885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−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dirty="0"/>
              <a:t>Time-reversed ray tracing requires swapping the wind flow direction (east </a:t>
            </a:r>
            <a:r>
              <a:rPr lang="en-US" sz="1600" dirty="0">
                <a:sym typeface="Wingdings" pitchFamily="2" charset="2"/>
              </a:rPr>
              <a:t>⬌ west, north ⬌ south)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ym typeface="Wingdings" pitchFamily="2" charset="2"/>
              </a:rPr>
              <a:t>In spherical geometry, the inclination angles at launch and arrival are different, so reciprocity is a bit more complicated (but still valid)</a:t>
            </a:r>
            <a:endParaRPr lang="en-US" sz="1600" dirty="0"/>
          </a:p>
          <a:p>
            <a:pPr>
              <a:spcBef>
                <a:spcPts val="0"/>
              </a:spcBef>
            </a:pPr>
            <a:endParaRPr lang="en-US" sz="1600" dirty="0"/>
          </a:p>
        </p:txBody>
      </p:sp>
      <p:pic>
        <p:nvPicPr>
          <p:cNvPr id="3" name="Picture 2" descr="A graph of a function&#10;&#10;Description automatically generated">
            <a:extLst>
              <a:ext uri="{FF2B5EF4-FFF2-40B4-BE49-F238E27FC236}">
                <a16:creationId xmlns:a16="http://schemas.microsoft.com/office/drawing/2014/main" id="{7B98DE37-210F-F9B2-6F70-78B42173A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0999" y="680303"/>
            <a:ext cx="4411020" cy="154091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FD5EA8A-5353-60F3-25D3-314B2D9180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658340"/>
              </p:ext>
            </p:extLst>
          </p:nvPr>
        </p:nvGraphicFramePr>
        <p:xfrm>
          <a:off x="1859743" y="2566052"/>
          <a:ext cx="5523695" cy="2263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9523">
                  <a:extLst>
                    <a:ext uri="{9D8B030D-6E8A-4147-A177-3AD203B41FA5}">
                      <a16:colId xmlns:a16="http://schemas.microsoft.com/office/drawing/2014/main" val="2510799278"/>
                    </a:ext>
                  </a:extLst>
                </a:gridCol>
                <a:gridCol w="1351128">
                  <a:extLst>
                    <a:ext uri="{9D8B030D-6E8A-4147-A177-3AD203B41FA5}">
                      <a16:colId xmlns:a16="http://schemas.microsoft.com/office/drawing/2014/main" val="2310306529"/>
                    </a:ext>
                  </a:extLst>
                </a:gridCol>
                <a:gridCol w="2013044">
                  <a:extLst>
                    <a:ext uri="{9D8B030D-6E8A-4147-A177-3AD203B41FA5}">
                      <a16:colId xmlns:a16="http://schemas.microsoft.com/office/drawing/2014/main" val="700055467"/>
                    </a:ext>
                  </a:extLst>
                </a:gridCol>
              </a:tblGrid>
              <a:tr h="203790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Eigenray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Time-Reversed Projection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786268"/>
                  </a:ext>
                </a:extLst>
              </a:tr>
              <a:tr h="203790">
                <a:tc>
                  <a:txBody>
                    <a:bodyPr/>
                    <a:lstStyle/>
                    <a:p>
                      <a:r>
                        <a:rPr lang="en-US" sz="1050" dirty="0"/>
                        <a:t>Starting 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i="0" dirty="0"/>
                        <a:t>30</a:t>
                      </a:r>
                      <a:r>
                        <a:rPr lang="en-US" sz="105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°</a:t>
                      </a:r>
                      <a:r>
                        <a:rPr lang="en-US" sz="1050" i="0" baseline="0" dirty="0"/>
                        <a:t>, -110</a:t>
                      </a:r>
                      <a:r>
                        <a:rPr lang="en-US" sz="105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°</a:t>
                      </a:r>
                      <a:endParaRPr lang="en-US" sz="1050" i="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i="0" dirty="0"/>
                        <a:t>30</a:t>
                      </a:r>
                      <a:r>
                        <a:rPr lang="en-US" sz="105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°</a:t>
                      </a:r>
                      <a:r>
                        <a:rPr lang="en-US" sz="1050" i="0" baseline="0" dirty="0"/>
                        <a:t>, -105.5</a:t>
                      </a:r>
                      <a:r>
                        <a:rPr lang="en-US" sz="105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°</a:t>
                      </a:r>
                      <a:endParaRPr lang="en-US" sz="105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230366"/>
                  </a:ext>
                </a:extLst>
              </a:tr>
              <a:tr h="203790">
                <a:tc>
                  <a:txBody>
                    <a:bodyPr/>
                    <a:lstStyle/>
                    <a:p>
                      <a:r>
                        <a:rPr lang="en-US" sz="1050" dirty="0"/>
                        <a:t>Arrival 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i="0" dirty="0"/>
                        <a:t>30</a:t>
                      </a:r>
                      <a:r>
                        <a:rPr lang="en-US" sz="105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°</a:t>
                      </a:r>
                      <a:r>
                        <a:rPr lang="en-US" sz="1050" i="0" baseline="0" dirty="0"/>
                        <a:t>, -105.4998</a:t>
                      </a:r>
                      <a:r>
                        <a:rPr lang="en-US" sz="105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°</a:t>
                      </a:r>
                      <a:endParaRPr lang="en-US" sz="105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i="0" dirty="0"/>
                        <a:t>29.9999</a:t>
                      </a:r>
                      <a:r>
                        <a:rPr lang="en-US" sz="105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°</a:t>
                      </a:r>
                      <a:r>
                        <a:rPr lang="en-US" sz="1050" i="0" baseline="0" dirty="0"/>
                        <a:t>, -110.0002</a:t>
                      </a:r>
                      <a:r>
                        <a:rPr lang="en-US" sz="105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°</a:t>
                      </a:r>
                      <a:endParaRPr lang="en-US" sz="105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759061"/>
                  </a:ext>
                </a:extLst>
              </a:tr>
              <a:tr h="203790">
                <a:tc>
                  <a:txBody>
                    <a:bodyPr/>
                    <a:lstStyle/>
                    <a:p>
                      <a:r>
                        <a:rPr lang="en-US" sz="1050" dirty="0"/>
                        <a:t>Launch Inclination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9.32190589</a:t>
                      </a:r>
                      <a:r>
                        <a:rPr lang="en-US" sz="105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°</a:t>
                      </a:r>
                      <a:endParaRPr lang="en-US" sz="1050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i="0" dirty="0"/>
                        <a:t>9.3168453</a:t>
                      </a:r>
                      <a:r>
                        <a:rPr lang="en-US" sz="105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°</a:t>
                      </a:r>
                      <a:endParaRPr lang="en-US" sz="105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94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50" dirty="0"/>
                        <a:t>Arrival Inclination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i="0" dirty="0"/>
                        <a:t>9.3168453</a:t>
                      </a:r>
                      <a:r>
                        <a:rPr lang="en-US" sz="105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°</a:t>
                      </a:r>
                      <a:endParaRPr lang="en-US" sz="105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9.32190589</a:t>
                      </a:r>
                      <a:r>
                        <a:rPr lang="en-US" sz="105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°</a:t>
                      </a:r>
                      <a:endParaRPr lang="en-US" sz="105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1748799"/>
                  </a:ext>
                </a:extLst>
              </a:tr>
              <a:tr h="203790">
                <a:tc>
                  <a:txBody>
                    <a:bodyPr/>
                    <a:lstStyle/>
                    <a:p>
                      <a:r>
                        <a:rPr lang="en-US" sz="1050" dirty="0"/>
                        <a:t>Launch Azimuth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i="0" dirty="0"/>
                        <a:t>88.893277</a:t>
                      </a:r>
                      <a:r>
                        <a:rPr lang="en-US" sz="105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°</a:t>
                      </a:r>
                      <a:endParaRPr lang="en-US" sz="105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i="0" dirty="0"/>
                        <a:t>-88.85578</a:t>
                      </a:r>
                      <a:r>
                        <a:rPr lang="en-US" sz="105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°</a:t>
                      </a:r>
                      <a:endParaRPr lang="en-US" sz="105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988805"/>
                  </a:ext>
                </a:extLst>
              </a:tr>
              <a:tr h="203790">
                <a:tc>
                  <a:txBody>
                    <a:bodyPr/>
                    <a:lstStyle/>
                    <a:p>
                      <a:r>
                        <a:rPr lang="en-US" sz="1050" dirty="0"/>
                        <a:t>Arrival Back Azimuth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i="0" dirty="0"/>
                        <a:t>-88.85578</a:t>
                      </a:r>
                      <a:r>
                        <a:rPr lang="en-US" sz="105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°</a:t>
                      </a:r>
                      <a:endParaRPr lang="en-US" sz="105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i="0" dirty="0"/>
                        <a:t>88.893263</a:t>
                      </a:r>
                      <a:r>
                        <a:rPr lang="en-US" sz="105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°</a:t>
                      </a:r>
                      <a:endParaRPr lang="en-US" sz="105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847499"/>
                  </a:ext>
                </a:extLst>
              </a:tr>
              <a:tr h="203790">
                <a:tc>
                  <a:txBody>
                    <a:bodyPr/>
                    <a:lstStyle/>
                    <a:p>
                      <a:r>
                        <a:rPr lang="en-US" sz="1050" dirty="0"/>
                        <a:t>Propagation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i="0" dirty="0"/>
                        <a:t>1484.417 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i="0" dirty="0"/>
                        <a:t>1484.425 sec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394611"/>
                  </a:ext>
                </a:extLst>
              </a:tr>
              <a:tr h="203790">
                <a:tc>
                  <a:txBody>
                    <a:bodyPr/>
                    <a:lstStyle/>
                    <a:p>
                      <a:r>
                        <a:rPr lang="en-US" sz="1050" dirty="0"/>
                        <a:t>Transport Coefficient (rel. 1 km)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i="0" dirty="0"/>
                        <a:t>-43.1139 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i="0" dirty="0"/>
                        <a:t>-43.1138 dB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7093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2183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29;p6">
            <a:extLst>
              <a:ext uri="{FF2B5EF4-FFF2-40B4-BE49-F238E27FC236}">
                <a16:creationId xmlns:a16="http://schemas.microsoft.com/office/drawing/2014/main" id="{E48A4AF9-EBA7-4744-B074-561AFFE16F3B}"/>
              </a:ext>
            </a:extLst>
          </p:cNvPr>
          <p:cNvSpPr txBox="1">
            <a:spLocks/>
          </p:cNvSpPr>
          <p:nvPr/>
        </p:nvSpPr>
        <p:spPr>
          <a:xfrm>
            <a:off x="457199" y="143075"/>
            <a:ext cx="8305137" cy="66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F7E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F7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800" dirty="0"/>
              <a:t>Back Projection Localization – 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230;p6">
                <a:extLst>
                  <a:ext uri="{FF2B5EF4-FFF2-40B4-BE49-F238E27FC236}">
                    <a16:creationId xmlns:a16="http://schemas.microsoft.com/office/drawing/2014/main" id="{0D9C8F64-A53E-EE3C-0A2F-D5DF392867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199" y="680304"/>
                <a:ext cx="8168185" cy="15579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302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/>
                  <a:buChar char="−"/>
                  <a:defRPr sz="1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175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Noto Sans Symbols"/>
                  <a:buChar char="▪"/>
                  <a:def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048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rial"/>
                  <a:buChar char="−"/>
                  <a:defRPr sz="1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35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35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35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35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>
                  <a:spcBef>
                    <a:spcPts val="0"/>
                  </a:spcBef>
                </a:pPr>
                <a:r>
                  <a:rPr lang="en-US" sz="1600" dirty="0"/>
                  <a:t>The likelihood defines the probability of observing a detection in the case that a given source hypothesis is true,</a:t>
                </a:r>
              </a:p>
              <a:p>
                <a:pPr marL="114300" indent="0" algn="ctr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sub>
                                    <m:sup/>
                                    <m:e>
                                      <m:sSup>
                                        <m:sSup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𝛼</m:t>
                                                  </m:r>
                                                  <m: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16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6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𝛼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6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𝑆</m:t>
                                                      </m:r>
                                                    </m:sub>
                                                  </m:sSub>
                                                </m:num>
                                                <m:den>
                                                  <m:sSub>
                                                    <m:sSubPr>
                                                      <m:ctrlPr>
                                                        <a:rPr lang="en-US" sz="1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6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𝜎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6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𝛼</m:t>
                                                      </m:r>
                                                    </m:sub>
                                                  </m:sSub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nary>
                                </m:sup>
                              </m:sSup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nary>
                                <m:naryPr>
                                  <m:chr m:val="∏"/>
                                  <m:supHide m:val="on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sub>
                                  </m:sSub>
                                </m:e>
                              </m:nary>
                            </m:den>
                          </m:f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1600" dirty="0"/>
              </a:p>
              <a:p>
                <a:pPr>
                  <a:spcBef>
                    <a:spcPts val="0"/>
                  </a:spcBef>
                </a:pPr>
                <a:endParaRPr lang="en-US" sz="1600" dirty="0"/>
              </a:p>
            </p:txBody>
          </p:sp>
        </mc:Choice>
        <mc:Fallback xmlns="">
          <p:sp>
            <p:nvSpPr>
              <p:cNvPr id="4" name="Google Shape;230;p6">
                <a:extLst>
                  <a:ext uri="{FF2B5EF4-FFF2-40B4-BE49-F238E27FC236}">
                    <a16:creationId xmlns:a16="http://schemas.microsoft.com/office/drawing/2014/main" id="{0D9C8F64-A53E-EE3C-0A2F-D5DF39286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680304"/>
                <a:ext cx="8168185" cy="1557930"/>
              </a:xfrm>
              <a:prstGeom prst="rect">
                <a:avLst/>
              </a:prstGeom>
              <a:blipFill>
                <a:blip r:embed="rId3"/>
                <a:stretch>
                  <a:fillRect l="-311" t="-14516" r="-1398" b="-612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Google Shape;230;p6">
                <a:extLst>
                  <a:ext uri="{FF2B5EF4-FFF2-40B4-BE49-F238E27FC236}">
                    <a16:creationId xmlns:a16="http://schemas.microsoft.com/office/drawing/2014/main" id="{EC27CDE1-05F1-D195-1475-97108A87539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91718" y="2238234"/>
                <a:ext cx="5070618" cy="25426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302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/>
                  <a:buChar char="−"/>
                  <a:defRPr sz="1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175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Noto Sans Symbols"/>
                  <a:buChar char="▪"/>
                  <a:def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048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rial"/>
                  <a:buChar char="−"/>
                  <a:defRPr sz="1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35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35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35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35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>
                  <a:spcBef>
                    <a:spcPts val="0"/>
                  </a:spcBef>
                </a:pPr>
                <a:r>
                  <a:rPr lang="en-US" sz="1600" dirty="0"/>
                  <a:t>The ray path solution defines the various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/>
                  <a:t> values, and the auxiliary parameters relate variations in the launch angles to those in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/>
                  <a:t>, for example,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 marL="11430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𝜕𝜗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𝜕𝜑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𝜑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14300" indent="0" algn="ctr">
                  <a:spcBef>
                    <a:spcPts val="0"/>
                  </a:spcBef>
                  <a:buNone/>
                </a:pPr>
                <a:r>
                  <a:rPr lang="en-US" sz="1600" b="0" dirty="0"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𝜗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𝜗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𝜑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𝜑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1600" dirty="0"/>
              </a:p>
              <a:p>
                <a:pPr marL="114300" indent="0">
                  <a:spcBef>
                    <a:spcPts val="0"/>
                  </a:spcBef>
                  <a:buNone/>
                </a:pPr>
                <a:endParaRPr lang="en-US" sz="1600" dirty="0"/>
              </a:p>
              <a:p>
                <a:pPr marL="114300" indent="0">
                  <a:spcBef>
                    <a:spcPts val="0"/>
                  </a:spcBef>
                  <a:buNone/>
                </a:pPr>
                <a:r>
                  <a:rPr lang="en-US" sz="1600" dirty="0"/>
                  <a:t>		…we just need to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sub>
                    </m:sSub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endParaRPr lang="en-US" sz="1600" dirty="0"/>
              </a:p>
              <a:p>
                <a:pPr>
                  <a:spcBef>
                    <a:spcPts val="0"/>
                  </a:spcBef>
                </a:pPr>
                <a:endParaRPr lang="en-US" sz="1600" dirty="0"/>
              </a:p>
            </p:txBody>
          </p:sp>
        </mc:Choice>
        <mc:Fallback>
          <p:sp>
            <p:nvSpPr>
              <p:cNvPr id="5" name="Google Shape;230;p6">
                <a:extLst>
                  <a:ext uri="{FF2B5EF4-FFF2-40B4-BE49-F238E27FC236}">
                    <a16:creationId xmlns:a16="http://schemas.microsoft.com/office/drawing/2014/main" id="{EC27CDE1-05F1-D195-1475-97108A875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718" y="2238234"/>
                <a:ext cx="5070618" cy="2542691"/>
              </a:xfrm>
              <a:prstGeom prst="rect">
                <a:avLst/>
              </a:prstGeom>
              <a:blipFill>
                <a:blip r:embed="rId4"/>
                <a:stretch>
                  <a:fillRect l="-250" t="-2985" r="-3500" b="-4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A black and white math equation&#10;&#10;Description automatically generated">
            <a:extLst>
              <a:ext uri="{FF2B5EF4-FFF2-40B4-BE49-F238E27FC236}">
                <a16:creationId xmlns:a16="http://schemas.microsoft.com/office/drawing/2014/main" id="{66F15C75-84F5-7D08-1C30-F45215C1D9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823" y="2959774"/>
            <a:ext cx="3121234" cy="150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189457"/>
      </p:ext>
    </p:extLst>
  </p:cSld>
  <p:clrMapOvr>
    <a:masterClrMapping/>
  </p:clrMapOvr>
</p:sld>
</file>

<file path=ppt/theme/theme1.xml><?xml version="1.0" encoding="utf-8"?>
<a:theme xmlns:a="http://schemas.openxmlformats.org/drawingml/2006/main" name="Main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9636</TotalTime>
  <Words>2276</Words>
  <Application>Microsoft Macintosh PowerPoint</Application>
  <PresentationFormat>On-screen Show (16:9)</PresentationFormat>
  <Paragraphs>284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Cambria Math</vt:lpstr>
      <vt:lpstr>Menlo</vt:lpstr>
      <vt:lpstr>Wingdings</vt:lpstr>
      <vt:lpstr>Main</vt:lpstr>
      <vt:lpstr>Quantifying atmospheric uncertainty and detection quality impacts on infrasound localization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Infrasound Analysis</dc:title>
  <dc:creator>Microsoft Office User</dc:creator>
  <cp:lastModifiedBy>Blom, Philip Stephen</cp:lastModifiedBy>
  <cp:revision>396</cp:revision>
  <dcterms:created xsi:type="dcterms:W3CDTF">2020-12-17T00:35:24Z</dcterms:created>
  <dcterms:modified xsi:type="dcterms:W3CDTF">2024-10-30T20:21:09Z</dcterms:modified>
</cp:coreProperties>
</file>